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5"/>
  </p:notesMasterIdLst>
  <p:sldIdLst>
    <p:sldId id="636" r:id="rId2"/>
    <p:sldId id="257" r:id="rId3"/>
    <p:sldId id="260" r:id="rId4"/>
    <p:sldId id="262" r:id="rId5"/>
    <p:sldId id="259" r:id="rId6"/>
    <p:sldId id="263" r:id="rId7"/>
    <p:sldId id="264" r:id="rId8"/>
    <p:sldId id="297" r:id="rId9"/>
    <p:sldId id="298" r:id="rId10"/>
    <p:sldId id="299" r:id="rId11"/>
    <p:sldId id="645" r:id="rId12"/>
    <p:sldId id="300" r:id="rId13"/>
    <p:sldId id="301" r:id="rId14"/>
    <p:sldId id="304" r:id="rId15"/>
    <p:sldId id="305" r:id="rId16"/>
    <p:sldId id="306" r:id="rId17"/>
    <p:sldId id="646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6" r:id="rId35"/>
    <p:sldId id="327" r:id="rId36"/>
    <p:sldId id="328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9" r:id="rId45"/>
    <p:sldId id="341" r:id="rId46"/>
    <p:sldId id="343" r:id="rId47"/>
    <p:sldId id="346" r:id="rId48"/>
    <p:sldId id="347" r:id="rId49"/>
    <p:sldId id="348" r:id="rId50"/>
    <p:sldId id="349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4" r:id="rId63"/>
    <p:sldId id="365" r:id="rId64"/>
    <p:sldId id="366" r:id="rId65"/>
    <p:sldId id="368" r:id="rId66"/>
    <p:sldId id="370" r:id="rId67"/>
    <p:sldId id="371" r:id="rId68"/>
    <p:sldId id="373" r:id="rId69"/>
    <p:sldId id="375" r:id="rId70"/>
    <p:sldId id="376" r:id="rId71"/>
    <p:sldId id="377" r:id="rId72"/>
    <p:sldId id="379" r:id="rId73"/>
    <p:sldId id="380" r:id="rId74"/>
    <p:sldId id="382" r:id="rId75"/>
    <p:sldId id="383" r:id="rId76"/>
    <p:sldId id="384" r:id="rId77"/>
    <p:sldId id="385" r:id="rId78"/>
    <p:sldId id="386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398" r:id="rId90"/>
    <p:sldId id="399" r:id="rId91"/>
    <p:sldId id="400" r:id="rId92"/>
    <p:sldId id="403" r:id="rId93"/>
    <p:sldId id="404" r:id="rId94"/>
    <p:sldId id="405" r:id="rId95"/>
    <p:sldId id="406" r:id="rId96"/>
    <p:sldId id="407" r:id="rId97"/>
    <p:sldId id="408" r:id="rId98"/>
    <p:sldId id="409" r:id="rId99"/>
    <p:sldId id="410" r:id="rId100"/>
    <p:sldId id="411" r:id="rId101"/>
    <p:sldId id="418" r:id="rId102"/>
    <p:sldId id="419" r:id="rId103"/>
    <p:sldId id="420" r:id="rId104"/>
    <p:sldId id="421" r:id="rId105"/>
    <p:sldId id="422" r:id="rId106"/>
    <p:sldId id="423" r:id="rId107"/>
    <p:sldId id="424" r:id="rId108"/>
    <p:sldId id="426" r:id="rId109"/>
    <p:sldId id="427" r:id="rId110"/>
    <p:sldId id="428" r:id="rId111"/>
    <p:sldId id="283" r:id="rId112"/>
    <p:sldId id="284" r:id="rId113"/>
    <p:sldId id="285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4" autoAdjust="0"/>
    <p:restoredTop sz="94649"/>
  </p:normalViewPr>
  <p:slideViewPr>
    <p:cSldViewPr snapToGrid="0" snapToObjects="1">
      <p:cViewPr varScale="1">
        <p:scale>
          <a:sx n="102" d="100"/>
          <a:sy n="102" d="100"/>
        </p:scale>
        <p:origin x="1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DBC3E-7F8C-4A05-8DEC-76B81EE7EF9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F8AE9-7273-4BC6-B47B-751116C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18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317F3-CD57-E54F-9184-FCE82B334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practice, most data pipelines would ideally be expressed with a combination of both relational queries and complex procedural algorithms. Relational and procedural—have remained largely disjoint.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F8AE9-7273-4BC6-B47B-751116CD13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6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 Distributed Datasets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(RDD) is a fundamental data structure of Spark. It is an immutable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 of objects. Each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RDD is divided into logical partitions, which may be computed on different nodes of the cluster.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F8AE9-7273-4BC6-B47B-751116CD13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3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data warehouse built on top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Hadoop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providing data summarization, query, and analysis with SQL-like interface to query data stored in various databases and file systems that integrate with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F8AE9-7273-4BC6-B47B-751116CD13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8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selective to least selective.</a:t>
            </a:r>
          </a:p>
          <a:p>
            <a:r>
              <a:rPr lang="en-US" dirty="0"/>
              <a:t>Impala choose a smarter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F8AE9-7273-4BC6-B47B-751116CD13C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62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logical plan is constructed in Python, and all physical execution is compiled down into native Spark code as JVM bytecode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code in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DataFrame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version avoids expensive allocation of key-value pairs that occurs in hand-written Scala code.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avoids the cost of saving the whole result of the SQL query to an 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F8AE9-7273-4BC6-B47B-751116CD13C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8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514C-FF64-4248-B2F4-340C6F761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8703E-FD05-9345-BFB2-296720B05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D17DB-8D71-6C40-9929-4E3D9812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225D8-A275-BE43-BF58-9DAC9EA5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1419E-BDBD-3D45-86A0-B38D5DC6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2D29-CEC3-CF41-8733-08808D5D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70787-B66F-AA44-B34A-3F7BF06DD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76A54-3087-EA41-B426-DAE4D5E9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2DCE9-2AAB-4740-884E-0F9761059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F8729-4559-7B4F-8BB4-2FDBF50A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41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8F3DEE-32FF-6A48-A5EC-9432FB65D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BC7FC-2DD0-F845-BCB4-E12ED4FC3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BD3B0-240B-6640-92F6-F6FE1847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981EB-903D-4343-8D9C-02F27781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8813E-6DC9-2C49-B5DC-3959CBB6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9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47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699909"/>
            <a:ext cx="3636818" cy="146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9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47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pPr marL="89652">
              <a:spcBef>
                <a:spcPts val="18"/>
              </a:spcBef>
            </a:pPr>
            <a:fld id="{81D60167-4931-47E6-BA6A-407CBD079E47}" type="slidenum">
              <a:rPr lang="en-US" spc="-53" smtClean="0"/>
              <a:pPr marL="89652">
                <a:spcBef>
                  <a:spcPts val="18"/>
                </a:spcBef>
              </a:pPr>
              <a:t>‹#›</a:t>
            </a:fld>
            <a:endParaRPr lang="en-US" spc="-53" dirty="0"/>
          </a:p>
        </p:txBody>
      </p:sp>
    </p:spTree>
    <p:extLst>
      <p:ext uri="{BB962C8B-B14F-4D97-AF65-F5344CB8AC3E}">
        <p14:creationId xmlns:p14="http://schemas.microsoft.com/office/powerpoint/2010/main" val="63104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6B61-DB50-F442-9B14-9A7532CB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AB57-2A59-3749-A32A-A7642E1C4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E607D-F67D-1F41-BA19-3F0E7A5C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254D-C695-AE4F-A9D7-1226014E0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F2B-FEE9-5544-8D02-BEB5F845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4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F65E-72C5-964E-AC34-32E87CD3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E800-46D0-B34D-8A55-21F3BE5E8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CD3D4-406A-914A-8443-E6842666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FAB2F-1063-4B48-8903-FB83A351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45F3-E1C3-374A-AF17-251A6958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1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CF65-8CA3-FD42-89FC-5B5A0E60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F8A1-C59F-8E47-9B79-D8432083B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6E696-B7CC-0B4E-B609-C8E80CB25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B8449-ABED-5046-9A9F-4930745B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7D95D-CC7F-FC40-A82A-96517411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49C12-4D09-7245-8AC8-B6F9D4B6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5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B02-423E-334B-A05D-3D978E085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3F4DD-D66F-0F42-B0B5-9B2C61811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43F3-E83A-5D41-84D6-680DAC29D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CA568-B17E-5849-B248-E9212DEB6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4063D-F8B9-E047-8832-815CC8EDA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C2C22-42DA-974B-956F-463216CE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3AF30-348D-0849-8E3A-750ABC0C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7B996-952D-EE46-93BA-D57DE744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2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91DB-ACDD-4B4E-AE39-1BC0C57FE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AA403-C04C-6343-B7F8-18292279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11/4/21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AB86E-3D7D-4B44-8693-61BC7557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1C2E9-3866-9E4D-A559-5D2A4377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4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FE4A8-9C19-5543-A41B-9BCE16CF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15E4F-6D8A-994D-8F4C-20F8CFE4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422A4-16E6-F440-B206-4ABA63DD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EDE0-B65B-B840-94B5-6DA133BA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C90D6-ECAC-7842-B87A-5174D73A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0E42E-BB0B-4940-A5DA-FF1DE0AB6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D2DA0-9702-6A4B-B98C-FECF6225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72851-EE06-6944-A240-E123187D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70EAC-2D78-4944-A4CE-EC32256B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1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9E4E-1B5E-E540-B2F4-E2744EC9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084970-66BB-CE4B-A0C7-92BE8F5D2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71C92-BFA4-3041-8542-250AACBCF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6AD52-1220-EE48-AB22-C3D8263D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A8C62-9579-A64C-8C14-87F65B1B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AFEF9-5661-274A-A156-4C66E3E6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9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AC6C7-CC4D-B448-8A8B-A85EFAB5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4C0A2-6626-3349-870A-6B512DD95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7FB37-E377-364A-850D-C3A1FA8FC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817D-14C6-E941-A1D7-D9BA04E39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FF1C-7458-B54F-ACE8-C868FC748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AF859E-D557-DD4E-A6C7-535CE72A91A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560439" y="70326"/>
            <a:ext cx="2264229" cy="4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9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 userDrawn="1">
          <p15:clr>
            <a:srgbClr val="F26B43"/>
          </p15:clr>
        </p15:guide>
        <p15:guide id="2" orient="horz" pos="1440" userDrawn="1">
          <p15:clr>
            <a:srgbClr val="F26B43"/>
          </p15:clr>
        </p15:guide>
        <p15:guide id="3" orient="horz" pos="36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1512" userDrawn="1">
          <p15:clr>
            <a:srgbClr val="F26B43"/>
          </p15:clr>
        </p15:guide>
        <p15:guide id="6" pos="5184" userDrawn="1">
          <p15:clr>
            <a:srgbClr val="F26B43"/>
          </p15:clr>
        </p15:guide>
        <p15:guide id="7" pos="702" userDrawn="1">
          <p15:clr>
            <a:srgbClr val="F26B43"/>
          </p15:clr>
        </p15:guide>
        <p15:guide id="8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66.pn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12" Type="http://schemas.openxmlformats.org/officeDocument/2006/relationships/image" Target="../media/image65.jp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11" Type="http://schemas.openxmlformats.org/officeDocument/2006/relationships/image" Target="../media/image64.png"/><Relationship Id="rId5" Type="http://schemas.openxmlformats.org/officeDocument/2006/relationships/image" Target="../media/image58.jp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5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38" y="1395450"/>
            <a:ext cx="8176924" cy="2358230"/>
          </a:xfrm>
        </p:spPr>
        <p:txBody>
          <a:bodyPr>
            <a:noAutofit/>
          </a:bodyPr>
          <a:lstStyle/>
          <a:p>
            <a:r>
              <a:rPr lang="en-US" altLang="zh-CN" sz="4271" dirty="0">
                <a:cs typeface="Perpetua"/>
              </a:rPr>
              <a:t>IDS 561 </a:t>
            </a:r>
            <a:r>
              <a:rPr lang="en-US" sz="4271" dirty="0">
                <a:cs typeface="Perpetua"/>
              </a:rPr>
              <a:t>Big Data Analytics:</a:t>
            </a:r>
            <a:br>
              <a:rPr lang="en-US" sz="4271" dirty="0">
                <a:cs typeface="Perpetua"/>
              </a:rPr>
            </a:br>
            <a:r>
              <a:rPr lang="en-US" sz="3494" b="1" dirty="0">
                <a:solidFill>
                  <a:srgbClr val="0432FF"/>
                </a:solidFill>
                <a:cs typeface="Perpetua"/>
              </a:rPr>
              <a:t>Lecture </a:t>
            </a:r>
            <a:r>
              <a:rPr lang="en-US" altLang="zh-CN" sz="3494" b="1" dirty="0">
                <a:solidFill>
                  <a:srgbClr val="0432FF"/>
                </a:solidFill>
                <a:cs typeface="Perpetua"/>
              </a:rPr>
              <a:t>8</a:t>
            </a:r>
            <a:r>
              <a:rPr lang="en-US" sz="3494" b="1" dirty="0">
                <a:solidFill>
                  <a:srgbClr val="0432FF"/>
                </a:solidFill>
                <a:cs typeface="Perpetua"/>
              </a:rPr>
              <a:t>: Query processing using</a:t>
            </a:r>
            <a:r>
              <a:rPr lang="en-US" altLang="zh-CN" sz="3494" b="1" dirty="0">
                <a:solidFill>
                  <a:srgbClr val="0432FF"/>
                </a:solidFill>
                <a:cs typeface="Perpetua"/>
              </a:rPr>
              <a:t> Spark SQL and </a:t>
            </a:r>
            <a:r>
              <a:rPr lang="en-US" altLang="zh-CN" sz="3494" b="1" dirty="0" err="1">
                <a:solidFill>
                  <a:srgbClr val="0432FF"/>
                </a:solidFill>
                <a:cs typeface="Perpetua"/>
              </a:rPr>
              <a:t>Dataframes</a:t>
            </a:r>
            <a:br>
              <a:rPr lang="en-US" sz="4271" dirty="0">
                <a:cs typeface="Perpetua"/>
              </a:rPr>
            </a:br>
            <a:br>
              <a:rPr lang="en-US" altLang="zh-CN" sz="2718" dirty="0">
                <a:cs typeface="Perpetua"/>
              </a:rPr>
            </a:br>
            <a:endParaRPr lang="en-US" sz="1359" dirty="0">
              <a:cs typeface="Perpetu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BD6-C976-1941-9DD1-91A64D50661C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3924B-CD3A-954E-8E0D-0E55E08192DD}"/>
              </a:ext>
            </a:extLst>
          </p:cNvPr>
          <p:cNvSpPr/>
          <p:nvPr/>
        </p:nvSpPr>
        <p:spPr>
          <a:xfrm>
            <a:off x="2933698" y="4052671"/>
            <a:ext cx="3400931" cy="1010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327" algn="ctr">
              <a:spcBef>
                <a:spcPts val="1131"/>
              </a:spcBef>
            </a:pPr>
            <a:r>
              <a:rPr lang="en-US" sz="1553" b="1" spc="-5" dirty="0">
                <a:solidFill>
                  <a:srgbClr val="740912"/>
                </a:solidFill>
                <a:latin typeface="Georgia" panose="02040502050405020303" pitchFamily="18" charset="0"/>
                <a:cs typeface="Corbel"/>
              </a:rPr>
              <a:t>Prof. Yuheng Hu</a:t>
            </a:r>
          </a:p>
          <a:p>
            <a:pPr marL="12327" algn="ctr">
              <a:spcBef>
                <a:spcPts val="1131"/>
              </a:spcBef>
            </a:pPr>
            <a:r>
              <a:rPr lang="en-US" sz="1553" b="1" spc="-5" dirty="0">
                <a:solidFill>
                  <a:srgbClr val="740912"/>
                </a:solidFill>
                <a:latin typeface="Georgia" panose="02040502050405020303" pitchFamily="18" charset="0"/>
                <a:cs typeface="Corbel"/>
              </a:rPr>
              <a:t>University of Illinois at Chicago</a:t>
            </a:r>
            <a:endParaRPr lang="en-US" sz="1553" dirty="0">
              <a:latin typeface="Georgia" panose="02040502050405020303" pitchFamily="18" charset="0"/>
              <a:cs typeface="Corbel"/>
            </a:endParaRPr>
          </a:p>
          <a:p>
            <a:pPr algn="ctr"/>
            <a:endParaRPr lang="en-US" sz="1941" dirty="0">
              <a:cs typeface="Perpetu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50F1A-2DF9-3941-A3D4-4EBB2A842AB4}"/>
              </a:ext>
            </a:extLst>
          </p:cNvPr>
          <p:cNvSpPr txBox="1"/>
          <p:nvPr/>
        </p:nvSpPr>
        <p:spPr>
          <a:xfrm>
            <a:off x="6263014" y="75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67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5462307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What are DataFrames?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10</a:t>
            </a:fld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8488" y="1544518"/>
            <a:ext cx="7052982" cy="342404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8097" marR="451061" indent="-156891">
              <a:spcBef>
                <a:spcPts val="8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new</a:t>
            </a:r>
            <a:r>
              <a:rPr sz="2647" spc="-23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84" dirty="0">
                <a:solidFill>
                  <a:srgbClr val="404040"/>
                </a:solidFill>
                <a:latin typeface="Trebuchet MS"/>
                <a:cs typeface="Trebuchet MS"/>
              </a:rPr>
              <a:t>users</a:t>
            </a:r>
            <a:r>
              <a:rPr sz="2647" spc="-29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familiar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2647" spc="-25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frames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647" spc="-26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other  </a:t>
            </a:r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programming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languages,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this </a:t>
            </a:r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API </a:t>
            </a:r>
            <a:r>
              <a:rPr sz="2647" spc="-53" dirty="0">
                <a:solidFill>
                  <a:srgbClr val="404040"/>
                </a:solidFill>
                <a:latin typeface="Trebuchet MS"/>
                <a:cs typeface="Trebuchet MS"/>
              </a:rPr>
              <a:t>should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make 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them </a:t>
            </a:r>
            <a:r>
              <a:rPr sz="2647" spc="-212" dirty="0">
                <a:solidFill>
                  <a:srgbClr val="404040"/>
                </a:solidFill>
                <a:latin typeface="Trebuchet MS"/>
                <a:cs typeface="Trebuchet MS"/>
              </a:rPr>
              <a:t>feel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at</a:t>
            </a:r>
            <a:r>
              <a:rPr sz="2647" spc="-36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home.</a:t>
            </a:r>
            <a:endParaRPr sz="2647" dirty="0">
              <a:latin typeface="Trebuchet MS"/>
              <a:cs typeface="Trebuchet MS"/>
            </a:endParaRPr>
          </a:p>
          <a:p>
            <a:pPr marL="168097" marR="379339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647" spc="-23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existing</a:t>
            </a:r>
            <a:r>
              <a:rPr sz="2647" spc="-24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53" dirty="0">
                <a:solidFill>
                  <a:srgbClr val="404040"/>
                </a:solidFill>
                <a:latin typeface="Trebuchet MS"/>
                <a:cs typeface="Trebuchet MS"/>
              </a:rPr>
              <a:t>Spark</a:t>
            </a:r>
            <a:r>
              <a:rPr sz="2647" spc="-35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users,</a:t>
            </a:r>
            <a:r>
              <a:rPr sz="2647" spc="-23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API</a:t>
            </a:r>
            <a:r>
              <a:rPr sz="2647" spc="-3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will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make</a:t>
            </a:r>
            <a:r>
              <a:rPr sz="2647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53" dirty="0">
                <a:solidFill>
                  <a:srgbClr val="404040"/>
                </a:solidFill>
                <a:latin typeface="Trebuchet MS"/>
                <a:cs typeface="Trebuchet MS"/>
              </a:rPr>
              <a:t>Spark 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easier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program.</a:t>
            </a:r>
            <a:endParaRPr sz="2647" dirty="0">
              <a:latin typeface="Trebuchet MS"/>
              <a:cs typeface="Trebuchet MS"/>
            </a:endParaRPr>
          </a:p>
          <a:p>
            <a:pPr marL="168097" marR="4483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For </a:t>
            </a:r>
            <a:r>
              <a:rPr sz="2647" spc="-97" dirty="0">
                <a:solidFill>
                  <a:srgbClr val="404040"/>
                </a:solidFill>
                <a:latin typeface="Trebuchet MS"/>
                <a:cs typeface="Trebuchet MS"/>
              </a:rPr>
              <a:t>both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sets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users,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DataFrames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will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improve  </a:t>
            </a: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performance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through</a:t>
            </a:r>
            <a:r>
              <a:rPr sz="2647" spc="-34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intelligent</a:t>
            </a:r>
            <a:r>
              <a:rPr sz="2647" spc="-3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optimizations</a:t>
            </a:r>
            <a:r>
              <a:rPr sz="2647" spc="-19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49" dirty="0">
                <a:solidFill>
                  <a:srgbClr val="404040"/>
                </a:solidFill>
                <a:latin typeface="Trebuchet MS"/>
                <a:cs typeface="Trebuchet MS"/>
              </a:rPr>
              <a:t>and 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code-generation.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221754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119244"/>
            <a:ext cx="8606118" cy="5535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1264919"/>
            <a:ext cx="8606118" cy="5233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89" y="448912"/>
            <a:ext cx="1788459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Explain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3229" y="1025682"/>
            <a:ext cx="6577052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latin typeface="Trebuchet MS"/>
                <a:cs typeface="Trebuchet MS"/>
              </a:rPr>
              <a:t>Pass </a:t>
            </a:r>
            <a:r>
              <a:rPr sz="2471" dirty="0">
                <a:solidFill>
                  <a:srgbClr val="0070C0"/>
                </a:solidFill>
                <a:latin typeface="Arial"/>
                <a:cs typeface="Arial"/>
              </a:rPr>
              <a:t>true </a:t>
            </a:r>
            <a:r>
              <a:rPr sz="2471" dirty="0">
                <a:latin typeface="Trebuchet MS"/>
                <a:cs typeface="Trebuchet MS"/>
              </a:rPr>
              <a:t>to get a more detailed query plan.</a:t>
            </a:r>
          </a:p>
        </p:txBody>
      </p:sp>
      <p:sp>
        <p:nvSpPr>
          <p:cNvPr id="6" name="object 6"/>
          <p:cNvSpPr/>
          <p:nvPr/>
        </p:nvSpPr>
        <p:spPr>
          <a:xfrm>
            <a:off x="407669" y="1494641"/>
            <a:ext cx="8359588" cy="4717676"/>
          </a:xfrm>
          <a:custGeom>
            <a:avLst/>
            <a:gdLst/>
            <a:ahLst/>
            <a:cxnLst/>
            <a:rect l="l" t="t" r="r" b="b"/>
            <a:pathLst>
              <a:path w="9474200" h="5346700">
                <a:moveTo>
                  <a:pt x="0" y="0"/>
                </a:moveTo>
                <a:lnTo>
                  <a:pt x="9474200" y="0"/>
                </a:lnTo>
                <a:lnTo>
                  <a:pt x="9474200" y="5346700"/>
                </a:lnTo>
                <a:lnTo>
                  <a:pt x="0" y="5346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07669" y="1494641"/>
            <a:ext cx="8359588" cy="4717676"/>
          </a:xfrm>
          <a:custGeom>
            <a:avLst/>
            <a:gdLst/>
            <a:ahLst/>
            <a:cxnLst/>
            <a:rect l="l" t="t" r="r" b="b"/>
            <a:pathLst>
              <a:path w="9474200" h="5346700">
                <a:moveTo>
                  <a:pt x="0" y="0"/>
                </a:moveTo>
                <a:lnTo>
                  <a:pt x="9474197" y="0"/>
                </a:lnTo>
                <a:lnTo>
                  <a:pt x="9474197" y="5346698"/>
                </a:lnTo>
                <a:lnTo>
                  <a:pt x="0" y="534669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73935" y="1531619"/>
            <a:ext cx="8203266" cy="44451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1112"/>
              </a:lnSpc>
              <a:spcBef>
                <a:spcPts val="88"/>
              </a:spcBef>
            </a:pPr>
            <a:r>
              <a:rPr sz="971" dirty="0">
                <a:latin typeface="Arial"/>
                <a:cs typeface="Arial"/>
              </a:rPr>
              <a:t>scala&gt; </a:t>
            </a:r>
            <a:r>
              <a:rPr sz="971" b="1" dirty="0">
                <a:latin typeface="Arial"/>
                <a:cs typeface="Arial"/>
              </a:rPr>
              <a:t>df.join(df2, lower(df(</a:t>
            </a:r>
            <a:r>
              <a:rPr sz="971" b="1" dirty="0">
                <a:solidFill>
                  <a:srgbClr val="0070C0"/>
                </a:solidFill>
                <a:latin typeface="Arial"/>
                <a:cs typeface="Arial"/>
              </a:rPr>
              <a:t>"firstName"</a:t>
            </a:r>
            <a:r>
              <a:rPr sz="971" b="1" dirty="0">
                <a:latin typeface="Arial"/>
                <a:cs typeface="Arial"/>
              </a:rPr>
              <a:t>)) === lower(df2(</a:t>
            </a:r>
            <a:r>
              <a:rPr sz="971" b="1" dirty="0">
                <a:solidFill>
                  <a:srgbClr val="0070C0"/>
                </a:solidFill>
                <a:latin typeface="Arial"/>
                <a:cs typeface="Arial"/>
              </a:rPr>
              <a:t>"firstName"</a:t>
            </a:r>
            <a:r>
              <a:rPr sz="971" b="1" dirty="0">
                <a:latin typeface="Arial"/>
                <a:cs typeface="Arial"/>
              </a:rPr>
              <a:t>))).explain(</a:t>
            </a:r>
            <a:r>
              <a:rPr sz="971" b="1" dirty="0">
                <a:solidFill>
                  <a:srgbClr val="8A2804"/>
                </a:solidFill>
                <a:latin typeface="Arial"/>
                <a:cs typeface="Arial"/>
              </a:rPr>
              <a:t>true</a:t>
            </a:r>
            <a:r>
              <a:rPr sz="971" b="1" dirty="0">
                <a:latin typeface="Arial"/>
                <a:cs typeface="Arial"/>
              </a:rPr>
              <a:t>)</a:t>
            </a:r>
            <a:endParaRPr sz="971" dirty="0">
              <a:latin typeface="Arial"/>
              <a:cs typeface="Arial"/>
            </a:endParaRPr>
          </a:p>
          <a:p>
            <a:pPr marL="11206">
              <a:lnSpc>
                <a:spcPts val="1103"/>
              </a:lnSpc>
            </a:pPr>
            <a:r>
              <a:rPr sz="971" dirty="0">
                <a:latin typeface="Arial"/>
                <a:cs typeface="Arial"/>
              </a:rPr>
              <a:t>== Parsed Logical Plan ==</a:t>
            </a:r>
          </a:p>
          <a:p>
            <a:pPr marL="11206" marR="2682271">
              <a:lnSpc>
                <a:spcPts val="1147"/>
              </a:lnSpc>
              <a:spcBef>
                <a:spcPts val="44"/>
              </a:spcBef>
            </a:pPr>
            <a:r>
              <a:rPr sz="971" dirty="0">
                <a:latin typeface="Arial"/>
                <a:cs typeface="Arial"/>
              </a:rPr>
              <a:t>Join Inner, Some((Lower(firstName#1) = Lower(firstName#13)))  Relation[birthDate#0,firstName#1,gender#2,lastName#3,middleName#4,salary#5L,ssn#6]  org.apache.spark.sql.json.JSONRelation@7cbb370e</a:t>
            </a:r>
          </a:p>
          <a:p>
            <a:pPr marL="78445">
              <a:lnSpc>
                <a:spcPts val="1112"/>
              </a:lnSpc>
            </a:pPr>
            <a:r>
              <a:rPr sz="971" dirty="0">
                <a:latin typeface="Arial"/>
                <a:cs typeface="Arial"/>
              </a:rPr>
              <a:t>Relation[firstName#13,lastName#14,medium#15] org.apache.spark.sql.json.JSONRelation@e5203d2c</a:t>
            </a:r>
          </a:p>
          <a:p>
            <a:pPr>
              <a:spcBef>
                <a:spcPts val="26"/>
              </a:spcBef>
            </a:pPr>
            <a:endParaRPr sz="882" dirty="0">
              <a:latin typeface="Times New Roman"/>
              <a:cs typeface="Times New Roman"/>
            </a:endParaRPr>
          </a:p>
          <a:p>
            <a:pPr marL="11206">
              <a:lnSpc>
                <a:spcPts val="1156"/>
              </a:lnSpc>
            </a:pPr>
            <a:r>
              <a:rPr sz="971" dirty="0">
                <a:latin typeface="Arial"/>
                <a:cs typeface="Arial"/>
              </a:rPr>
              <a:t>== Analyzed Logical Plan ==</a:t>
            </a:r>
          </a:p>
          <a:p>
            <a:pPr marL="11206" marR="262232">
              <a:lnSpc>
                <a:spcPts val="1147"/>
              </a:lnSpc>
              <a:spcBef>
                <a:spcPts val="44"/>
              </a:spcBef>
            </a:pPr>
            <a:r>
              <a:rPr sz="971" dirty="0">
                <a:latin typeface="Arial"/>
                <a:cs typeface="Arial"/>
              </a:rPr>
              <a:t>birthDate: string, firstName: string, gender: string, lastName: string, middleName: string, salary: bigint, ssn: string,  firstName: string, lastName: string, medium: string</a:t>
            </a:r>
          </a:p>
          <a:p>
            <a:pPr marL="11206" marR="2682271">
              <a:lnSpc>
                <a:spcPts val="1147"/>
              </a:lnSpc>
            </a:pPr>
            <a:r>
              <a:rPr sz="971" dirty="0">
                <a:latin typeface="Arial"/>
                <a:cs typeface="Arial"/>
              </a:rPr>
              <a:t>Join Inner, Some((Lower(firstName#1) = Lower(firstName#13)))  Relation[birthDate#0,firstName#1,gender#2,lastName#3,middleName#4,salary#5L,ssn#6]  org.apache.spark.sql.json.JSONRelation@7cbb370e</a:t>
            </a:r>
          </a:p>
          <a:p>
            <a:pPr marL="78445">
              <a:lnSpc>
                <a:spcPts val="1024"/>
              </a:lnSpc>
            </a:pPr>
            <a:r>
              <a:rPr sz="971" dirty="0">
                <a:latin typeface="Arial"/>
                <a:cs typeface="Arial"/>
              </a:rPr>
              <a:t>Relation[firstName#13,lastName#14,medium#15] org.apache.spark.sql.json.JSONRelation@e5203d2c</a:t>
            </a:r>
          </a:p>
          <a:p>
            <a:pPr>
              <a:spcBef>
                <a:spcPts val="13"/>
              </a:spcBef>
            </a:pPr>
            <a:endParaRPr sz="971" dirty="0">
              <a:latin typeface="Times New Roman"/>
              <a:cs typeface="Times New Roman"/>
            </a:endParaRPr>
          </a:p>
          <a:p>
            <a:pPr marL="11206">
              <a:lnSpc>
                <a:spcPts val="1156"/>
              </a:lnSpc>
            </a:pPr>
            <a:r>
              <a:rPr sz="971" dirty="0">
                <a:latin typeface="Arial"/>
                <a:cs typeface="Arial"/>
              </a:rPr>
              <a:t>== Optimized Logical Plan ==</a:t>
            </a:r>
          </a:p>
          <a:p>
            <a:pPr marL="11206" marR="2682271">
              <a:lnSpc>
                <a:spcPts val="1147"/>
              </a:lnSpc>
              <a:spcBef>
                <a:spcPts val="44"/>
              </a:spcBef>
            </a:pPr>
            <a:r>
              <a:rPr sz="971" dirty="0">
                <a:latin typeface="Arial"/>
                <a:cs typeface="Arial"/>
              </a:rPr>
              <a:t>Join Inner, Some((Lower(firstName#1) = Lower(firstName#13)))  Relation[birthDate#0,firstName#1,gender#2,lastName#3,middleName#4,salary#5L,ssn#6]  org.apache.spark.sql.json.JSONRelation@7cbb370e</a:t>
            </a:r>
          </a:p>
          <a:p>
            <a:pPr marL="78445">
              <a:lnSpc>
                <a:spcPts val="1024"/>
              </a:lnSpc>
            </a:pPr>
            <a:r>
              <a:rPr sz="971" dirty="0">
                <a:latin typeface="Arial"/>
                <a:cs typeface="Arial"/>
              </a:rPr>
              <a:t>Relation[firstName#13,lastName#14,medium#15] org.apache.spark.sql.json.JSONRelation@e5203d2c</a:t>
            </a:r>
          </a:p>
          <a:p>
            <a:pPr>
              <a:spcBef>
                <a:spcPts val="13"/>
              </a:spcBef>
            </a:pPr>
            <a:endParaRPr sz="971" dirty="0">
              <a:latin typeface="Times New Roman"/>
              <a:cs typeface="Times New Roman"/>
            </a:endParaRPr>
          </a:p>
          <a:p>
            <a:pPr marL="11206">
              <a:lnSpc>
                <a:spcPts val="1156"/>
              </a:lnSpc>
            </a:pPr>
            <a:r>
              <a:rPr sz="971" dirty="0">
                <a:latin typeface="Arial"/>
                <a:cs typeface="Arial"/>
              </a:rPr>
              <a:t>== Physical Plan ==</a:t>
            </a:r>
          </a:p>
          <a:p>
            <a:pPr marL="78445" marR="3411252" indent="-67239">
              <a:lnSpc>
                <a:spcPts val="1147"/>
              </a:lnSpc>
              <a:spcBef>
                <a:spcPts val="44"/>
              </a:spcBef>
            </a:pPr>
            <a:r>
              <a:rPr sz="971" dirty="0">
                <a:latin typeface="Arial"/>
                <a:cs typeface="Arial"/>
              </a:rPr>
              <a:t>ShuffledHashJoin [Lower(firstName#1)], [Lower(firstName#13)], BuildRight  Exchange (HashPartitioning 200)</a:t>
            </a:r>
          </a:p>
          <a:p>
            <a:pPr marL="145684">
              <a:lnSpc>
                <a:spcPts val="1059"/>
              </a:lnSpc>
            </a:pPr>
            <a:r>
              <a:rPr sz="971" dirty="0">
                <a:latin typeface="Arial"/>
                <a:cs typeface="Arial"/>
              </a:rPr>
              <a:t>PhysicalRDD [birthDate#0,firstName#1,gender#2,lastName#3,middleName#4,salary#5L,ssn#6], MapPartitionsRDD[40] at explain at</a:t>
            </a:r>
          </a:p>
          <a:p>
            <a:pPr marL="11206">
              <a:lnSpc>
                <a:spcPts val="1103"/>
              </a:lnSpc>
            </a:pPr>
            <a:r>
              <a:rPr sz="971" dirty="0">
                <a:latin typeface="Arial"/>
                <a:cs typeface="Arial"/>
              </a:rPr>
              <a:t>&lt;console&gt;:25</a:t>
            </a:r>
          </a:p>
          <a:p>
            <a:pPr marL="78445">
              <a:lnSpc>
                <a:spcPts val="1147"/>
              </a:lnSpc>
            </a:pPr>
            <a:r>
              <a:rPr sz="971" dirty="0">
                <a:latin typeface="Arial"/>
                <a:cs typeface="Arial"/>
              </a:rPr>
              <a:t>Exchange (HashPartitioning 200)</a:t>
            </a:r>
          </a:p>
          <a:p>
            <a:pPr marL="145684">
              <a:lnSpc>
                <a:spcPts val="1156"/>
              </a:lnSpc>
            </a:pPr>
            <a:r>
              <a:rPr sz="971" dirty="0">
                <a:latin typeface="Arial"/>
                <a:cs typeface="Arial"/>
              </a:rPr>
              <a:t>PhysicalRDD [firstName#13,lastName#14,medium#15], MapPartitionsRDD[43] at explain at &lt;console&gt;:25</a:t>
            </a:r>
          </a:p>
          <a:p>
            <a:pPr>
              <a:spcBef>
                <a:spcPts val="13"/>
              </a:spcBef>
            </a:pPr>
            <a:endParaRPr sz="971" dirty="0">
              <a:latin typeface="Times New Roman"/>
              <a:cs typeface="Times New Roman"/>
            </a:endParaRPr>
          </a:p>
          <a:p>
            <a:pPr marL="11206">
              <a:lnSpc>
                <a:spcPts val="1156"/>
              </a:lnSpc>
            </a:pPr>
            <a:r>
              <a:rPr sz="971" dirty="0">
                <a:latin typeface="Arial"/>
                <a:cs typeface="Arial"/>
              </a:rPr>
              <a:t>Code Generation: false</a:t>
            </a:r>
          </a:p>
          <a:p>
            <a:pPr marL="11206">
              <a:lnSpc>
                <a:spcPts val="1156"/>
              </a:lnSpc>
            </a:pPr>
            <a:r>
              <a:rPr sz="971" dirty="0">
                <a:latin typeface="Arial"/>
                <a:cs typeface="Arial"/>
              </a:rPr>
              <a:t>== RDD ==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100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9329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7078756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51" dirty="0"/>
              <a:t>Machine </a:t>
            </a:r>
            <a:r>
              <a:rPr spc="212" dirty="0"/>
              <a:t>Learning</a:t>
            </a:r>
            <a:r>
              <a:rPr spc="-326" dirty="0"/>
              <a:t> </a:t>
            </a:r>
            <a:r>
              <a:rPr spc="207" dirty="0"/>
              <a:t>Integration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101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733325"/>
            <a:ext cx="7391400" cy="3465866"/>
          </a:xfrm>
          <a:prstGeom prst="rect">
            <a:avLst/>
          </a:prstGeom>
        </p:spPr>
        <p:txBody>
          <a:bodyPr vert="horz" wrap="square" lIns="0" tIns="7284" rIns="0" bIns="0" rtlCol="0">
            <a:spAutoFit/>
          </a:bodyPr>
          <a:lstStyle/>
          <a:p>
            <a:pPr marL="11206" marR="4483">
              <a:lnSpc>
                <a:spcPct val="100899"/>
              </a:lnSpc>
              <a:spcBef>
                <a:spcPts val="57"/>
              </a:spcBef>
            </a:pPr>
            <a:r>
              <a:rPr sz="2647" spc="-53" dirty="0">
                <a:solidFill>
                  <a:srgbClr val="404040"/>
                </a:solidFill>
                <a:latin typeface="Trebuchet MS"/>
                <a:cs typeface="Trebuchet MS"/>
              </a:rPr>
              <a:t>Spark</a:t>
            </a:r>
            <a:r>
              <a:rPr sz="2647" spc="-35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212" dirty="0">
                <a:solidFill>
                  <a:srgbClr val="404040"/>
                </a:solidFill>
                <a:latin typeface="Trebuchet MS"/>
                <a:cs typeface="Trebuchet MS"/>
              </a:rPr>
              <a:t>1.2</a:t>
            </a:r>
            <a:r>
              <a:rPr sz="2647" spc="-22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introduced</a:t>
            </a:r>
            <a:r>
              <a:rPr sz="2647" spc="-29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6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new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package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called</a:t>
            </a:r>
            <a:r>
              <a:rPr sz="2647" spc="-20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97" dirty="0">
                <a:solidFill>
                  <a:srgbClr val="404040"/>
                </a:solidFill>
                <a:latin typeface="Arial"/>
                <a:cs typeface="Arial"/>
              </a:rPr>
              <a:t>spark.ml</a:t>
            </a:r>
            <a:r>
              <a:rPr sz="2647" spc="97" dirty="0">
                <a:solidFill>
                  <a:srgbClr val="404040"/>
                </a:solidFill>
                <a:latin typeface="Trebuchet MS"/>
                <a:cs typeface="Trebuchet MS"/>
              </a:rPr>
              <a:t>, 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which</a:t>
            </a:r>
            <a:r>
              <a:rPr sz="2647" spc="-34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aims</a:t>
            </a:r>
            <a:r>
              <a:rPr sz="2647" spc="-1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provide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uniform</a:t>
            </a:r>
            <a:r>
              <a:rPr sz="2647" spc="-3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set</a:t>
            </a:r>
            <a:r>
              <a:rPr sz="2647" spc="-21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high-level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6" dirty="0">
                <a:solidFill>
                  <a:srgbClr val="404040"/>
                </a:solidFill>
                <a:latin typeface="Trebuchet MS"/>
                <a:cs typeface="Trebuchet MS"/>
              </a:rPr>
              <a:t>APIs 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that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help </a:t>
            </a:r>
            <a:r>
              <a:rPr sz="2647" spc="-84" dirty="0">
                <a:solidFill>
                  <a:srgbClr val="404040"/>
                </a:solidFill>
                <a:latin typeface="Trebuchet MS"/>
                <a:cs typeface="Trebuchet MS"/>
              </a:rPr>
              <a:t>users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create </a:t>
            </a:r>
            <a:r>
              <a:rPr sz="2647" spc="-49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tune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practical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machine 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learning</a:t>
            </a:r>
            <a:r>
              <a:rPr sz="2647" spc="-32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pipelines.</a:t>
            </a:r>
            <a:endParaRPr sz="2647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838" dirty="0">
              <a:latin typeface="Times New Roman"/>
              <a:cs typeface="Times New Roman"/>
            </a:endParaRPr>
          </a:p>
          <a:p>
            <a:pPr marL="11206" marR="790617" algn="just"/>
            <a:r>
              <a:rPr sz="2647" spc="-53" dirty="0">
                <a:solidFill>
                  <a:srgbClr val="404040"/>
                </a:solidFill>
                <a:latin typeface="Trebuchet MS"/>
                <a:cs typeface="Trebuchet MS"/>
              </a:rPr>
              <a:t>Spark</a:t>
            </a:r>
            <a:r>
              <a:rPr sz="2647" spc="-35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6" dirty="0">
                <a:solidFill>
                  <a:srgbClr val="404040"/>
                </a:solidFill>
                <a:latin typeface="Trebuchet MS"/>
                <a:cs typeface="Trebuchet MS"/>
              </a:rPr>
              <a:t>ML</a:t>
            </a:r>
            <a:r>
              <a:rPr sz="2647" spc="-1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standardizes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6" dirty="0">
                <a:solidFill>
                  <a:srgbClr val="404040"/>
                </a:solidFill>
                <a:latin typeface="Trebuchet MS"/>
                <a:cs typeface="Trebuchet MS"/>
              </a:rPr>
              <a:t>APIs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9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machine</a:t>
            </a:r>
            <a:r>
              <a:rPr sz="2647" spc="-22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learning 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algorithms</a:t>
            </a:r>
            <a:r>
              <a:rPr sz="2647" spc="-29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make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2647" spc="-30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easier</a:t>
            </a:r>
            <a:r>
              <a:rPr sz="2647" spc="-23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19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7" dirty="0">
                <a:solidFill>
                  <a:srgbClr val="404040"/>
                </a:solidFill>
                <a:latin typeface="Trebuchet MS"/>
                <a:cs typeface="Trebuchet MS"/>
              </a:rPr>
              <a:t>combine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multiple 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algorithms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into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single</a:t>
            </a:r>
            <a:r>
              <a:rPr sz="2647" spc="-30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i="1" spc="-185" dirty="0">
                <a:solidFill>
                  <a:srgbClr val="404040"/>
                </a:solidFill>
                <a:latin typeface="Trebuchet MS"/>
                <a:cs typeface="Trebuchet MS"/>
              </a:rPr>
              <a:t>pipeline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2647" spc="-4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i="1" spc="-224" dirty="0">
                <a:solidFill>
                  <a:srgbClr val="404040"/>
                </a:solidFill>
                <a:latin typeface="Trebuchet MS"/>
                <a:cs typeface="Trebuchet MS"/>
              </a:rPr>
              <a:t>workflow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142997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448912"/>
            <a:ext cx="707875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Machine Learning Integration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102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744531"/>
            <a:ext cx="7730938" cy="263196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Spark ML uses DataFrames as a dataset which can hold a  variety of data types.</a:t>
            </a:r>
            <a:endParaRPr sz="2647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>
              <a:latin typeface="Times New Roman"/>
              <a:cs typeface="Times New Roman"/>
            </a:endParaRPr>
          </a:p>
          <a:p>
            <a:pPr marL="11206" marR="135038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For instance, a dataset could have different columns  storing text, feature vectors, true labels, and predictions.</a:t>
            </a:r>
            <a:endParaRPr sz="26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624723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4156414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ML: Transformer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89398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103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7" y="1544518"/>
            <a:ext cx="8213113" cy="48452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829280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Transformer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is an algorithm which can transform  one DataFrame into another DataFrame.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 dirty="0">
              <a:latin typeface="Times New Roman"/>
              <a:cs typeface="Times New Roman"/>
            </a:endParaRPr>
          </a:p>
          <a:p>
            <a:pPr marL="11206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71" dirty="0">
                <a:solidFill>
                  <a:srgbClr val="404040"/>
                </a:solidFill>
                <a:latin typeface="Arial"/>
                <a:cs typeface="Arial"/>
              </a:rPr>
              <a:t>Transformer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object is an abstraction which includes</a:t>
            </a:r>
            <a:endParaRPr sz="2647" dirty="0">
              <a:latin typeface="Trebuchet MS"/>
              <a:cs typeface="Trebuchet MS"/>
            </a:endParaRPr>
          </a:p>
          <a:p>
            <a:pPr marL="11206"/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feature transformers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learned models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 dirty="0">
              <a:latin typeface="Times New Roman"/>
              <a:cs typeface="Times New Roman"/>
            </a:endParaRPr>
          </a:p>
          <a:p>
            <a:pPr marL="11206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Technically, a Transformer implements a</a:t>
            </a:r>
            <a:endParaRPr sz="2647" dirty="0">
              <a:latin typeface="Trebuchet MS"/>
              <a:cs typeface="Trebuchet MS"/>
            </a:endParaRPr>
          </a:p>
          <a:p>
            <a:pPr marL="11206" marR="4483"/>
            <a:r>
              <a:rPr sz="2471" dirty="0">
                <a:solidFill>
                  <a:srgbClr val="404040"/>
                </a:solidFill>
                <a:latin typeface="Arial"/>
                <a:cs typeface="Arial"/>
              </a:rPr>
              <a:t>transform()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method that converts one DataFrame into  another, generally by appending one or more columns.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84128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401282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ML: Transformer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104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544518"/>
            <a:ext cx="6984066" cy="37672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feature transformer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might: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 dirty="0">
              <a:latin typeface="Times New Roman"/>
              <a:cs typeface="Times New Roman"/>
            </a:endParaRPr>
          </a:p>
          <a:p>
            <a:pPr marL="168097" indent="-156891"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take a dataset,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read a column (e.g., text),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706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convert it into a new column (e.g., feature vectors),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append the new column to the dataset, and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output the updated dataset.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521883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401282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ML: Transformer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105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544518"/>
            <a:ext cx="8180455" cy="335992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learning</a:t>
            </a:r>
            <a:r>
              <a:rPr lang="en-US" sz="2647" i="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model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might: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 dirty="0">
              <a:latin typeface="Times New Roman"/>
              <a:cs typeface="Times New Roman"/>
            </a:endParaRPr>
          </a:p>
          <a:p>
            <a:pPr marL="168097" indent="-156891"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take a dataset,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read the column containing feature vectors,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706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predict the label for each feature vector,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append the labels as a new column, and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output the updated dataset.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9151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8" y="448912"/>
            <a:ext cx="3704147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ML: Estimator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309092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106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930998"/>
            <a:ext cx="8049826" cy="22246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848331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An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Estimator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is an algorithm which can be fit on  a DataFrame to produce a Transformer.</a:t>
            </a:r>
            <a:endParaRPr sz="2647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>
              <a:latin typeface="Times New Roman"/>
              <a:cs typeface="Times New Roman"/>
            </a:endParaRPr>
          </a:p>
          <a:p>
            <a:pPr marL="11206" marR="4483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For instance, a learning algorithm is an Estimator that  trains on a dataset and produces a model.</a:t>
            </a:r>
            <a:endParaRPr sz="26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50043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3348318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79" dirty="0"/>
              <a:t>ML:</a:t>
            </a:r>
            <a:r>
              <a:rPr spc="-40" dirty="0"/>
              <a:t> </a:t>
            </a:r>
            <a:r>
              <a:rPr spc="202" dirty="0"/>
              <a:t>Estimator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62984" y="6278454"/>
            <a:ext cx="224118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11206">
              <a:spcBef>
                <a:spcPts val="18"/>
              </a:spcBef>
            </a:pPr>
            <a:r>
              <a:rPr sz="1147" spc="-75" dirty="0">
                <a:solidFill>
                  <a:srgbClr val="595959"/>
                </a:solidFill>
                <a:latin typeface="Trebuchet MS"/>
                <a:cs typeface="Trebuchet MS"/>
              </a:rPr>
              <a:t>140</a:t>
            </a:r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8487" y="1544518"/>
            <a:ext cx="7525871" cy="48684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4337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An Estimator abstracts the concept of any algorithm  which fits or trains on data.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22"/>
              </a:spcBef>
            </a:pPr>
            <a:endParaRPr sz="3662" dirty="0">
              <a:latin typeface="Times New Roman"/>
              <a:cs typeface="Times New Roman"/>
            </a:endParaRPr>
          </a:p>
          <a:p>
            <a:pPr marL="11206" marR="4483">
              <a:lnSpc>
                <a:spcPct val="102800"/>
              </a:lnSpc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Technically, an Estimator implements a </a:t>
            </a:r>
            <a:r>
              <a:rPr sz="2647" dirty="0">
                <a:solidFill>
                  <a:srgbClr val="404040"/>
                </a:solidFill>
                <a:latin typeface="Arial"/>
                <a:cs typeface="Arial"/>
              </a:rPr>
              <a:t>fit()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method  that accepts a DataFrame and produces a Transformer.</a:t>
            </a:r>
            <a:endParaRPr sz="2647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838" dirty="0">
              <a:latin typeface="Times New Roman"/>
              <a:cs typeface="Times New Roman"/>
            </a:endParaRPr>
          </a:p>
          <a:p>
            <a:pPr marL="11206" marR="37542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For example, a learning algorithm like  </a:t>
            </a:r>
            <a:r>
              <a:rPr sz="2647" dirty="0">
                <a:solidFill>
                  <a:srgbClr val="404040"/>
                </a:solidFill>
                <a:latin typeface="Arial"/>
                <a:cs typeface="Arial"/>
              </a:rPr>
              <a:t>LogisticRegression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is an Estimator, and calling its  </a:t>
            </a:r>
            <a:r>
              <a:rPr sz="2647" dirty="0">
                <a:solidFill>
                  <a:srgbClr val="404040"/>
                </a:solidFill>
                <a:latin typeface="Arial"/>
                <a:cs typeface="Arial"/>
              </a:rPr>
              <a:t>fit()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method trains a </a:t>
            </a:r>
            <a:r>
              <a:rPr sz="2647" dirty="0">
                <a:solidFill>
                  <a:srgbClr val="404040"/>
                </a:solidFill>
                <a:latin typeface="Arial"/>
                <a:cs typeface="Arial"/>
              </a:rPr>
              <a:t>LogisticRegressionModel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,  which is a Transformation.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030705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2966757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ML: Pipeline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108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285539"/>
            <a:ext cx="7618319" cy="519087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3705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In machine learning, it is common to run a sequence of  algorithms to process and learn from data. A simple text  document processing workflow might include several  stages: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3265" dirty="0">
              <a:latin typeface="Times New Roman"/>
              <a:cs typeface="Times New Roman"/>
            </a:endParaRPr>
          </a:p>
          <a:p>
            <a:pPr marL="392227" indent="-168097">
              <a:buSzPct val="90476"/>
              <a:buFont typeface="Arial"/>
              <a:buChar char="•"/>
              <a:tabLst>
                <a:tab pos="392227" algn="l"/>
              </a:tabLst>
            </a:pPr>
            <a:r>
              <a:rPr sz="1853" dirty="0">
                <a:solidFill>
                  <a:srgbClr val="404040"/>
                </a:solidFill>
                <a:latin typeface="Trebuchet MS"/>
                <a:cs typeface="Trebuchet MS"/>
              </a:rPr>
              <a:t>Split each document’s text into words.</a:t>
            </a:r>
            <a:endParaRPr sz="1853" dirty="0">
              <a:latin typeface="Trebuchet MS"/>
              <a:cs typeface="Trebuchet MS"/>
            </a:endParaRPr>
          </a:p>
          <a:p>
            <a:pPr marL="392227" indent="-168097">
              <a:spcBef>
                <a:spcPts val="512"/>
              </a:spcBef>
              <a:buSzPct val="90476"/>
              <a:buFont typeface="Arial"/>
              <a:buChar char="•"/>
              <a:tabLst>
                <a:tab pos="392227" algn="l"/>
              </a:tabLst>
            </a:pPr>
            <a:r>
              <a:rPr sz="1853" dirty="0">
                <a:solidFill>
                  <a:srgbClr val="404040"/>
                </a:solidFill>
                <a:latin typeface="Trebuchet MS"/>
                <a:cs typeface="Trebuchet MS"/>
              </a:rPr>
              <a:t>Convert each document’s words into a numerical feature vector.</a:t>
            </a:r>
            <a:endParaRPr sz="1853" dirty="0">
              <a:latin typeface="Trebuchet MS"/>
              <a:cs typeface="Trebuchet MS"/>
            </a:endParaRPr>
          </a:p>
          <a:p>
            <a:pPr marL="392227" indent="-168097">
              <a:spcBef>
                <a:spcPts val="512"/>
              </a:spcBef>
              <a:buSzPct val="90476"/>
              <a:buFont typeface="Arial"/>
              <a:buChar char="•"/>
              <a:tabLst>
                <a:tab pos="392227" algn="l"/>
              </a:tabLst>
            </a:pPr>
            <a:r>
              <a:rPr sz="1853" dirty="0">
                <a:solidFill>
                  <a:srgbClr val="404040"/>
                </a:solidFill>
                <a:latin typeface="Trebuchet MS"/>
                <a:cs typeface="Trebuchet MS"/>
              </a:rPr>
              <a:t>Learn a prediction model using the feature vectors and labels.</a:t>
            </a:r>
            <a:endParaRPr sz="1853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24" dirty="0">
              <a:latin typeface="Times New Roman"/>
              <a:cs typeface="Times New Roman"/>
            </a:endParaRPr>
          </a:p>
          <a:p>
            <a:pPr marL="11206" marR="4483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Spark ML represents such a workflow as a </a:t>
            </a: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Pipeline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, which  consists of a sequence of </a:t>
            </a: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PipelineStages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(Transformers  and Estimators) to be run in a specific order.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003670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4973171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79" dirty="0"/>
              <a:t>ML: </a:t>
            </a:r>
            <a:r>
              <a:rPr spc="251" dirty="0"/>
              <a:t>Python</a:t>
            </a:r>
            <a:r>
              <a:rPr spc="128" dirty="0"/>
              <a:t> </a:t>
            </a:r>
            <a:r>
              <a:rPr spc="229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62267" y="5531706"/>
            <a:ext cx="224118" cy="1878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147" spc="-75" dirty="0">
                <a:solidFill>
                  <a:srgbClr val="595959"/>
                </a:solidFill>
                <a:latin typeface="Trebuchet MS"/>
                <a:cs typeface="Trebuchet MS"/>
              </a:rPr>
              <a:t>143</a:t>
            </a:r>
            <a:endParaRPr sz="11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2009" y="4335332"/>
            <a:ext cx="6230469" cy="1826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67596" y="906331"/>
            <a:ext cx="8606118" cy="3821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357242" y="1052007"/>
            <a:ext cx="8426824" cy="3328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98170" y="1304140"/>
            <a:ext cx="7956176" cy="2823882"/>
          </a:xfrm>
          <a:custGeom>
            <a:avLst/>
            <a:gdLst/>
            <a:ahLst/>
            <a:cxnLst/>
            <a:rect l="l" t="t" r="r" b="b"/>
            <a:pathLst>
              <a:path w="9017000" h="3200400">
                <a:moveTo>
                  <a:pt x="0" y="0"/>
                </a:moveTo>
                <a:lnTo>
                  <a:pt x="9017000" y="0"/>
                </a:lnTo>
                <a:lnTo>
                  <a:pt x="9017000" y="3200400"/>
                </a:lnTo>
                <a:lnTo>
                  <a:pt x="0" y="3200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98170" y="1304141"/>
            <a:ext cx="7956176" cy="2823882"/>
          </a:xfrm>
          <a:custGeom>
            <a:avLst/>
            <a:gdLst/>
            <a:ahLst/>
            <a:cxnLst/>
            <a:rect l="l" t="t" r="r" b="b"/>
            <a:pathLst>
              <a:path w="9017000" h="3200400">
                <a:moveTo>
                  <a:pt x="0" y="0"/>
                </a:moveTo>
                <a:lnTo>
                  <a:pt x="9017002" y="0"/>
                </a:lnTo>
                <a:lnTo>
                  <a:pt x="9017002" y="3200394"/>
                </a:lnTo>
                <a:lnTo>
                  <a:pt x="0" y="320039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1192400" y="1415504"/>
            <a:ext cx="2711824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164914" algn="l"/>
                <a:tab pos="1893335" algn="l"/>
              </a:tabLst>
            </a:pPr>
            <a:r>
              <a:rPr sz="1500" b="1" spc="4" dirty="0">
                <a:latin typeface="Arial"/>
                <a:cs typeface="Arial"/>
              </a:rPr>
              <a:t>pyspark.ml	</a:t>
            </a:r>
            <a:r>
              <a:rPr sz="1500" b="1" spc="18" dirty="0">
                <a:solidFill>
                  <a:srgbClr val="7F0055"/>
                </a:solidFill>
                <a:latin typeface="Arial"/>
                <a:cs typeface="Arial"/>
              </a:rPr>
              <a:t>import	</a:t>
            </a:r>
            <a:r>
              <a:rPr sz="1500" b="1" spc="71" dirty="0">
                <a:latin typeface="Arial"/>
                <a:cs typeface="Arial"/>
              </a:rPr>
              <a:t>Pipeline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724" y="1415505"/>
            <a:ext cx="426383" cy="70268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algn="just">
              <a:lnSpc>
                <a:spcPct val="100499"/>
              </a:lnSpc>
              <a:spcBef>
                <a:spcPts val="79"/>
              </a:spcBef>
            </a:pPr>
            <a:r>
              <a:rPr sz="1500" b="1" spc="-40" dirty="0">
                <a:solidFill>
                  <a:srgbClr val="7F0055"/>
                </a:solidFill>
                <a:latin typeface="Arial"/>
                <a:cs typeface="Arial"/>
              </a:rPr>
              <a:t>from  from  from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2400" y="1650828"/>
            <a:ext cx="5311588" cy="484296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>
              <a:lnSpc>
                <a:spcPts val="1765"/>
              </a:lnSpc>
              <a:spcBef>
                <a:spcPts val="176"/>
              </a:spcBef>
              <a:tabLst>
                <a:tab pos="2005400" algn="l"/>
                <a:tab pos="2733821" algn="l"/>
                <a:tab pos="3473448" algn="l"/>
                <a:tab pos="3888088" algn="l"/>
              </a:tabLst>
            </a:pPr>
            <a:r>
              <a:rPr sz="1500" b="1" spc="40" dirty="0">
                <a:latin typeface="Arial"/>
                <a:cs typeface="Arial"/>
              </a:rPr>
              <a:t>pyspark.ml.cla</a:t>
            </a:r>
            <a:r>
              <a:rPr sz="1500" b="1" spc="137" dirty="0">
                <a:latin typeface="Arial"/>
                <a:cs typeface="Arial"/>
              </a:rPr>
              <a:t>s</a:t>
            </a:r>
            <a:r>
              <a:rPr sz="1500" b="1" spc="224" dirty="0">
                <a:latin typeface="Arial"/>
                <a:cs typeface="Arial"/>
              </a:rPr>
              <a:t>si</a:t>
            </a:r>
            <a:r>
              <a:rPr sz="1500" b="1" spc="260" dirty="0">
                <a:latin typeface="Arial"/>
                <a:cs typeface="Arial"/>
              </a:rPr>
              <a:t>f</a:t>
            </a:r>
            <a:r>
              <a:rPr sz="1500" b="1" spc="84" dirty="0">
                <a:latin typeface="Arial"/>
                <a:cs typeface="Arial"/>
              </a:rPr>
              <a:t>ic</a:t>
            </a:r>
            <a:r>
              <a:rPr sz="1500" b="1" spc="212" dirty="0">
                <a:latin typeface="Arial"/>
                <a:cs typeface="Arial"/>
              </a:rPr>
              <a:t>a</a:t>
            </a:r>
            <a:r>
              <a:rPr sz="1500" b="1" spc="128" dirty="0">
                <a:latin typeface="Arial"/>
                <a:cs typeface="Arial"/>
              </a:rPr>
              <a:t>ti</a:t>
            </a:r>
            <a:r>
              <a:rPr sz="1500" b="1" spc="375" dirty="0">
                <a:latin typeface="Arial"/>
                <a:cs typeface="Arial"/>
              </a:rPr>
              <a:t>o</a:t>
            </a:r>
            <a:r>
              <a:rPr sz="1500" b="1" spc="-93" dirty="0">
                <a:latin typeface="Arial"/>
                <a:cs typeface="Arial"/>
              </a:rPr>
              <a:t>n</a:t>
            </a:r>
            <a:r>
              <a:rPr sz="1500" b="1" dirty="0">
                <a:latin typeface="Arial"/>
                <a:cs typeface="Arial"/>
              </a:rPr>
              <a:t>	</a:t>
            </a:r>
            <a:r>
              <a:rPr sz="1500" b="1" spc="18" dirty="0">
                <a:solidFill>
                  <a:srgbClr val="7F0055"/>
                </a:solidFill>
                <a:latin typeface="Arial"/>
                <a:cs typeface="Arial"/>
              </a:rPr>
              <a:t>impor</a:t>
            </a:r>
            <a:r>
              <a:rPr sz="1500" b="1" spc="26" dirty="0">
                <a:solidFill>
                  <a:srgbClr val="7F0055"/>
                </a:solidFill>
                <a:latin typeface="Arial"/>
                <a:cs typeface="Arial"/>
              </a:rPr>
              <a:t>t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	</a:t>
            </a:r>
            <a:r>
              <a:rPr sz="1500" b="1" spc="40" dirty="0">
                <a:latin typeface="Arial"/>
                <a:cs typeface="Arial"/>
              </a:rPr>
              <a:t>LogisticRegress</a:t>
            </a:r>
            <a:r>
              <a:rPr sz="1500" b="1" spc="93" dirty="0">
                <a:latin typeface="Arial"/>
                <a:cs typeface="Arial"/>
              </a:rPr>
              <a:t>i</a:t>
            </a:r>
            <a:r>
              <a:rPr sz="1500" b="1" spc="-101" dirty="0">
                <a:latin typeface="Arial"/>
                <a:cs typeface="Arial"/>
              </a:rPr>
              <a:t>on  </a:t>
            </a:r>
            <a:r>
              <a:rPr sz="1500" b="1" spc="57" dirty="0">
                <a:latin typeface="Arial"/>
                <a:cs typeface="Arial"/>
              </a:rPr>
              <a:t>pyspark.ml.feature	</a:t>
            </a:r>
            <a:r>
              <a:rPr sz="1500" b="1" spc="18" dirty="0">
                <a:solidFill>
                  <a:srgbClr val="7F0055"/>
                </a:solidFill>
                <a:latin typeface="Arial"/>
                <a:cs typeface="Arial"/>
              </a:rPr>
              <a:t>import	</a:t>
            </a:r>
            <a:r>
              <a:rPr sz="1500" b="1" spc="-22" dirty="0">
                <a:latin typeface="Arial"/>
                <a:cs typeface="Arial"/>
              </a:rPr>
              <a:t>HashingTF,	</a:t>
            </a:r>
            <a:r>
              <a:rPr sz="1500" b="1" spc="13" dirty="0">
                <a:latin typeface="Arial"/>
                <a:cs typeface="Arial"/>
              </a:rPr>
              <a:t>Tokenizer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11078"/>
              </p:ext>
            </p:extLst>
          </p:nvPr>
        </p:nvGraphicFramePr>
        <p:xfrm>
          <a:off x="646673" y="2471878"/>
          <a:ext cx="7815594" cy="900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912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sz="1500" spc="130" dirty="0">
                          <a:latin typeface="Arial"/>
                          <a:cs typeface="Arial"/>
                        </a:rPr>
                        <a:t>tokenizer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605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=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605"/>
                        </a:lnSpc>
                        <a:tabLst>
                          <a:tab pos="3267075" algn="l"/>
                        </a:tabLst>
                      </a:pPr>
                      <a:r>
                        <a:rPr sz="1500" spc="160" dirty="0">
                          <a:latin typeface="Arial"/>
                          <a:cs typeface="Arial"/>
                        </a:rPr>
                        <a:t>Tokenizer(inputCol=</a:t>
                      </a:r>
                      <a:r>
                        <a:rPr sz="1500" spc="160" dirty="0">
                          <a:solidFill>
                            <a:srgbClr val="0000BB"/>
                          </a:solidFill>
                          <a:latin typeface="Arial"/>
                          <a:cs typeface="Arial"/>
                        </a:rPr>
                        <a:t>"text",	</a:t>
                      </a:r>
                      <a:r>
                        <a:rPr sz="1500" spc="95" dirty="0">
                          <a:latin typeface="Arial"/>
                          <a:cs typeface="Arial"/>
                        </a:rPr>
                        <a:t>outputCol=</a:t>
                      </a:r>
                      <a:r>
                        <a:rPr sz="1500" spc="95" dirty="0">
                          <a:solidFill>
                            <a:srgbClr val="0000BB"/>
                          </a:solidFill>
                          <a:latin typeface="Arial"/>
                          <a:cs typeface="Arial"/>
                        </a:rPr>
                        <a:t>"words")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1">
                <a:tc>
                  <a:txBody>
                    <a:bodyPr/>
                    <a:lstStyle/>
                    <a:p>
                      <a:pPr marL="31750">
                        <a:lnSpc>
                          <a:spcPts val="1805"/>
                        </a:lnSpc>
                      </a:pPr>
                      <a:r>
                        <a:rPr sz="1500" spc="5" dirty="0">
                          <a:latin typeface="Arial"/>
                          <a:cs typeface="Arial"/>
                        </a:rPr>
                        <a:t>hashingTF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805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=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805"/>
                        </a:lnSpc>
                        <a:tabLst>
                          <a:tab pos="3381375" algn="l"/>
                        </a:tabLst>
                      </a:pPr>
                      <a:r>
                        <a:rPr sz="1500" spc="90" dirty="0">
                          <a:latin typeface="Arial"/>
                          <a:cs typeface="Arial"/>
                        </a:rPr>
                        <a:t>HashingTF(inputCol=</a:t>
                      </a:r>
                      <a:r>
                        <a:rPr sz="1500" spc="90" dirty="0">
                          <a:solidFill>
                            <a:srgbClr val="0000BB"/>
                          </a:solidFill>
                          <a:latin typeface="Arial"/>
                          <a:cs typeface="Arial"/>
                        </a:rPr>
                        <a:t>"words",	</a:t>
                      </a:r>
                      <a:r>
                        <a:rPr sz="1500" spc="140" dirty="0">
                          <a:latin typeface="Arial"/>
                          <a:cs typeface="Arial"/>
                        </a:rPr>
                        <a:t>outputCol=</a:t>
                      </a:r>
                      <a:r>
                        <a:rPr sz="1500" spc="140" dirty="0">
                          <a:solidFill>
                            <a:srgbClr val="0000BB"/>
                          </a:solidFill>
                          <a:latin typeface="Arial"/>
                          <a:cs typeface="Arial"/>
                        </a:rPr>
                        <a:t>"features")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1">
                <a:tc>
                  <a:txBody>
                    <a:bodyPr/>
                    <a:lstStyle/>
                    <a:p>
                      <a:pPr marL="31750">
                        <a:lnSpc>
                          <a:spcPts val="1755"/>
                        </a:lnSpc>
                      </a:pPr>
                      <a:r>
                        <a:rPr sz="1500" spc="425" dirty="0">
                          <a:latin typeface="Arial"/>
                          <a:cs typeface="Arial"/>
                        </a:rPr>
                        <a:t>lr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755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=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755"/>
                        </a:lnSpc>
                        <a:tabLst>
                          <a:tab pos="3736975" algn="l"/>
                        </a:tabLst>
                      </a:pPr>
                      <a:r>
                        <a:rPr sz="1500" spc="120" dirty="0">
                          <a:latin typeface="Arial"/>
                          <a:cs typeface="Arial"/>
                        </a:rPr>
                        <a:t>LogisticRegression(maxIter=10,	</a:t>
                      </a:r>
                      <a:r>
                        <a:rPr sz="1500" spc="15" dirty="0">
                          <a:latin typeface="Arial"/>
                          <a:cs typeface="Arial"/>
                        </a:rPr>
                        <a:t>regParam=0.01)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912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500" spc="165" dirty="0">
                          <a:latin typeface="Arial"/>
                          <a:cs typeface="Arial"/>
                        </a:rPr>
                        <a:t>pipeline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800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=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800"/>
                        </a:lnSpc>
                        <a:tabLst>
                          <a:tab pos="3381375" algn="l"/>
                          <a:tab pos="4689475" algn="l"/>
                        </a:tabLst>
                      </a:pPr>
                      <a:r>
                        <a:rPr sz="1500" spc="160" dirty="0">
                          <a:latin typeface="Arial"/>
                          <a:cs typeface="Arial"/>
                        </a:rPr>
                        <a:t>Pipeline(stages=[tokenizer,	</a:t>
                      </a:r>
                      <a:r>
                        <a:rPr sz="1500" spc="50" dirty="0">
                          <a:latin typeface="Arial"/>
                          <a:cs typeface="Arial"/>
                        </a:rPr>
                        <a:t>hashingTF,	</a:t>
                      </a:r>
                      <a:r>
                        <a:rPr sz="1500" spc="400" dirty="0">
                          <a:latin typeface="Arial"/>
                          <a:cs typeface="Arial"/>
                        </a:rPr>
                        <a:t>lr])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665724" y="3488593"/>
            <a:ext cx="3844178" cy="46433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11206" marR="4483">
              <a:lnSpc>
                <a:spcPct val="102899"/>
              </a:lnSpc>
              <a:spcBef>
                <a:spcPts val="35"/>
              </a:spcBef>
              <a:tabLst>
                <a:tab pos="638209" algn="l"/>
              </a:tabLst>
            </a:pPr>
            <a:r>
              <a:rPr sz="1500" spc="180" dirty="0">
                <a:latin typeface="Arial"/>
                <a:cs typeface="Arial"/>
              </a:rPr>
              <a:t>df	</a:t>
            </a:r>
            <a:r>
              <a:rPr sz="1500" spc="-53" dirty="0">
                <a:latin typeface="Arial"/>
                <a:cs typeface="Arial"/>
              </a:rPr>
              <a:t>= </a:t>
            </a:r>
            <a:r>
              <a:rPr sz="1500" spc="168" dirty="0">
                <a:latin typeface="Arial"/>
                <a:cs typeface="Arial"/>
              </a:rPr>
              <a:t>context.load(</a:t>
            </a:r>
            <a:r>
              <a:rPr sz="1500" spc="168" dirty="0">
                <a:solidFill>
                  <a:srgbClr val="0000BB"/>
                </a:solidFill>
                <a:latin typeface="Arial"/>
                <a:cs typeface="Arial"/>
              </a:rPr>
              <a:t>"/path/to/data")  </a:t>
            </a:r>
            <a:r>
              <a:rPr sz="1500" spc="-18" dirty="0">
                <a:latin typeface="Arial"/>
                <a:cs typeface="Arial"/>
              </a:rPr>
              <a:t>model	</a:t>
            </a:r>
            <a:r>
              <a:rPr sz="1500" spc="-53" dirty="0">
                <a:latin typeface="Arial"/>
                <a:cs typeface="Arial"/>
              </a:rPr>
              <a:t>=</a:t>
            </a:r>
            <a:r>
              <a:rPr sz="1500" spc="57" dirty="0">
                <a:latin typeface="Arial"/>
                <a:cs typeface="Arial"/>
              </a:rPr>
              <a:t> </a:t>
            </a:r>
            <a:r>
              <a:rPr sz="1500" spc="238" dirty="0">
                <a:latin typeface="Arial"/>
                <a:cs typeface="Arial"/>
              </a:rPr>
              <a:t>pipeline.fit(df)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34126" y="1376978"/>
            <a:ext cx="414618" cy="4146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81463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403C-07D4-F740-8E35-FA782528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Spark’s own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A08D2-1E4D-9F41-8BBC-AAB278FC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98CD-E8C4-0542-A277-C3623C19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2" y="1574926"/>
            <a:ext cx="6270171" cy="4602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D6C401-2563-2B41-9564-2E51FE00DF43}"/>
              </a:ext>
            </a:extLst>
          </p:cNvPr>
          <p:cNvSpPr/>
          <p:nvPr/>
        </p:nvSpPr>
        <p:spPr>
          <a:xfrm>
            <a:off x="1534884" y="6169708"/>
            <a:ext cx="5780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databricks.com</a:t>
            </a:r>
            <a:r>
              <a:rPr lang="en-US" dirty="0"/>
              <a:t>/glossary/what-are-</a:t>
            </a:r>
            <a:r>
              <a:rPr lang="en-US" dirty="0" err="1"/>
              <a:t>dataframes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0058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4546787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ML: Scala 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29497" y="5531706"/>
            <a:ext cx="156882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t>44</a:t>
            </a:r>
            <a:endParaRPr sz="114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474" y="5551797"/>
            <a:ext cx="6723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6"/>
              </a:lnSpc>
            </a:pPr>
            <a:r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t>1</a:t>
            </a:r>
            <a:endParaRPr sz="1147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596" y="973566"/>
            <a:ext cx="8606118" cy="5546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357242" y="1119243"/>
            <a:ext cx="8426824" cy="5053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86964" y="1371375"/>
            <a:ext cx="7967382" cy="4572000"/>
          </a:xfrm>
          <a:custGeom>
            <a:avLst/>
            <a:gdLst/>
            <a:ahLst/>
            <a:cxnLst/>
            <a:rect l="l" t="t" r="r" b="b"/>
            <a:pathLst>
              <a:path w="9029700" h="5181600">
                <a:moveTo>
                  <a:pt x="0" y="0"/>
                </a:moveTo>
                <a:lnTo>
                  <a:pt x="9029700" y="0"/>
                </a:lnTo>
                <a:lnTo>
                  <a:pt x="9029700" y="5181600"/>
                </a:lnTo>
                <a:lnTo>
                  <a:pt x="0" y="518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86963" y="1371375"/>
            <a:ext cx="7967382" cy="4572000"/>
          </a:xfrm>
          <a:custGeom>
            <a:avLst/>
            <a:gdLst/>
            <a:ahLst/>
            <a:cxnLst/>
            <a:rect l="l" t="t" r="r" b="b"/>
            <a:pathLst>
              <a:path w="9029700" h="5181600">
                <a:moveTo>
                  <a:pt x="0" y="0"/>
                </a:moveTo>
                <a:lnTo>
                  <a:pt x="9029695" y="0"/>
                </a:lnTo>
                <a:lnTo>
                  <a:pt x="9029695" y="5181599"/>
                </a:lnTo>
                <a:lnTo>
                  <a:pt x="0" y="51815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661242" y="1550323"/>
            <a:ext cx="627529" cy="70268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algn="just">
              <a:lnSpc>
                <a:spcPct val="100499"/>
              </a:lnSpc>
              <a:spcBef>
                <a:spcPts val="79"/>
              </a:spcBef>
            </a:pP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import  import  import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0837" y="1550323"/>
            <a:ext cx="5513854" cy="70268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00499"/>
              </a:lnSpc>
              <a:spcBef>
                <a:spcPts val="79"/>
              </a:spcBef>
              <a:tabLst>
                <a:tab pos="4201870" algn="l"/>
              </a:tabLst>
            </a:pPr>
            <a:r>
              <a:rPr sz="1500" dirty="0">
                <a:latin typeface="Arial"/>
                <a:cs typeface="Arial"/>
              </a:rPr>
              <a:t>org.apache.spark.ml.Pipeline  org.apache.spark.ml.feature.{</a:t>
            </a:r>
            <a:r>
              <a:rPr sz="1500" dirty="0" err="1">
                <a:latin typeface="Arial"/>
                <a:cs typeface="Arial"/>
              </a:rPr>
              <a:t>HashingTF</a:t>
            </a:r>
            <a:r>
              <a:rPr sz="1500" dirty="0">
                <a:latin typeface="Arial"/>
                <a:cs typeface="Arial"/>
              </a:rPr>
              <a:t>,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Tokenizer}  org.apache.spark.ml.classification.LogisticRegression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1242" y="2469205"/>
            <a:ext cx="5842187" cy="257139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224130" marR="2518096" indent="-212923">
              <a:lnSpc>
                <a:spcPct val="100499"/>
              </a:lnSpc>
              <a:spcBef>
                <a:spcPts val="79"/>
              </a:spcBef>
              <a:tabLst>
                <a:tab pos="1478694" algn="l"/>
              </a:tabLst>
            </a:pPr>
            <a:r>
              <a:rPr sz="1500" b="1" dirty="0" err="1">
                <a:solidFill>
                  <a:srgbClr val="7F0055"/>
                </a:solidFill>
                <a:latin typeface="Arial"/>
                <a:cs typeface="Arial"/>
              </a:rPr>
              <a:t>val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tokenizer</a:t>
            </a:r>
            <a:r>
              <a:rPr lang="en-US" sz="1500" b="1" dirty="0"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= new  </a:t>
            </a:r>
            <a:r>
              <a:rPr sz="1500" b="1" dirty="0">
                <a:latin typeface="Arial"/>
                <a:cs typeface="Arial"/>
              </a:rPr>
              <a:t>Tokenizer().  </a:t>
            </a:r>
            <a:r>
              <a:rPr sz="1500" dirty="0">
                <a:latin typeface="Arial"/>
                <a:cs typeface="Arial"/>
              </a:rPr>
              <a:t>setInputCol(</a:t>
            </a:r>
            <a:r>
              <a:rPr sz="1500" dirty="0">
                <a:solidFill>
                  <a:srgbClr val="0000BB"/>
                </a:solidFill>
                <a:latin typeface="Arial"/>
                <a:cs typeface="Arial"/>
              </a:rPr>
              <a:t>"text").  </a:t>
            </a:r>
            <a:r>
              <a:rPr sz="1500" dirty="0">
                <a:latin typeface="Arial"/>
                <a:cs typeface="Arial"/>
              </a:rPr>
              <a:t>setOutputCol(</a:t>
            </a:r>
            <a:r>
              <a:rPr sz="1500" dirty="0">
                <a:solidFill>
                  <a:srgbClr val="0000BB"/>
                </a:solidFill>
                <a:latin typeface="Arial"/>
                <a:cs typeface="Arial"/>
              </a:rPr>
              <a:t>"words")</a:t>
            </a:r>
            <a:endParaRPr sz="1500" dirty="0">
              <a:latin typeface="Arial"/>
              <a:cs typeface="Arial"/>
            </a:endParaRPr>
          </a:p>
          <a:p>
            <a:pPr marL="224130" marR="1879327" indent="-212923">
              <a:lnSpc>
                <a:spcPct val="101299"/>
              </a:lnSpc>
              <a:spcBef>
                <a:spcPts val="26"/>
              </a:spcBef>
              <a:tabLst>
                <a:tab pos="1478694" algn="l"/>
              </a:tabLst>
            </a:pP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val </a:t>
            </a:r>
            <a:r>
              <a:rPr sz="1500" b="1" dirty="0">
                <a:latin typeface="Arial"/>
                <a:cs typeface="Arial"/>
              </a:rPr>
              <a:t>hashingTF	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= new </a:t>
            </a:r>
            <a:r>
              <a:rPr sz="1500" b="1" dirty="0">
                <a:latin typeface="Arial"/>
                <a:cs typeface="Arial"/>
              </a:rPr>
              <a:t>HashingTF().  </a:t>
            </a:r>
            <a:r>
              <a:rPr sz="1500" dirty="0">
                <a:latin typeface="Arial"/>
                <a:cs typeface="Arial"/>
              </a:rPr>
              <a:t>setNumFeatures(1000).  setInputCol(tokenizer.getOutputCol).  setOutputCol(</a:t>
            </a:r>
            <a:r>
              <a:rPr sz="1500" dirty="0">
                <a:solidFill>
                  <a:srgbClr val="0000BB"/>
                </a:solidFill>
                <a:latin typeface="Arial"/>
                <a:cs typeface="Arial"/>
              </a:rPr>
              <a:t>"features")</a:t>
            </a:r>
            <a:endParaRPr sz="1500" dirty="0">
              <a:latin typeface="Arial"/>
              <a:cs typeface="Arial"/>
            </a:endParaRPr>
          </a:p>
          <a:p>
            <a:pPr marL="11206">
              <a:lnSpc>
                <a:spcPts val="1765"/>
              </a:lnSpc>
              <a:tabLst>
                <a:tab pos="750274" algn="l"/>
                <a:tab pos="1377837" algn="l"/>
              </a:tabLst>
            </a:pPr>
            <a:r>
              <a:rPr sz="1500" b="1" dirty="0" err="1">
                <a:solidFill>
                  <a:srgbClr val="7F0055"/>
                </a:solidFill>
                <a:latin typeface="Arial"/>
                <a:cs typeface="Arial"/>
              </a:rPr>
              <a:t>val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 </a:t>
            </a:r>
            <a:r>
              <a:rPr sz="1500" b="1" dirty="0" err="1">
                <a:latin typeface="Arial"/>
                <a:cs typeface="Arial"/>
              </a:rPr>
              <a:t>lr</a:t>
            </a:r>
            <a:r>
              <a:rPr lang="en-US" sz="1500" b="1" dirty="0">
                <a:latin typeface="Arial"/>
                <a:cs typeface="Arial"/>
              </a:rPr>
              <a:t>   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=  new	</a:t>
            </a:r>
            <a:r>
              <a:rPr sz="1500" b="1" dirty="0">
                <a:latin typeface="Arial"/>
                <a:cs typeface="Arial"/>
              </a:rPr>
              <a:t>LogisticRegression().</a:t>
            </a:r>
            <a:endParaRPr sz="1500" dirty="0">
              <a:latin typeface="Arial"/>
              <a:cs typeface="Arial"/>
            </a:endParaRPr>
          </a:p>
          <a:p>
            <a:pPr marL="224130" marR="3881364">
              <a:lnSpc>
                <a:spcPts val="1765"/>
              </a:lnSpc>
              <a:spcBef>
                <a:spcPts val="141"/>
              </a:spcBef>
            </a:pPr>
            <a:r>
              <a:rPr sz="1500" dirty="0">
                <a:latin typeface="Arial"/>
                <a:cs typeface="Arial"/>
              </a:rPr>
              <a:t>setMaxIter(10).  setRegParam(0.01)</a:t>
            </a:r>
          </a:p>
          <a:p>
            <a:pPr marL="11206">
              <a:tabLst>
                <a:tab pos="1377837" algn="l"/>
                <a:tab pos="2005400" algn="l"/>
              </a:tabLst>
            </a:pPr>
            <a:r>
              <a:rPr sz="1500" b="1" dirty="0" err="1">
                <a:solidFill>
                  <a:srgbClr val="7F0055"/>
                </a:solidFill>
                <a:latin typeface="Arial"/>
                <a:cs typeface="Arial"/>
              </a:rPr>
              <a:t>val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pipeline</a:t>
            </a:r>
            <a:r>
              <a:rPr lang="en-US" sz="1500" b="1" dirty="0">
                <a:latin typeface="Arial"/>
                <a:cs typeface="Arial"/>
              </a:rPr>
              <a:t>    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=  new	</a:t>
            </a:r>
            <a:r>
              <a:rPr sz="1500" b="1" dirty="0">
                <a:latin typeface="Arial"/>
                <a:cs typeface="Arial"/>
              </a:rPr>
              <a:t>Pipeline().</a:t>
            </a:r>
            <a:r>
              <a:rPr sz="1500" dirty="0">
                <a:latin typeface="Arial"/>
                <a:cs typeface="Arial"/>
              </a:rPr>
              <a:t>setStages(</a:t>
            </a:r>
            <a:r>
              <a:rPr sz="1500" b="1" dirty="0">
                <a:latin typeface="Arial"/>
                <a:cs typeface="Arial"/>
              </a:rPr>
              <a:t>Array</a:t>
            </a:r>
            <a:r>
              <a:rPr sz="1500" dirty="0">
                <a:latin typeface="Arial"/>
                <a:cs typeface="Arial"/>
              </a:rPr>
              <a:t>(tokenizer,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976592" y="4775608"/>
            <a:ext cx="1034863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dirty="0">
                <a:latin typeface="Arial"/>
                <a:cs typeface="Arial"/>
              </a:rPr>
              <a:t>hashingTF,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061962" y="4775608"/>
            <a:ext cx="425824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dirty="0">
                <a:latin typeface="Arial"/>
                <a:cs typeface="Arial"/>
              </a:rPr>
              <a:t>lr))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14601" y="5237057"/>
            <a:ext cx="3541059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= </a:t>
            </a:r>
            <a:r>
              <a:rPr sz="1500" dirty="0">
                <a:latin typeface="Arial"/>
                <a:cs typeface="Arial"/>
              </a:rPr>
              <a:t>sqlContext.load</a:t>
            </a:r>
            <a:r>
              <a:rPr sz="1500" b="1" dirty="0">
                <a:latin typeface="Arial"/>
                <a:cs typeface="Arial"/>
              </a:rPr>
              <a:t>(</a:t>
            </a:r>
            <a:r>
              <a:rPr sz="1500" b="1" dirty="0">
                <a:solidFill>
                  <a:srgbClr val="0000BB"/>
                </a:solidFill>
                <a:latin typeface="Arial"/>
                <a:cs typeface="Arial"/>
              </a:rPr>
              <a:t>"/path/to/data")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1242" y="5237058"/>
            <a:ext cx="638735" cy="484296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>
              <a:lnSpc>
                <a:spcPts val="1765"/>
              </a:lnSpc>
              <a:spcBef>
                <a:spcPts val="176"/>
              </a:spcBef>
            </a:pP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val </a:t>
            </a:r>
            <a:r>
              <a:rPr sz="1500" b="1" dirty="0">
                <a:latin typeface="Arial"/>
                <a:cs typeface="Arial"/>
              </a:rPr>
              <a:t>df  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val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5860" y="5461175"/>
            <a:ext cx="2491628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649416" algn="l"/>
              </a:tabLst>
            </a:pPr>
            <a:r>
              <a:rPr sz="1500" b="1" dirty="0">
                <a:latin typeface="Arial"/>
                <a:cs typeface="Arial"/>
              </a:rPr>
              <a:t>model	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= </a:t>
            </a:r>
            <a:r>
              <a:rPr sz="1500" dirty="0">
                <a:latin typeface="Arial"/>
                <a:cs typeface="Arial"/>
              </a:rPr>
              <a:t>pipeline.fit(df)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90155" y="1410595"/>
            <a:ext cx="280147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9738195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5ACC-4AA1-44AF-BDC3-4CC6857E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44B55-98AE-49E9-80C6-A8579895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420" y="2627734"/>
            <a:ext cx="8612581" cy="2705093"/>
          </a:xfrm>
        </p:spPr>
      </p:pic>
    </p:spTree>
    <p:extLst>
      <p:ext uri="{BB962C8B-B14F-4D97-AF65-F5344CB8AC3E}">
        <p14:creationId xmlns:p14="http://schemas.microsoft.com/office/powerpoint/2010/main" val="41096254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DFA775-3E13-4421-98F3-0E3F545C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9980" y="857250"/>
            <a:ext cx="5489482" cy="5104128"/>
          </a:xfrm>
        </p:spPr>
      </p:pic>
    </p:spTree>
    <p:extLst>
      <p:ext uri="{BB962C8B-B14F-4D97-AF65-F5344CB8AC3E}">
        <p14:creationId xmlns:p14="http://schemas.microsoft.com/office/powerpoint/2010/main" val="8819363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624B-32B3-4173-B648-59B3247C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96C44-2A8D-408B-8D76-224E79DC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Extends Spark with a declarative </a:t>
            </a:r>
            <a:r>
              <a:rPr lang="en-US" dirty="0" err="1"/>
              <a:t>DataFrame</a:t>
            </a:r>
            <a:r>
              <a:rPr lang="en-US" dirty="0"/>
              <a:t> API to allow relational processing, offering benefits such as automatic optimization, and letting users write complex pipelines that mix relational and complex analytics.</a:t>
            </a:r>
          </a:p>
          <a:p>
            <a:r>
              <a:rPr lang="en-US" dirty="0"/>
              <a:t>Supports a wide range of features tailored to large-scale data analysis, including semi-structured data, query federation, and data types for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46633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448912"/>
            <a:ext cx="5522259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Construct a DataFrame</a:t>
            </a:r>
          </a:p>
        </p:txBody>
      </p:sp>
      <p:sp>
        <p:nvSpPr>
          <p:cNvPr id="3" name="object 3"/>
          <p:cNvSpPr/>
          <p:nvPr/>
        </p:nvSpPr>
        <p:spPr>
          <a:xfrm>
            <a:off x="8055685" y="2105361"/>
            <a:ext cx="425822" cy="414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8127349" y="3946497"/>
            <a:ext cx="249951" cy="407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469302" y="1735567"/>
            <a:ext cx="7989794" cy="2229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14979" y="1881243"/>
            <a:ext cx="7496735" cy="1736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844700" y="2110964"/>
            <a:ext cx="7104529" cy="1188387"/>
          </a:xfrm>
          <a:prstGeom prst="rect">
            <a:avLst/>
          </a:prstGeom>
          <a:solidFill>
            <a:srgbClr val="FFFFFF"/>
          </a:solidFill>
          <a:ln w="12700">
            <a:solidFill>
              <a:srgbClr val="C4C0AB"/>
            </a:solidFill>
          </a:ln>
        </p:spPr>
        <p:txBody>
          <a:bodyPr vert="horz" wrap="square" lIns="0" tIns="13447" rIns="0" bIns="0" rtlCol="0">
            <a:spAutoFit/>
          </a:bodyPr>
          <a:lstStyle/>
          <a:p>
            <a:pPr marL="84049" marR="1477014">
              <a:lnSpc>
                <a:spcPct val="102899"/>
              </a:lnSpc>
              <a:spcBef>
                <a:spcPts val="106"/>
              </a:spcBef>
              <a:tabLst>
                <a:tab pos="1339174" algn="l"/>
                <a:tab pos="2605507" algn="l"/>
                <a:tab pos="4174974" algn="l"/>
                <a:tab pos="4802537" algn="l"/>
              </a:tabLst>
            </a:pP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#  Construct	a  DataFrame	from a  "users"	table	in Hive.  </a:t>
            </a:r>
            <a:r>
              <a:rPr sz="1500" dirty="0">
                <a:latin typeface="Arial"/>
                <a:cs typeface="Arial"/>
              </a:rPr>
              <a:t>df = sqlContext.table(</a:t>
            </a:r>
            <a:r>
              <a:rPr sz="1500" dirty="0">
                <a:solidFill>
                  <a:srgbClr val="0000BB"/>
                </a:solidFill>
                <a:latin typeface="Arial"/>
                <a:cs typeface="Arial"/>
              </a:rPr>
              <a:t>"users")</a:t>
            </a:r>
            <a:endParaRPr sz="1500">
              <a:latin typeface="Arial"/>
              <a:cs typeface="Arial"/>
            </a:endParaRPr>
          </a:p>
          <a:p>
            <a:pPr>
              <a:spcBef>
                <a:spcPts val="44"/>
              </a:spcBef>
            </a:pPr>
            <a:endParaRPr sz="1544">
              <a:latin typeface="Times New Roman"/>
              <a:cs typeface="Times New Roman"/>
            </a:endParaRPr>
          </a:p>
          <a:p>
            <a:pPr marL="84049">
              <a:lnSpc>
                <a:spcPts val="1782"/>
              </a:lnSpc>
              <a:tabLst>
                <a:tab pos="1339174" algn="l"/>
                <a:tab pos="2605507" algn="l"/>
                <a:tab pos="3759774" algn="l"/>
              </a:tabLst>
            </a:pP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#  Construct	a  DataFrame	from a  log	file in S3.</a:t>
            </a:r>
            <a:endParaRPr sz="1500">
              <a:latin typeface="Arial"/>
              <a:cs typeface="Arial"/>
            </a:endParaRPr>
          </a:p>
          <a:p>
            <a:pPr marL="84049">
              <a:lnSpc>
                <a:spcPts val="1782"/>
              </a:lnSpc>
              <a:tabLst>
                <a:tab pos="6269465" algn="l"/>
              </a:tabLst>
            </a:pPr>
            <a:r>
              <a:rPr sz="1500" dirty="0">
                <a:latin typeface="Arial"/>
                <a:cs typeface="Arial"/>
              </a:rPr>
              <a:t>df =  sqlContext.load(</a:t>
            </a:r>
            <a:r>
              <a:rPr sz="1500" dirty="0">
                <a:solidFill>
                  <a:srgbClr val="0000BB"/>
                </a:solidFill>
                <a:latin typeface="Arial"/>
                <a:cs typeface="Arial"/>
              </a:rPr>
              <a:t>"s3n://someBucket/path/to/data.json",	"json")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7243" y="3606949"/>
            <a:ext cx="8247529" cy="1255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502920" y="3752626"/>
            <a:ext cx="7754471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844700" y="3982347"/>
            <a:ext cx="7104529" cy="246108"/>
          </a:xfrm>
          <a:prstGeom prst="rect">
            <a:avLst/>
          </a:prstGeom>
          <a:solidFill>
            <a:srgbClr val="FFFFFF"/>
          </a:solidFill>
          <a:ln w="12700">
            <a:solidFill>
              <a:srgbClr val="C4C0AB"/>
            </a:solidFill>
          </a:ln>
        </p:spPr>
        <p:txBody>
          <a:bodyPr vert="horz" wrap="square" lIns="0" tIns="15128" rIns="0" bIns="0" rtlCol="0">
            <a:spAutoFit/>
          </a:bodyPr>
          <a:lstStyle/>
          <a:p>
            <a:pPr marL="84049">
              <a:spcBef>
                <a:spcPts val="119"/>
              </a:spcBef>
              <a:tabLst>
                <a:tab pos="1238316" algn="l"/>
              </a:tabLst>
            </a:pPr>
            <a:r>
              <a:rPr sz="1500" b="1" dirty="0" err="1">
                <a:solidFill>
                  <a:srgbClr val="7F0055"/>
                </a:solidFill>
                <a:latin typeface="Arial"/>
                <a:cs typeface="Arial"/>
              </a:rPr>
              <a:t>val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people</a:t>
            </a:r>
            <a:r>
              <a:rPr lang="en-US" sz="1500" b="1" dirty="0"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7F0055"/>
                </a:solidFill>
                <a:latin typeface="Arial"/>
                <a:cs typeface="Arial"/>
              </a:rPr>
              <a:t>= </a:t>
            </a:r>
            <a:r>
              <a:rPr sz="1500" b="1" dirty="0">
                <a:latin typeface="Arial"/>
                <a:cs typeface="Arial"/>
              </a:rPr>
              <a:t>sqlContext.read.parquet(</a:t>
            </a:r>
            <a:r>
              <a:rPr sz="1500" b="1" dirty="0">
                <a:solidFill>
                  <a:srgbClr val="0000BB"/>
                </a:solidFill>
                <a:latin typeface="Arial"/>
                <a:cs typeface="Arial"/>
              </a:rPr>
              <a:t>"...")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7243" y="4424979"/>
            <a:ext cx="8247529" cy="1266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02920" y="4570655"/>
            <a:ext cx="7754471" cy="7732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844700" y="4811582"/>
            <a:ext cx="7104529" cy="241582"/>
          </a:xfrm>
          <a:prstGeom prst="rect">
            <a:avLst/>
          </a:prstGeom>
          <a:solidFill>
            <a:srgbClr val="FFFFFF"/>
          </a:solidFill>
          <a:ln w="12700">
            <a:solidFill>
              <a:srgbClr val="C4C0AB"/>
            </a:solidFill>
          </a:ln>
        </p:spPr>
        <p:txBody>
          <a:bodyPr vert="horz" wrap="square" lIns="0" tIns="10646" rIns="0" bIns="0" rtlCol="0">
            <a:spAutoFit/>
          </a:bodyPr>
          <a:lstStyle/>
          <a:p>
            <a:pPr marL="84049">
              <a:spcBef>
                <a:spcPts val="84"/>
              </a:spcBef>
              <a:tabLst>
                <a:tab pos="1137458" algn="l"/>
                <a:tab pos="1865879" algn="l"/>
              </a:tabLst>
            </a:pPr>
            <a:r>
              <a:rPr sz="1500" dirty="0">
                <a:latin typeface="Arial"/>
                <a:cs typeface="Arial"/>
              </a:rPr>
              <a:t>DataFrame	people	= sqlContext.read().parquet(</a:t>
            </a:r>
            <a:r>
              <a:rPr sz="1500" dirty="0">
                <a:solidFill>
                  <a:srgbClr val="0000BB"/>
                </a:solidFill>
                <a:latin typeface="Arial"/>
                <a:cs typeface="Arial"/>
              </a:rPr>
              <a:t>"...")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55685" y="4637891"/>
            <a:ext cx="437029" cy="560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12</a:t>
            </a:fld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5891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3969684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21" dirty="0"/>
              <a:t>Use</a:t>
            </a:r>
            <a:r>
              <a:rPr spc="-26" dirty="0"/>
              <a:t> </a:t>
            </a:r>
            <a:r>
              <a:rPr spc="282" dirty="0"/>
              <a:t>DataFrames</a:t>
            </a:r>
          </a:p>
        </p:txBody>
      </p:sp>
      <p:sp>
        <p:nvSpPr>
          <p:cNvPr id="3" name="object 3"/>
          <p:cNvSpPr/>
          <p:nvPr/>
        </p:nvSpPr>
        <p:spPr>
          <a:xfrm>
            <a:off x="469302" y="1735567"/>
            <a:ext cx="7989794" cy="428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14979" y="1881244"/>
            <a:ext cx="7496735" cy="3787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844700" y="2110964"/>
            <a:ext cx="7104529" cy="3339353"/>
          </a:xfrm>
          <a:custGeom>
            <a:avLst/>
            <a:gdLst/>
            <a:ahLst/>
            <a:cxnLst/>
            <a:rect l="l" t="t" r="r" b="b"/>
            <a:pathLst>
              <a:path w="8051800" h="3784600">
                <a:moveTo>
                  <a:pt x="0" y="0"/>
                </a:moveTo>
                <a:lnTo>
                  <a:pt x="8051800" y="0"/>
                </a:lnTo>
                <a:lnTo>
                  <a:pt x="8051800" y="3784600"/>
                </a:lnTo>
                <a:lnTo>
                  <a:pt x="0" y="3784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844700" y="2110964"/>
            <a:ext cx="7104529" cy="3339353"/>
          </a:xfrm>
          <a:custGeom>
            <a:avLst/>
            <a:gdLst/>
            <a:ahLst/>
            <a:cxnLst/>
            <a:rect l="l" t="t" r="r" b="b"/>
            <a:pathLst>
              <a:path w="8051800" h="3784600">
                <a:moveTo>
                  <a:pt x="0" y="0"/>
                </a:moveTo>
                <a:lnTo>
                  <a:pt x="8051797" y="0"/>
                </a:lnTo>
                <a:lnTo>
                  <a:pt x="8051797" y="3784596"/>
                </a:lnTo>
                <a:lnTo>
                  <a:pt x="0" y="37845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376046" y="2120220"/>
            <a:ext cx="526676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spc="57" dirty="0">
                <a:solidFill>
                  <a:srgbClr val="00A019"/>
                </a:solidFill>
                <a:latin typeface="Arial"/>
                <a:cs typeface="Arial"/>
              </a:rPr>
              <a:t>users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7655" y="2120220"/>
            <a:ext cx="5346326" cy="46433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11206" marR="4483">
              <a:lnSpc>
                <a:spcPct val="102899"/>
              </a:lnSpc>
              <a:spcBef>
                <a:spcPts val="35"/>
              </a:spcBef>
              <a:tabLst>
                <a:tab pos="638769" algn="l"/>
                <a:tab pos="952551" algn="l"/>
                <a:tab pos="2632962" algn="l"/>
                <a:tab pos="3160227" algn="l"/>
                <a:tab pos="3574867" algn="l"/>
                <a:tab pos="4101572" algn="l"/>
                <a:tab pos="4628837" algn="l"/>
              </a:tabLst>
            </a:pPr>
            <a:r>
              <a:rPr sz="1500" spc="-13" dirty="0">
                <a:solidFill>
                  <a:srgbClr val="00A019"/>
                </a:solidFill>
                <a:latin typeface="Arial"/>
                <a:cs typeface="Arial"/>
              </a:rPr>
              <a:t># </a:t>
            </a:r>
            <a:r>
              <a:rPr sz="1500" spc="18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40" dirty="0">
                <a:solidFill>
                  <a:srgbClr val="00A019"/>
                </a:solidFill>
                <a:latin typeface="Arial"/>
                <a:cs typeface="Arial"/>
              </a:rPr>
              <a:t>Creat</a:t>
            </a:r>
            <a:r>
              <a:rPr sz="1500" spc="79" dirty="0">
                <a:solidFill>
                  <a:srgbClr val="00A019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-13" dirty="0">
                <a:solidFill>
                  <a:srgbClr val="00A019"/>
                </a:solidFill>
                <a:latin typeface="Arial"/>
                <a:cs typeface="Arial"/>
              </a:rPr>
              <a:t>a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18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-119" dirty="0">
                <a:solidFill>
                  <a:srgbClr val="00A019"/>
                </a:solidFill>
                <a:latin typeface="Arial"/>
                <a:cs typeface="Arial"/>
              </a:rPr>
              <a:t>ne</a:t>
            </a:r>
            <a:r>
              <a:rPr sz="1500" spc="-110" dirty="0">
                <a:solidFill>
                  <a:srgbClr val="00A019"/>
                </a:solidFill>
                <a:latin typeface="Arial"/>
                <a:cs typeface="Arial"/>
              </a:rPr>
              <a:t>w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13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-44" dirty="0">
                <a:solidFill>
                  <a:srgbClr val="00A019"/>
                </a:solidFill>
                <a:latin typeface="Arial"/>
                <a:cs typeface="Arial"/>
              </a:rPr>
              <a:t>DataFram</a:t>
            </a:r>
            <a:r>
              <a:rPr sz="1500" spc="-13" dirty="0">
                <a:solidFill>
                  <a:srgbClr val="00A019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190" dirty="0">
                <a:solidFill>
                  <a:srgbClr val="00A019"/>
                </a:solidFill>
                <a:latin typeface="Arial"/>
                <a:cs typeface="Arial"/>
              </a:rPr>
              <a:t>tha</a:t>
            </a:r>
            <a:r>
              <a:rPr sz="1500" spc="132" dirty="0">
                <a:solidFill>
                  <a:srgbClr val="00A019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93" dirty="0">
                <a:solidFill>
                  <a:srgbClr val="00A019"/>
                </a:solidFill>
                <a:latin typeface="Arial"/>
                <a:cs typeface="Arial"/>
              </a:rPr>
              <a:t>contain</a:t>
            </a:r>
            <a:r>
              <a:rPr sz="1500" spc="132" dirty="0">
                <a:solidFill>
                  <a:srgbClr val="00A019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101" dirty="0">
                <a:solidFill>
                  <a:srgbClr val="00A019"/>
                </a:solidFill>
                <a:latin typeface="Arial"/>
                <a:cs typeface="Arial"/>
              </a:rPr>
              <a:t>onl</a:t>
            </a:r>
            <a:r>
              <a:rPr sz="1500" spc="146" dirty="0">
                <a:solidFill>
                  <a:srgbClr val="00A019"/>
                </a:solidFill>
                <a:latin typeface="Arial"/>
                <a:cs typeface="Arial"/>
              </a:rPr>
              <a:t>y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49" dirty="0">
                <a:solidFill>
                  <a:srgbClr val="00A019"/>
                </a:solidFill>
                <a:latin typeface="Arial"/>
                <a:cs typeface="Arial"/>
              </a:rPr>
              <a:t>"young"  </a:t>
            </a:r>
            <a:r>
              <a:rPr sz="1500" spc="-18" dirty="0">
                <a:latin typeface="Arial"/>
                <a:cs typeface="Arial"/>
              </a:rPr>
              <a:t>young	</a:t>
            </a:r>
            <a:r>
              <a:rPr sz="1500" spc="-53" dirty="0">
                <a:latin typeface="Arial"/>
                <a:cs typeface="Arial"/>
              </a:rPr>
              <a:t>=  </a:t>
            </a:r>
            <a:r>
              <a:rPr sz="1500" spc="18" dirty="0">
                <a:latin typeface="Arial"/>
                <a:cs typeface="Arial"/>
              </a:rPr>
              <a:t> </a:t>
            </a:r>
            <a:r>
              <a:rPr sz="1500" spc="185" dirty="0">
                <a:latin typeface="Arial"/>
                <a:cs typeface="Arial"/>
              </a:rPr>
              <a:t>users.filter(users[</a:t>
            </a:r>
            <a:r>
              <a:rPr sz="1500" spc="185" dirty="0">
                <a:solidFill>
                  <a:srgbClr val="0000BB"/>
                </a:solidFill>
                <a:latin typeface="Arial"/>
                <a:cs typeface="Arial"/>
              </a:rPr>
              <a:t>"age"]	</a:t>
            </a:r>
            <a:r>
              <a:rPr sz="1500" spc="-53" dirty="0">
                <a:solidFill>
                  <a:srgbClr val="0000BB"/>
                </a:solidFill>
                <a:latin typeface="Arial"/>
                <a:cs typeface="Arial"/>
              </a:rPr>
              <a:t>&lt;</a:t>
            </a:r>
            <a:r>
              <a:rPr sz="1500" spc="66" dirty="0">
                <a:solidFill>
                  <a:srgbClr val="0000BB"/>
                </a:solidFill>
                <a:latin typeface="Arial"/>
                <a:cs typeface="Arial"/>
              </a:rPr>
              <a:t> </a:t>
            </a:r>
            <a:r>
              <a:rPr sz="1500" spc="71" dirty="0">
                <a:solidFill>
                  <a:srgbClr val="0000BB"/>
                </a:solidFill>
                <a:latin typeface="Arial"/>
                <a:cs typeface="Arial"/>
              </a:rPr>
              <a:t>21)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655" y="2814985"/>
            <a:ext cx="4505325" cy="484296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>
              <a:lnSpc>
                <a:spcPts val="1765"/>
              </a:lnSpc>
              <a:spcBef>
                <a:spcPts val="176"/>
              </a:spcBef>
              <a:tabLst>
                <a:tab pos="638769" algn="l"/>
                <a:tab pos="1793037" algn="l"/>
                <a:tab pos="2421160" algn="l"/>
                <a:tab pos="2532104" algn="l"/>
                <a:tab pos="3888649" algn="l"/>
              </a:tabLst>
            </a:pPr>
            <a:r>
              <a:rPr sz="1500" spc="-13" dirty="0">
                <a:solidFill>
                  <a:srgbClr val="00A019"/>
                </a:solidFill>
                <a:latin typeface="Arial"/>
                <a:cs typeface="Arial"/>
              </a:rPr>
              <a:t># </a:t>
            </a:r>
            <a:r>
              <a:rPr sz="1500" spc="18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185" dirty="0">
                <a:solidFill>
                  <a:srgbClr val="00A019"/>
                </a:solidFill>
                <a:latin typeface="Arial"/>
                <a:cs typeface="Arial"/>
              </a:rPr>
              <a:t>Alternatively</a:t>
            </a:r>
            <a:r>
              <a:rPr sz="1500" spc="141" dirty="0">
                <a:solidFill>
                  <a:srgbClr val="00A019"/>
                </a:solidFill>
                <a:latin typeface="Arial"/>
                <a:cs typeface="Arial"/>
              </a:rPr>
              <a:t>,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71" dirty="0">
                <a:solidFill>
                  <a:srgbClr val="00A019"/>
                </a:solidFill>
                <a:latin typeface="Arial"/>
                <a:cs typeface="Arial"/>
              </a:rPr>
              <a:t>usin</a:t>
            </a:r>
            <a:r>
              <a:rPr sz="1500" spc="124" dirty="0">
                <a:solidFill>
                  <a:srgbClr val="00A019"/>
                </a:solidFill>
                <a:latin typeface="Arial"/>
                <a:cs typeface="Arial"/>
              </a:rPr>
              <a:t>g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-13" dirty="0">
                <a:solidFill>
                  <a:srgbClr val="00A019"/>
                </a:solidFill>
                <a:latin typeface="Arial"/>
                <a:cs typeface="Arial"/>
              </a:rPr>
              <a:t>a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18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-57" dirty="0">
                <a:solidFill>
                  <a:srgbClr val="00A019"/>
                </a:solidFill>
                <a:latin typeface="Arial"/>
                <a:cs typeface="Arial"/>
              </a:rPr>
              <a:t>Panda</a:t>
            </a:r>
            <a:r>
              <a:rPr sz="1500" spc="-62" dirty="0">
                <a:solidFill>
                  <a:srgbClr val="00A019"/>
                </a:solidFill>
                <a:latin typeface="Arial"/>
                <a:cs typeface="Arial"/>
              </a:rPr>
              <a:t>s</a:t>
            </a:r>
            <a:r>
              <a:rPr sz="1500" spc="-309" dirty="0">
                <a:solidFill>
                  <a:srgbClr val="00A019"/>
                </a:solidFill>
                <a:latin typeface="Arial"/>
                <a:cs typeface="Arial"/>
              </a:rPr>
              <a:t>-­</a:t>
            </a:r>
            <a:r>
              <a:rPr sz="1500" spc="-949" dirty="0">
                <a:solidFill>
                  <a:srgbClr val="00A019"/>
                </a:solidFill>
                <a:latin typeface="Arial"/>
                <a:cs typeface="Arial"/>
              </a:rPr>
              <a:t>‐</a:t>
            </a:r>
            <a:r>
              <a:rPr sz="1500" spc="185" dirty="0">
                <a:solidFill>
                  <a:srgbClr val="00A019"/>
                </a:solidFill>
                <a:latin typeface="Arial"/>
                <a:cs typeface="Arial"/>
              </a:rPr>
              <a:t>lik</a:t>
            </a:r>
            <a:r>
              <a:rPr sz="1500" spc="388" dirty="0">
                <a:solidFill>
                  <a:srgbClr val="00A019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57" dirty="0">
                <a:solidFill>
                  <a:srgbClr val="00A019"/>
                </a:solidFill>
                <a:latin typeface="Arial"/>
                <a:cs typeface="Arial"/>
              </a:rPr>
              <a:t>syntax  </a:t>
            </a:r>
            <a:r>
              <a:rPr sz="1500" spc="-18" dirty="0">
                <a:latin typeface="Arial"/>
                <a:cs typeface="Arial"/>
              </a:rPr>
              <a:t>young	</a:t>
            </a:r>
            <a:r>
              <a:rPr sz="1500" spc="-53" dirty="0">
                <a:latin typeface="Arial"/>
                <a:cs typeface="Arial"/>
              </a:rPr>
              <a:t>= </a:t>
            </a:r>
            <a:r>
              <a:rPr sz="1500" spc="71" dirty="0">
                <a:latin typeface="Arial"/>
                <a:cs typeface="Arial"/>
              </a:rPr>
              <a:t> </a:t>
            </a:r>
            <a:r>
              <a:rPr sz="1500" spc="84" dirty="0">
                <a:latin typeface="Arial"/>
                <a:cs typeface="Arial"/>
              </a:rPr>
              <a:t>users[users.age		</a:t>
            </a:r>
            <a:r>
              <a:rPr sz="1500" spc="-53" dirty="0">
                <a:latin typeface="Arial"/>
                <a:cs typeface="Arial"/>
              </a:rPr>
              <a:t>&lt;</a:t>
            </a:r>
            <a:r>
              <a:rPr sz="1500" spc="-22" dirty="0">
                <a:latin typeface="Arial"/>
                <a:cs typeface="Arial"/>
              </a:rPr>
              <a:t> </a:t>
            </a:r>
            <a:r>
              <a:rPr sz="1500" spc="97" dirty="0">
                <a:latin typeface="Arial"/>
                <a:cs typeface="Arial"/>
              </a:rPr>
              <a:t>21]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655" y="3498544"/>
            <a:ext cx="2847415" cy="46433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11206" marR="4483">
              <a:lnSpc>
                <a:spcPct val="102899"/>
              </a:lnSpc>
              <a:spcBef>
                <a:spcPts val="35"/>
              </a:spcBef>
              <a:tabLst>
                <a:tab pos="1266332" algn="l"/>
                <a:tab pos="2533225" algn="l"/>
              </a:tabLst>
            </a:pPr>
            <a:r>
              <a:rPr sz="1500" spc="-13" dirty="0">
                <a:solidFill>
                  <a:srgbClr val="00A019"/>
                </a:solidFill>
                <a:latin typeface="Arial"/>
                <a:cs typeface="Arial"/>
              </a:rPr>
              <a:t># </a:t>
            </a:r>
            <a:r>
              <a:rPr sz="1500" spc="18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57" dirty="0">
                <a:solidFill>
                  <a:srgbClr val="00A019"/>
                </a:solidFill>
                <a:latin typeface="Arial"/>
                <a:cs typeface="Arial"/>
              </a:rPr>
              <a:t>Incremen</a:t>
            </a:r>
            <a:r>
              <a:rPr sz="1500" spc="44" dirty="0">
                <a:solidFill>
                  <a:srgbClr val="00A019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66" dirty="0">
                <a:solidFill>
                  <a:srgbClr val="00A019"/>
                </a:solidFill>
                <a:latin typeface="Arial"/>
                <a:cs typeface="Arial"/>
              </a:rPr>
              <a:t>everybody'</a:t>
            </a:r>
            <a:r>
              <a:rPr sz="1500" spc="101" dirty="0">
                <a:solidFill>
                  <a:srgbClr val="00A019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500" spc="-40" dirty="0">
                <a:solidFill>
                  <a:srgbClr val="00A019"/>
                </a:solidFill>
                <a:latin typeface="Arial"/>
                <a:cs typeface="Arial"/>
              </a:rPr>
              <a:t>age  </a:t>
            </a:r>
            <a:r>
              <a:rPr sz="1500" spc="106" dirty="0">
                <a:latin typeface="Arial"/>
                <a:cs typeface="Arial"/>
              </a:rPr>
              <a:t>young.select(young[</a:t>
            </a:r>
            <a:r>
              <a:rPr sz="1500" spc="106" dirty="0">
                <a:solidFill>
                  <a:srgbClr val="0000BB"/>
                </a:solidFill>
                <a:latin typeface="Arial"/>
                <a:cs typeface="Arial"/>
              </a:rPr>
              <a:t>"name"],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655" y="4193308"/>
            <a:ext cx="2836209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51692" algn="l"/>
                <a:tab pos="2006520" algn="l"/>
              </a:tabLst>
            </a:pPr>
            <a:r>
              <a:rPr sz="1500" spc="-13" dirty="0">
                <a:solidFill>
                  <a:srgbClr val="00A019"/>
                </a:solidFill>
                <a:latin typeface="Arial"/>
                <a:cs typeface="Arial"/>
              </a:rPr>
              <a:t># </a:t>
            </a:r>
            <a:r>
              <a:rPr sz="1500" spc="40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srgbClr val="00A019"/>
                </a:solidFill>
                <a:latin typeface="Arial"/>
                <a:cs typeface="Arial"/>
              </a:rPr>
              <a:t>Count	</a:t>
            </a:r>
            <a:r>
              <a:rPr sz="1500" spc="106" dirty="0">
                <a:solidFill>
                  <a:srgbClr val="00A019"/>
                </a:solidFill>
                <a:latin typeface="Arial"/>
                <a:cs typeface="Arial"/>
              </a:rPr>
              <a:t>the</a:t>
            </a:r>
            <a:r>
              <a:rPr sz="1500" spc="454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-53" dirty="0">
                <a:solidFill>
                  <a:srgbClr val="00A019"/>
                </a:solidFill>
                <a:latin typeface="Arial"/>
                <a:cs typeface="Arial"/>
              </a:rPr>
              <a:t>number	</a:t>
            </a:r>
            <a:r>
              <a:rPr sz="1500" spc="180" dirty="0">
                <a:solidFill>
                  <a:srgbClr val="00A019"/>
                </a:solidFill>
                <a:latin typeface="Arial"/>
                <a:cs typeface="Arial"/>
              </a:rPr>
              <a:t>of</a:t>
            </a:r>
            <a:r>
              <a:rPr sz="1500" spc="371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-26" dirty="0">
                <a:solidFill>
                  <a:srgbClr val="00A019"/>
                </a:solidFill>
                <a:latin typeface="Arial"/>
                <a:cs typeface="Arial"/>
              </a:rPr>
              <a:t>young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3592" y="3498544"/>
            <a:ext cx="1793501" cy="9542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767">
              <a:spcBef>
                <a:spcPts val="88"/>
              </a:spcBef>
            </a:pPr>
            <a:r>
              <a:rPr sz="1500" spc="13" dirty="0">
                <a:solidFill>
                  <a:srgbClr val="00A019"/>
                </a:solidFill>
                <a:latin typeface="Arial"/>
                <a:cs typeface="Arial"/>
              </a:rPr>
              <a:t>by</a:t>
            </a:r>
            <a:r>
              <a:rPr sz="1500" spc="427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00A019"/>
                </a:solidFill>
                <a:latin typeface="Arial"/>
                <a:cs typeface="Arial"/>
              </a:rPr>
              <a:t>1</a:t>
            </a:r>
            <a:endParaRPr sz="1500" dirty="0">
              <a:latin typeface="Arial"/>
              <a:cs typeface="Arial"/>
            </a:endParaRPr>
          </a:p>
          <a:p>
            <a:pPr marL="11206">
              <a:spcBef>
                <a:spcPts val="53"/>
              </a:spcBef>
              <a:tabLst>
                <a:tab pos="1378397" algn="l"/>
              </a:tabLst>
            </a:pPr>
            <a:r>
              <a:rPr sz="1500" spc="88" dirty="0">
                <a:latin typeface="Arial"/>
                <a:cs typeface="Arial"/>
              </a:rPr>
              <a:t>young[</a:t>
            </a:r>
            <a:r>
              <a:rPr sz="1500" spc="88" dirty="0">
                <a:solidFill>
                  <a:srgbClr val="0000BB"/>
                </a:solidFill>
                <a:latin typeface="Arial"/>
                <a:cs typeface="Arial"/>
              </a:rPr>
              <a:t>"age"]	</a:t>
            </a:r>
            <a:r>
              <a:rPr sz="1500" spc="-53" dirty="0">
                <a:solidFill>
                  <a:srgbClr val="0000BB"/>
                </a:solidFill>
                <a:latin typeface="Arial"/>
                <a:cs typeface="Arial"/>
              </a:rPr>
              <a:t>+</a:t>
            </a:r>
            <a:r>
              <a:rPr sz="1500" spc="274" dirty="0">
                <a:solidFill>
                  <a:srgbClr val="0000BB"/>
                </a:solidFill>
                <a:latin typeface="Arial"/>
                <a:cs typeface="Arial"/>
              </a:rPr>
              <a:t> </a:t>
            </a:r>
            <a:r>
              <a:rPr sz="1500" spc="124" dirty="0">
                <a:solidFill>
                  <a:srgbClr val="0000BB"/>
                </a:solidFill>
                <a:latin typeface="Arial"/>
                <a:cs typeface="Arial"/>
              </a:rPr>
              <a:t>1)</a:t>
            </a:r>
            <a:endParaRPr sz="15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544" dirty="0">
              <a:latin typeface="Times New Roman"/>
              <a:cs typeface="Times New Roman"/>
            </a:endParaRPr>
          </a:p>
          <a:p>
            <a:pPr marL="11767">
              <a:tabLst>
                <a:tab pos="639890" algn="l"/>
              </a:tabLst>
            </a:pPr>
            <a:r>
              <a:rPr sz="1500" spc="66" dirty="0">
                <a:solidFill>
                  <a:srgbClr val="00A019"/>
                </a:solidFill>
                <a:latin typeface="Arial"/>
                <a:cs typeface="Arial"/>
              </a:rPr>
              <a:t>users	</a:t>
            </a:r>
            <a:r>
              <a:rPr sz="1500" spc="13" dirty="0">
                <a:solidFill>
                  <a:srgbClr val="00A019"/>
                </a:solidFill>
                <a:latin typeface="Arial"/>
                <a:cs typeface="Arial"/>
              </a:rPr>
              <a:t>by</a:t>
            </a:r>
            <a:r>
              <a:rPr sz="1500" spc="410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13" dirty="0">
                <a:solidFill>
                  <a:srgbClr val="00A019"/>
                </a:solidFill>
                <a:latin typeface="Arial"/>
                <a:cs typeface="Arial"/>
              </a:rPr>
              <a:t>gender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655" y="4428632"/>
            <a:ext cx="3216649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spc="101" dirty="0">
                <a:latin typeface="Arial"/>
                <a:cs typeface="Arial"/>
              </a:rPr>
              <a:t>young.groupBy(</a:t>
            </a:r>
            <a:r>
              <a:rPr sz="1500" spc="101" dirty="0">
                <a:solidFill>
                  <a:srgbClr val="0000BB"/>
                </a:solidFill>
                <a:latin typeface="Arial"/>
                <a:cs typeface="Arial"/>
              </a:rPr>
              <a:t>"gender").</a:t>
            </a:r>
            <a:r>
              <a:rPr sz="1500" spc="101" dirty="0">
                <a:latin typeface="Arial"/>
                <a:cs typeface="Arial"/>
              </a:rPr>
              <a:t>count()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7656" y="4888073"/>
            <a:ext cx="5214657" cy="484296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>
              <a:lnSpc>
                <a:spcPts val="1765"/>
              </a:lnSpc>
              <a:spcBef>
                <a:spcPts val="176"/>
              </a:spcBef>
              <a:tabLst>
                <a:tab pos="750834" algn="l"/>
                <a:tab pos="1378397" algn="l"/>
                <a:tab pos="1692178" algn="l"/>
                <a:tab pos="2006520" algn="l"/>
                <a:tab pos="2533225" algn="l"/>
                <a:tab pos="3260525" algn="l"/>
                <a:tab pos="3361384" algn="l"/>
                <a:tab pos="4515651" algn="l"/>
              </a:tabLst>
            </a:pPr>
            <a:r>
              <a:rPr sz="1500" spc="-13" dirty="0">
                <a:solidFill>
                  <a:srgbClr val="00A019"/>
                </a:solidFill>
                <a:latin typeface="Arial"/>
                <a:cs typeface="Arial"/>
              </a:rPr>
              <a:t># </a:t>
            </a:r>
            <a:r>
              <a:rPr sz="1500" spc="35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500" spc="110" dirty="0">
                <a:solidFill>
                  <a:srgbClr val="00A019"/>
                </a:solidFill>
                <a:latin typeface="Arial"/>
                <a:cs typeface="Arial"/>
              </a:rPr>
              <a:t>Join	</a:t>
            </a:r>
            <a:r>
              <a:rPr sz="1500" spc="-18" dirty="0">
                <a:solidFill>
                  <a:srgbClr val="00A019"/>
                </a:solidFill>
                <a:latin typeface="Arial"/>
                <a:cs typeface="Arial"/>
              </a:rPr>
              <a:t>young	</a:t>
            </a:r>
            <a:r>
              <a:rPr sz="1500" spc="66" dirty="0">
                <a:solidFill>
                  <a:srgbClr val="00A019"/>
                </a:solidFill>
                <a:latin typeface="Arial"/>
                <a:cs typeface="Arial"/>
              </a:rPr>
              <a:t>users	</a:t>
            </a:r>
            <a:r>
              <a:rPr sz="1500" spc="132" dirty="0">
                <a:solidFill>
                  <a:srgbClr val="00A019"/>
                </a:solidFill>
                <a:latin typeface="Arial"/>
                <a:cs typeface="Arial"/>
              </a:rPr>
              <a:t>with	</a:t>
            </a:r>
            <a:r>
              <a:rPr sz="1500" spc="71" dirty="0">
                <a:solidFill>
                  <a:srgbClr val="00A019"/>
                </a:solidFill>
                <a:latin typeface="Arial"/>
                <a:cs typeface="Arial"/>
              </a:rPr>
              <a:t>another		</a:t>
            </a:r>
            <a:r>
              <a:rPr sz="1500" spc="4" dirty="0">
                <a:solidFill>
                  <a:srgbClr val="00A019"/>
                </a:solidFill>
                <a:latin typeface="Arial"/>
                <a:cs typeface="Arial"/>
              </a:rPr>
              <a:t>DataFrame,	</a:t>
            </a:r>
            <a:r>
              <a:rPr sz="1500" spc="106" dirty="0">
                <a:solidFill>
                  <a:srgbClr val="00A019"/>
                </a:solidFill>
                <a:latin typeface="Arial"/>
                <a:cs typeface="Arial"/>
              </a:rPr>
              <a:t>logs  </a:t>
            </a:r>
            <a:r>
              <a:rPr sz="1500" spc="141" dirty="0">
                <a:latin typeface="Arial"/>
                <a:cs typeface="Arial"/>
              </a:rPr>
              <a:t>young.join(log,	</a:t>
            </a:r>
            <a:r>
              <a:rPr sz="1500" spc="163" dirty="0">
                <a:latin typeface="Arial"/>
                <a:cs typeface="Arial"/>
              </a:rPr>
              <a:t>logs[</a:t>
            </a:r>
            <a:r>
              <a:rPr sz="1500" spc="163" dirty="0">
                <a:solidFill>
                  <a:srgbClr val="0000BB"/>
                </a:solidFill>
                <a:latin typeface="Arial"/>
                <a:cs typeface="Arial"/>
              </a:rPr>
              <a:t>"userId"]	</a:t>
            </a:r>
            <a:r>
              <a:rPr sz="1500" spc="-71" dirty="0">
                <a:solidFill>
                  <a:srgbClr val="0000BB"/>
                </a:solidFill>
                <a:latin typeface="Arial"/>
                <a:cs typeface="Arial"/>
              </a:rPr>
              <a:t>==</a:t>
            </a:r>
            <a:r>
              <a:rPr sz="1500" spc="62" dirty="0">
                <a:solidFill>
                  <a:srgbClr val="0000BB"/>
                </a:solidFill>
                <a:latin typeface="Arial"/>
                <a:cs typeface="Arial"/>
              </a:rPr>
              <a:t> </a:t>
            </a:r>
            <a:r>
              <a:rPr sz="1500" spc="163" dirty="0">
                <a:latin typeface="Arial"/>
                <a:cs typeface="Arial"/>
              </a:rPr>
              <a:t>users[</a:t>
            </a:r>
            <a:r>
              <a:rPr sz="1500" spc="163" dirty="0">
                <a:solidFill>
                  <a:srgbClr val="0000BB"/>
                </a:solidFill>
                <a:latin typeface="Arial"/>
                <a:cs typeface="Arial"/>
              </a:rPr>
              <a:t>"userId"],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62705" y="5112190"/>
            <a:ext cx="1334060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spc="190" dirty="0">
                <a:solidFill>
                  <a:srgbClr val="0000BB"/>
                </a:solidFill>
                <a:latin typeface="Arial"/>
                <a:cs typeface="Arial"/>
              </a:rPr>
              <a:t>"left_outer")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06596" y="2206214"/>
            <a:ext cx="425822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13</a:t>
            </a:fld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729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448912"/>
            <a:ext cx="6556001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 err="1"/>
              <a:t>DataFrames</a:t>
            </a:r>
            <a:r>
              <a:rPr dirty="0"/>
              <a:t> </a:t>
            </a:r>
            <a:r>
              <a:rPr lang="en-US" dirty="0"/>
              <a:t>&amp;</a:t>
            </a:r>
            <a:r>
              <a:rPr dirty="0"/>
              <a:t> Spark 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14</a:t>
            </a:fld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8488" y="1466076"/>
            <a:ext cx="7922622" cy="3657140"/>
          </a:xfrm>
          <a:prstGeom prst="rect">
            <a:avLst/>
          </a:prstGeom>
        </p:spPr>
        <p:txBody>
          <a:bodyPr vert="horz" wrap="square" lIns="0" tIns="89647" rIns="0" bIns="0" rtlCol="0">
            <a:spAutoFit/>
          </a:bodyPr>
          <a:lstStyle/>
          <a:p>
            <a:pPr marL="11206">
              <a:spcBef>
                <a:spcPts val="706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DataFrames are fundamentally tied to Spark SQL.</a:t>
            </a:r>
            <a:endParaRPr sz="2647" dirty="0">
              <a:latin typeface="Trebuchet MS"/>
              <a:cs typeface="Trebuchet MS"/>
            </a:endParaRPr>
          </a:p>
          <a:p>
            <a:pPr marL="168097" marR="324428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The DataFrames API provides a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programmatic 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interface—really, a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domain-specific language 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(DSL)—for interacting with your data.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Spark SQL provides a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SQL-like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interface.</a:t>
            </a:r>
            <a:endParaRPr sz="2647" dirty="0">
              <a:latin typeface="Trebuchet MS"/>
              <a:cs typeface="Trebuchet MS"/>
            </a:endParaRPr>
          </a:p>
          <a:p>
            <a:pPr marL="168097" marR="523343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What you can do in Spark SQL, you can do in  DataFrames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… and vice versa.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5952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673809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What, exactly, is Spark SQL?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15</a:t>
            </a:fld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8488" y="1544518"/>
            <a:ext cx="7922622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229173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Spark SQL allows you to manipulate distributed  data with SQL queries. </a:t>
            </a:r>
            <a:endParaRPr sz="2647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EFA27-6067-8441-B769-0D606E0F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7746"/>
            <a:ext cx="9144000" cy="4132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A31741-7A9B-3D4C-9D80-993060EEBC0B}"/>
              </a:ext>
            </a:extLst>
          </p:cNvPr>
          <p:cNvSpPr/>
          <p:nvPr/>
        </p:nvSpPr>
        <p:spPr>
          <a:xfrm>
            <a:off x="3080656" y="3244334"/>
            <a:ext cx="5083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databricks.com</a:t>
            </a:r>
            <a:r>
              <a:rPr lang="en-US" dirty="0"/>
              <a:t>/glossary/what-is-spark-</a:t>
            </a:r>
            <a:r>
              <a:rPr lang="en-US" dirty="0" err="1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2497791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Spark 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16</a:t>
            </a:fld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8488" y="1533311"/>
            <a:ext cx="8049826" cy="38728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8097" indent="-156891">
              <a:spcBef>
                <a:spcPts val="8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You issue SQL queries through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SQLContext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endParaRPr sz="2647" dirty="0">
              <a:latin typeface="Trebuchet MS"/>
              <a:cs typeface="Trebuchet MS"/>
            </a:endParaRPr>
          </a:p>
          <a:p>
            <a:pPr marL="168097"/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HiveContext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, using the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sql()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method.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sql()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method returns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DataFrame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647" dirty="0">
              <a:latin typeface="Trebuchet MS"/>
              <a:cs typeface="Trebuchet MS"/>
            </a:endParaRPr>
          </a:p>
          <a:p>
            <a:pPr marL="168097" marR="4483" indent="-156891">
              <a:spcBef>
                <a:spcPts val="706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You can mix DataFrame methods and SQL queries in the same code.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To use SQL, you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must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either:</a:t>
            </a:r>
            <a:endParaRPr sz="2647" dirty="0">
              <a:latin typeface="Trebuchet MS"/>
              <a:cs typeface="Trebuchet MS"/>
            </a:endParaRPr>
          </a:p>
          <a:p>
            <a:pPr marL="392227" lvl="1" indent="-168097">
              <a:spcBef>
                <a:spcPts val="529"/>
              </a:spcBef>
              <a:buSzPct val="88461"/>
              <a:buFont typeface="Arial"/>
              <a:buChar char="•"/>
              <a:tabLst>
                <a:tab pos="392227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query a persisted Hive table, or</a:t>
            </a:r>
            <a:endParaRPr sz="2294" dirty="0">
              <a:latin typeface="Trebuchet MS"/>
              <a:cs typeface="Trebuchet MS"/>
            </a:endParaRPr>
          </a:p>
          <a:p>
            <a:pPr marL="392227" lvl="1" indent="-168097">
              <a:lnSpc>
                <a:spcPts val="2700"/>
              </a:lnSpc>
              <a:spcBef>
                <a:spcPts val="512"/>
              </a:spcBef>
              <a:buSzPct val="88461"/>
              <a:buFont typeface="Arial"/>
              <a:buChar char="•"/>
              <a:tabLst>
                <a:tab pos="392227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make a </a:t>
            </a:r>
            <a:r>
              <a:rPr sz="2294" i="1" dirty="0">
                <a:solidFill>
                  <a:srgbClr val="404040"/>
                </a:solidFill>
                <a:latin typeface="Trebuchet MS"/>
                <a:cs typeface="Trebuchet MS"/>
              </a:rPr>
              <a:t>tablealias </a:t>
            </a: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for a DataFrame, using</a:t>
            </a:r>
            <a:endParaRPr sz="2294" dirty="0">
              <a:latin typeface="Trebuchet MS"/>
              <a:cs typeface="Trebuchet MS"/>
            </a:endParaRPr>
          </a:p>
          <a:p>
            <a:pPr marL="392227">
              <a:lnSpc>
                <a:spcPts val="2700"/>
              </a:lnSpc>
            </a:pPr>
            <a:r>
              <a:rPr sz="2294" dirty="0">
                <a:solidFill>
                  <a:srgbClr val="0070C0"/>
                </a:solidFill>
                <a:latin typeface="Arial"/>
                <a:cs typeface="Arial"/>
              </a:rPr>
              <a:t>registerTempTable()</a:t>
            </a:r>
            <a:endParaRPr sz="229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17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B7AD-6D11-5744-A53F-FFBCDE0B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vs. Spark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30F93-AE39-6746-B99F-591D14D2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two difference processing style</a:t>
            </a:r>
          </a:p>
          <a:p>
            <a:r>
              <a:rPr lang="en-US" dirty="0"/>
              <a:t>Think about running SQL queries vs. manipulation in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D0D51-2495-F245-9048-C0817F10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28" y="3177150"/>
            <a:ext cx="4880429" cy="2999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10062-A4EC-7640-9908-7A9D1295C46E}"/>
              </a:ext>
            </a:extLst>
          </p:cNvPr>
          <p:cNvSpPr txBox="1"/>
          <p:nvPr/>
        </p:nvSpPr>
        <p:spPr>
          <a:xfrm>
            <a:off x="2852058" y="6176963"/>
            <a:ext cx="22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Spark SQL paper</a:t>
            </a:r>
          </a:p>
        </p:txBody>
      </p:sp>
    </p:spTree>
    <p:extLst>
      <p:ext uri="{BB962C8B-B14F-4D97-AF65-F5344CB8AC3E}">
        <p14:creationId xmlns:p14="http://schemas.microsoft.com/office/powerpoint/2010/main" val="88899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9063"/>
            <a:ext cx="7556126" cy="59519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794" dirty="0"/>
              <a:t>Transformations, Actions, Laziness</a:t>
            </a:r>
            <a:endParaRPr sz="3794"/>
          </a:p>
        </p:txBody>
      </p:sp>
      <p:sp>
        <p:nvSpPr>
          <p:cNvPr id="6" name="object 6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18</a:t>
            </a:fld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5135" y="3090817"/>
            <a:ext cx="2112869" cy="296994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294" b="1" dirty="0">
                <a:solidFill>
                  <a:srgbClr val="595959"/>
                </a:solidFill>
                <a:latin typeface="Trebuchet MS"/>
                <a:cs typeface="Trebuchet MS"/>
              </a:rPr>
              <a:t>Action examples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1796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count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512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collect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512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show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512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head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512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take</a:t>
            </a:r>
            <a:endParaRPr sz="229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8925" y="3090817"/>
            <a:ext cx="3311899" cy="296994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294" b="1" dirty="0">
                <a:solidFill>
                  <a:srgbClr val="595959"/>
                </a:solidFill>
                <a:latin typeface="Trebuchet MS"/>
                <a:cs typeface="Trebuchet MS"/>
              </a:rPr>
              <a:t>Transformation examples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1835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filter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512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select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512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drop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512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intersect</a:t>
            </a:r>
            <a:endParaRPr sz="2294">
              <a:latin typeface="Trebuchet MS"/>
              <a:cs typeface="Trebuchet MS"/>
            </a:endParaRPr>
          </a:p>
          <a:p>
            <a:pPr marL="177623" indent="-156891">
              <a:spcBef>
                <a:spcPts val="512"/>
              </a:spcBef>
              <a:buSzPct val="88461"/>
              <a:buFont typeface="Arial"/>
              <a:buChar char="•"/>
              <a:tabLst>
                <a:tab pos="178183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join</a:t>
            </a:r>
            <a:endParaRPr sz="2294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268" y="1230843"/>
            <a:ext cx="7977841" cy="189721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dirty="0">
                <a:latin typeface="Trebuchet MS"/>
                <a:cs typeface="Trebuchet MS"/>
              </a:rPr>
              <a:t>DataFrames are </a:t>
            </a:r>
            <a:r>
              <a:rPr sz="2647" i="1" dirty="0">
                <a:latin typeface="Trebuchet MS"/>
                <a:cs typeface="Trebuchet MS"/>
              </a:rPr>
              <a:t>lazy</a:t>
            </a:r>
            <a:r>
              <a:rPr lang="en-US" sz="2647" i="1" dirty="0">
                <a:latin typeface="Trebuchet MS"/>
                <a:cs typeface="Trebuchet MS"/>
              </a:rPr>
              <a:t> [recall]</a:t>
            </a:r>
            <a:r>
              <a:rPr sz="2647" dirty="0">
                <a:latin typeface="Trebuchet MS"/>
                <a:cs typeface="Trebuchet MS"/>
              </a:rPr>
              <a:t>. </a:t>
            </a:r>
            <a:r>
              <a:rPr sz="2647" i="1" dirty="0">
                <a:latin typeface="Trebuchet MS"/>
                <a:cs typeface="Trebuchet MS"/>
              </a:rPr>
              <a:t>Transformations </a:t>
            </a:r>
            <a:r>
              <a:rPr sz="2647" dirty="0">
                <a:latin typeface="Trebuchet MS"/>
                <a:cs typeface="Trebuchet MS"/>
              </a:rPr>
              <a:t>contribute to  the query plan, but they don't execute anything.</a:t>
            </a:r>
          </a:p>
          <a:p>
            <a:pPr marL="56593">
              <a:spcBef>
                <a:spcPts val="1981"/>
              </a:spcBef>
            </a:pPr>
            <a:r>
              <a:rPr sz="2647" i="1" dirty="0">
                <a:solidFill>
                  <a:srgbClr val="FF0000"/>
                </a:solidFill>
                <a:latin typeface="Trebuchet MS"/>
                <a:cs typeface="Trebuchet MS"/>
              </a:rPr>
              <a:t>Actions </a:t>
            </a:r>
            <a:r>
              <a:rPr sz="2647" dirty="0">
                <a:solidFill>
                  <a:srgbClr val="FF0000"/>
                </a:solidFill>
                <a:latin typeface="Trebuchet MS"/>
                <a:cs typeface="Trebuchet MS"/>
              </a:rPr>
              <a:t>cause the execution of the query.</a:t>
            </a:r>
          </a:p>
        </p:txBody>
      </p:sp>
    </p:spTree>
    <p:extLst>
      <p:ext uri="{BB962C8B-B14F-4D97-AF65-F5344CB8AC3E}">
        <p14:creationId xmlns:p14="http://schemas.microsoft.com/office/powerpoint/2010/main" val="17527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9063"/>
            <a:ext cx="7556126" cy="59519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794" spc="180" dirty="0"/>
              <a:t>Transformations, </a:t>
            </a:r>
            <a:r>
              <a:rPr sz="3794" spc="132" dirty="0"/>
              <a:t>Actions,</a:t>
            </a:r>
            <a:r>
              <a:rPr sz="3794" spc="-525" dirty="0"/>
              <a:t> </a:t>
            </a:r>
            <a:r>
              <a:rPr sz="3794" spc="202" dirty="0"/>
              <a:t>Laziness</a:t>
            </a:r>
            <a:endParaRPr sz="3794"/>
          </a:p>
        </p:txBody>
      </p:sp>
      <p:sp>
        <p:nvSpPr>
          <p:cNvPr id="4" name="object 4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19</a:t>
            </a:fld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6928" y="1285539"/>
            <a:ext cx="7556126" cy="49857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795100">
              <a:spcBef>
                <a:spcPts val="88"/>
              </a:spcBef>
            </a:pPr>
            <a:r>
              <a:rPr sz="2647" i="1" dirty="0">
                <a:solidFill>
                  <a:srgbClr val="FF0000"/>
                </a:solidFill>
                <a:latin typeface="Trebuchet MS"/>
                <a:cs typeface="Trebuchet MS"/>
              </a:rPr>
              <a:t>Actions </a:t>
            </a:r>
            <a:r>
              <a:rPr sz="2647" dirty="0">
                <a:solidFill>
                  <a:srgbClr val="FF0000"/>
                </a:solidFill>
                <a:latin typeface="Trebuchet MS"/>
                <a:cs typeface="Trebuchet MS"/>
              </a:rPr>
              <a:t>cause the execution of the query.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3265" dirty="0">
              <a:latin typeface="Times New Roman"/>
              <a:cs typeface="Times New Roman"/>
            </a:endParaRPr>
          </a:p>
          <a:p>
            <a:pPr marL="11206" marR="4483">
              <a:lnSpc>
                <a:spcPct val="119400"/>
              </a:lnSpc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What, exactly does "execution of the query" mean?  It means:</a:t>
            </a:r>
            <a:endParaRPr sz="2647" dirty="0">
              <a:latin typeface="Trebuchet MS"/>
              <a:cs typeface="Trebuchet MS"/>
            </a:endParaRPr>
          </a:p>
          <a:p>
            <a:pPr marL="168097" marR="723378" indent="-156891">
              <a:spcBef>
                <a:spcPts val="706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Spark initiates a distributed read of the data  source</a:t>
            </a:r>
            <a:endParaRPr sz="2647" dirty="0">
              <a:latin typeface="Trebuchet MS"/>
              <a:cs typeface="Trebuchet MS"/>
            </a:endParaRPr>
          </a:p>
          <a:p>
            <a:pPr marL="168097" marR="179304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The data flows through the transformations (the  RDDs resulting from the Catalyst query plan)</a:t>
            </a:r>
            <a:endParaRPr sz="2647" dirty="0">
              <a:latin typeface="Trebuchet MS"/>
              <a:cs typeface="Trebuchet MS"/>
            </a:endParaRPr>
          </a:p>
          <a:p>
            <a:pPr marL="168097" marR="504852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The result of the action is pulled back into the  driver JVM.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9264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C81-C4E1-4111-8173-FD716BE0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Query Processing on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A44B-1DCF-44AB-A3B4-C800AB47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13490"/>
            <a:ext cx="7200900" cy="440383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MapReduce</a:t>
            </a:r>
          </a:p>
          <a:p>
            <a:pPr lvl="1"/>
            <a:r>
              <a:rPr lang="en-US" sz="2400" i="0" dirty="0"/>
              <a:t>Powerful, low-level, procedural programming interface.</a:t>
            </a:r>
          </a:p>
          <a:p>
            <a:pPr lvl="1"/>
            <a:r>
              <a:rPr lang="en-US" dirty="0"/>
              <a:t>R</a:t>
            </a:r>
            <a:r>
              <a:rPr lang="en-US" sz="2400" i="0" dirty="0"/>
              <a:t>equire manual optimization</a:t>
            </a:r>
          </a:p>
          <a:p>
            <a:r>
              <a:rPr lang="en-US" sz="2800" dirty="0"/>
              <a:t>Pig, Hive</a:t>
            </a:r>
          </a:p>
          <a:p>
            <a:pPr lvl="1"/>
            <a:r>
              <a:rPr lang="en-US" sz="2000" dirty="0"/>
              <a:t>Take advantage of declarative queries to provide richer automatic optimizations.</a:t>
            </a:r>
          </a:p>
          <a:p>
            <a:pPr lvl="1"/>
            <a:r>
              <a:rPr lang="en-US" sz="2400" dirty="0"/>
              <a:t>Relational approach is insufficient for big data applications</a:t>
            </a:r>
          </a:p>
          <a:p>
            <a:pPr lvl="2"/>
            <a:r>
              <a:rPr lang="en-US" sz="1800" dirty="0"/>
              <a:t>ETL to/from semi-/unstructured data sources (e.g. JSON) requires custom code</a:t>
            </a:r>
          </a:p>
          <a:p>
            <a:pPr lvl="2"/>
            <a:r>
              <a:rPr lang="en-US" sz="1800" dirty="0"/>
              <a:t>Advanced analytics(ML and graph processing) are challenging to express in relational system.</a:t>
            </a:r>
          </a:p>
          <a:p>
            <a:pPr marL="397764" lvl="1" indent="0">
              <a:buNone/>
            </a:pP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1792844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15" y="6301222"/>
            <a:ext cx="1002590" cy="142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6517901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71" dirty="0"/>
              <a:t>All </a:t>
            </a:r>
            <a:r>
              <a:rPr spc="185" dirty="0"/>
              <a:t>Actions </a:t>
            </a:r>
            <a:r>
              <a:rPr spc="291" dirty="0"/>
              <a:t>on </a:t>
            </a:r>
            <a:r>
              <a:rPr spc="349" dirty="0"/>
              <a:t>a</a:t>
            </a:r>
            <a:r>
              <a:rPr spc="-582" dirty="0"/>
              <a:t> </a:t>
            </a:r>
            <a:r>
              <a:rPr spc="269" dirty="0"/>
              <a:t>DataFrame</a:t>
            </a:r>
          </a:p>
        </p:txBody>
      </p:sp>
      <p:sp>
        <p:nvSpPr>
          <p:cNvPr id="4" name="object 4"/>
          <p:cNvSpPr/>
          <p:nvPr/>
        </p:nvSpPr>
        <p:spPr>
          <a:xfrm>
            <a:off x="1489037" y="1388186"/>
            <a:ext cx="6813176" cy="4930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20</a:t>
            </a:fld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14297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950" y="850302"/>
            <a:ext cx="7676029" cy="4779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21</a:t>
            </a:fld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9001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03" y="850302"/>
            <a:ext cx="8023410" cy="280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493202" y="1136413"/>
            <a:ext cx="7181482" cy="2313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22</a:t>
            </a:fld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62920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03" y="771860"/>
            <a:ext cx="8202704" cy="3686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/>
          <p:nvPr/>
        </p:nvSpPr>
        <p:spPr>
          <a:xfrm>
            <a:off x="498050" y="5080646"/>
            <a:ext cx="800660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u="sng" spc="-93" dirty="0">
                <a:solidFill>
                  <a:srgbClr val="1EA2B4"/>
                </a:solidFill>
                <a:uFill>
                  <a:solidFill>
                    <a:srgbClr val="1EA2B4"/>
                  </a:solidFill>
                </a:uFill>
                <a:latin typeface="Trebuchet MS"/>
                <a:cs typeface="Trebuchet MS"/>
              </a:rPr>
              <a:t>https://spark.apache.org/docs/latest/api/scala/index.html#org.apache.spark.sql.DataFrame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23</a:t>
            </a:fld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94132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1861" y="1993302"/>
            <a:ext cx="7328647" cy="785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7021109" y="600673"/>
            <a:ext cx="1049415" cy="19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24</a:t>
            </a:fld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516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832" y="547744"/>
            <a:ext cx="7743265" cy="5181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25</a:t>
            </a:fld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42359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37223"/>
            <a:ext cx="7452472" cy="1190371"/>
          </a:xfrm>
          <a:prstGeom prst="rect">
            <a:avLst/>
          </a:prstGeom>
        </p:spPr>
        <p:txBody>
          <a:bodyPr vert="horz" wrap="square" lIns="0" tIns="35859" rIns="0" bIns="0" rtlCol="0" anchor="ctr">
            <a:spAutoFit/>
          </a:bodyPr>
          <a:lstStyle/>
          <a:p>
            <a:pPr marL="11206" marR="4483">
              <a:lnSpc>
                <a:spcPts val="4500"/>
              </a:lnSpc>
              <a:spcBef>
                <a:spcPts val="282"/>
              </a:spcBef>
            </a:pPr>
            <a:r>
              <a:rPr sz="3794" spc="256" dirty="0" err="1"/>
              <a:t>DataFrames</a:t>
            </a:r>
            <a:r>
              <a:rPr sz="3794" spc="256" dirty="0"/>
              <a:t> </a:t>
            </a:r>
            <a:r>
              <a:rPr sz="3794" spc="62" dirty="0"/>
              <a:t>&amp;</a:t>
            </a:r>
            <a:r>
              <a:rPr lang="en-US" sz="3794" spc="62" dirty="0"/>
              <a:t> </a:t>
            </a:r>
            <a:r>
              <a:rPr sz="3794" spc="62" dirty="0"/>
              <a:t>Resilient</a:t>
            </a:r>
            <a:r>
              <a:rPr sz="3794" spc="-587" dirty="0"/>
              <a:t> </a:t>
            </a:r>
            <a:r>
              <a:rPr sz="3794" spc="159" dirty="0"/>
              <a:t>Distributed  </a:t>
            </a:r>
            <a:r>
              <a:rPr sz="3794" spc="243" dirty="0"/>
              <a:t>Datasets</a:t>
            </a:r>
            <a:r>
              <a:rPr sz="3794" spc="-185" dirty="0"/>
              <a:t> </a:t>
            </a:r>
            <a:r>
              <a:rPr sz="3794" spc="4" dirty="0"/>
              <a:t>(RDDs)</a:t>
            </a:r>
            <a:endParaRPr sz="3794" dirty="0"/>
          </a:p>
        </p:txBody>
      </p:sp>
      <p:sp>
        <p:nvSpPr>
          <p:cNvPr id="4" name="object 4"/>
          <p:cNvSpPr txBox="1"/>
          <p:nvPr/>
        </p:nvSpPr>
        <p:spPr>
          <a:xfrm>
            <a:off x="8519014" y="6278454"/>
            <a:ext cx="182096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spc="-53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26</a:t>
            </a:fld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8488" y="1925136"/>
            <a:ext cx="8365512" cy="3671077"/>
          </a:xfrm>
          <a:prstGeom prst="rect">
            <a:avLst/>
          </a:prstGeom>
        </p:spPr>
        <p:txBody>
          <a:bodyPr vert="horz" wrap="square" lIns="0" tIns="88526" rIns="0" bIns="0" rtlCol="0">
            <a:spAutoFit/>
          </a:bodyPr>
          <a:lstStyle/>
          <a:p>
            <a:pPr marL="168097" indent="-156891">
              <a:spcBef>
                <a:spcPts val="697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DataFrames are built on top of the Spark RDD</a:t>
            </a:r>
            <a:r>
              <a:rPr lang="zh-CN" altLang="en-US" sz="264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API.</a:t>
            </a:r>
            <a:endParaRPr sz="2647" dirty="0">
              <a:latin typeface="Trebuchet MS"/>
              <a:cs typeface="Trebuchet MS"/>
            </a:endParaRPr>
          </a:p>
          <a:p>
            <a:pPr marL="392227" marR="1073020" lvl="1" indent="-168097">
              <a:lnSpc>
                <a:spcPts val="2735"/>
              </a:lnSpc>
              <a:spcBef>
                <a:spcPts val="635"/>
              </a:spcBef>
              <a:buSzPct val="88461"/>
              <a:buFont typeface="Arial"/>
              <a:buChar char="•"/>
              <a:tabLst>
                <a:tab pos="392227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This means you can use normal RDD operations on  DataFrames.</a:t>
            </a:r>
            <a:endParaRPr sz="2294" dirty="0">
              <a:latin typeface="Trebuchet MS"/>
              <a:cs typeface="Trebuchet MS"/>
            </a:endParaRPr>
          </a:p>
          <a:p>
            <a:pPr marL="168097" marR="616356" indent="-156891">
              <a:spcBef>
                <a:spcPts val="512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However, stick with the DataFrame API,</a:t>
            </a:r>
            <a:r>
              <a:rPr lang="en-US" sz="264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wherever  possible.</a:t>
            </a:r>
            <a:endParaRPr sz="2647" dirty="0">
              <a:latin typeface="Trebuchet MS"/>
              <a:cs typeface="Trebuchet MS"/>
            </a:endParaRPr>
          </a:p>
          <a:p>
            <a:pPr marL="392227" marR="693121" lvl="1" indent="-168097">
              <a:lnSpc>
                <a:spcPts val="2735"/>
              </a:lnSpc>
              <a:spcBef>
                <a:spcPts val="635"/>
              </a:spcBef>
              <a:buSzPct val="88461"/>
              <a:buFont typeface="Arial"/>
              <a:buChar char="•"/>
              <a:tabLst>
                <a:tab pos="392227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Using RDD operations will often give you back an RDD,  not a DataFrame.</a:t>
            </a:r>
            <a:endParaRPr sz="2294" dirty="0">
              <a:latin typeface="Trebuchet MS"/>
              <a:cs typeface="Trebuchet MS"/>
            </a:endParaRPr>
          </a:p>
          <a:p>
            <a:pPr marL="392227" marR="414079" lvl="1" indent="-168097">
              <a:lnSpc>
                <a:spcPts val="2735"/>
              </a:lnSpc>
              <a:spcBef>
                <a:spcPts val="529"/>
              </a:spcBef>
              <a:buSzPct val="88461"/>
              <a:buFont typeface="Arial"/>
              <a:buChar char="•"/>
              <a:tabLst>
                <a:tab pos="392227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The DataFrame API is likely to be more efficient, because  </a:t>
            </a:r>
            <a:r>
              <a:rPr sz="2294" dirty="0">
                <a:solidFill>
                  <a:srgbClr val="FF0000"/>
                </a:solidFill>
                <a:latin typeface="Trebuchet MS"/>
                <a:cs typeface="Trebuchet MS"/>
              </a:rPr>
              <a:t>it can optimize the underlying operations with Catalyst</a:t>
            </a: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294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785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874" y="571697"/>
            <a:ext cx="7961779" cy="932382"/>
          </a:xfrm>
          <a:prstGeom prst="rect">
            <a:avLst/>
          </a:prstGeom>
        </p:spPr>
        <p:txBody>
          <a:bodyPr vert="horz" wrap="square" lIns="0" tIns="8965" rIns="0" bIns="0" rtlCol="0" anchor="ctr">
            <a:spAutoFit/>
          </a:bodyPr>
          <a:lstStyle/>
          <a:p>
            <a:pPr marL="11206" marR="4483">
              <a:lnSpc>
                <a:spcPct val="100499"/>
              </a:lnSpc>
              <a:spcBef>
                <a:spcPts val="71"/>
              </a:spcBef>
            </a:pPr>
            <a:r>
              <a:rPr sz="3000" spc="-110" dirty="0">
                <a:latin typeface="Trebuchet MS"/>
                <a:cs typeface="Trebuchet MS"/>
              </a:rPr>
              <a:t>DataFrames </a:t>
            </a:r>
            <a:r>
              <a:rPr sz="3000" spc="-97" dirty="0">
                <a:latin typeface="Trebuchet MS"/>
                <a:cs typeface="Trebuchet MS"/>
              </a:rPr>
              <a:t>can </a:t>
            </a:r>
            <a:r>
              <a:rPr sz="3000" spc="-141" dirty="0">
                <a:latin typeface="Trebuchet MS"/>
                <a:cs typeface="Trebuchet MS"/>
              </a:rPr>
              <a:t>be </a:t>
            </a:r>
            <a:r>
              <a:rPr sz="3000" i="1" spc="-194" dirty="0">
                <a:latin typeface="Trebuchet MS"/>
                <a:cs typeface="Trebuchet MS"/>
              </a:rPr>
              <a:t>significantly </a:t>
            </a:r>
            <a:r>
              <a:rPr sz="3000" spc="-176" dirty="0">
                <a:latin typeface="Trebuchet MS"/>
                <a:cs typeface="Trebuchet MS"/>
              </a:rPr>
              <a:t>faster </a:t>
            </a:r>
            <a:r>
              <a:rPr sz="3000" spc="-101" dirty="0">
                <a:latin typeface="Trebuchet MS"/>
                <a:cs typeface="Trebuchet MS"/>
              </a:rPr>
              <a:t>than </a:t>
            </a:r>
            <a:r>
              <a:rPr sz="3000" spc="-97" dirty="0">
                <a:latin typeface="Trebuchet MS"/>
                <a:cs typeface="Trebuchet MS"/>
              </a:rPr>
              <a:t>RDDs.  </a:t>
            </a:r>
            <a:r>
              <a:rPr sz="3000" spc="-93" dirty="0">
                <a:latin typeface="Trebuchet MS"/>
                <a:cs typeface="Trebuchet MS"/>
              </a:rPr>
              <a:t>And</a:t>
            </a:r>
            <a:r>
              <a:rPr sz="3000" spc="-243" dirty="0">
                <a:latin typeface="Trebuchet MS"/>
                <a:cs typeface="Trebuchet MS"/>
              </a:rPr>
              <a:t> </a:t>
            </a:r>
            <a:r>
              <a:rPr sz="3000" spc="-172" dirty="0">
                <a:latin typeface="Trebuchet MS"/>
                <a:cs typeface="Trebuchet MS"/>
              </a:rPr>
              <a:t>they</a:t>
            </a:r>
            <a:r>
              <a:rPr sz="3000" spc="-269" dirty="0">
                <a:latin typeface="Trebuchet MS"/>
                <a:cs typeface="Trebuchet MS"/>
              </a:rPr>
              <a:t> </a:t>
            </a:r>
            <a:r>
              <a:rPr sz="3000" spc="-159" dirty="0">
                <a:latin typeface="Trebuchet MS"/>
                <a:cs typeface="Trebuchet MS"/>
              </a:rPr>
              <a:t>perform</a:t>
            </a:r>
            <a:r>
              <a:rPr sz="3000" spc="-251" dirty="0">
                <a:latin typeface="Trebuchet MS"/>
                <a:cs typeface="Trebuchet MS"/>
              </a:rPr>
              <a:t> </a:t>
            </a:r>
            <a:r>
              <a:rPr sz="3000" spc="-159" dirty="0">
                <a:latin typeface="Trebuchet MS"/>
                <a:cs typeface="Trebuchet MS"/>
              </a:rPr>
              <a:t>the</a:t>
            </a:r>
            <a:r>
              <a:rPr sz="3000" spc="-238" dirty="0">
                <a:latin typeface="Trebuchet MS"/>
                <a:cs typeface="Trebuchet MS"/>
              </a:rPr>
              <a:t> </a:t>
            </a:r>
            <a:r>
              <a:rPr sz="3000" spc="-154" dirty="0">
                <a:latin typeface="Trebuchet MS"/>
                <a:cs typeface="Trebuchet MS"/>
              </a:rPr>
              <a:t>same,</a:t>
            </a:r>
            <a:r>
              <a:rPr sz="3000" spc="-326" dirty="0">
                <a:latin typeface="Trebuchet MS"/>
                <a:cs typeface="Trebuchet MS"/>
              </a:rPr>
              <a:t> </a:t>
            </a:r>
            <a:r>
              <a:rPr sz="3000" spc="-119" dirty="0">
                <a:latin typeface="Trebuchet MS"/>
                <a:cs typeface="Trebuchet MS"/>
              </a:rPr>
              <a:t>regardless</a:t>
            </a:r>
            <a:r>
              <a:rPr sz="3000" spc="-180" dirty="0">
                <a:latin typeface="Trebuchet MS"/>
                <a:cs typeface="Trebuchet MS"/>
              </a:rPr>
              <a:t> </a:t>
            </a:r>
            <a:r>
              <a:rPr sz="3000" spc="-172" dirty="0">
                <a:latin typeface="Trebuchet MS"/>
                <a:cs typeface="Trebuchet MS"/>
              </a:rPr>
              <a:t>of</a:t>
            </a:r>
            <a:r>
              <a:rPr sz="3000" spc="-282" dirty="0">
                <a:latin typeface="Trebuchet MS"/>
                <a:cs typeface="Trebuchet MS"/>
              </a:rPr>
              <a:t> </a:t>
            </a:r>
            <a:r>
              <a:rPr sz="3000" spc="-128" dirty="0">
                <a:latin typeface="Trebuchet MS"/>
                <a:cs typeface="Trebuchet MS"/>
              </a:rPr>
              <a:t>language.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29503" y="5538876"/>
            <a:ext cx="156882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26" dirty="0">
                <a:latin typeface="Trebuchet MS"/>
                <a:cs typeface="Trebuchet MS"/>
              </a:rPr>
              <a:t>33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0001" y="1987699"/>
            <a:ext cx="0" cy="106456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49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4240001" y="2318273"/>
            <a:ext cx="0" cy="224118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240001" y="2766508"/>
            <a:ext cx="0" cy="224118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240001" y="3214743"/>
            <a:ext cx="0" cy="224118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4240001" y="3662979"/>
            <a:ext cx="0" cy="224118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11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4240001" y="4111135"/>
            <a:ext cx="0" cy="224118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87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4240001" y="4559360"/>
            <a:ext cx="0" cy="118222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451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5270919" y="1987699"/>
            <a:ext cx="0" cy="1899397"/>
          </a:xfrm>
          <a:custGeom>
            <a:avLst/>
            <a:gdLst/>
            <a:ahLst/>
            <a:cxnLst/>
            <a:rect l="l" t="t" r="r" b="b"/>
            <a:pathLst>
              <a:path h="2152650">
                <a:moveTo>
                  <a:pt x="0" y="0"/>
                </a:moveTo>
                <a:lnTo>
                  <a:pt x="0" y="215256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270919" y="4111135"/>
            <a:ext cx="0" cy="224118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87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5270919" y="4559360"/>
            <a:ext cx="0" cy="118222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451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6301836" y="1987699"/>
            <a:ext cx="0" cy="1899397"/>
          </a:xfrm>
          <a:custGeom>
            <a:avLst/>
            <a:gdLst/>
            <a:ahLst/>
            <a:cxnLst/>
            <a:rect l="l" t="t" r="r" b="b"/>
            <a:pathLst>
              <a:path h="2152650">
                <a:moveTo>
                  <a:pt x="0" y="0"/>
                </a:moveTo>
                <a:lnTo>
                  <a:pt x="0" y="215256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6301836" y="4111135"/>
            <a:ext cx="0" cy="566457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438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7332754" y="1987699"/>
            <a:ext cx="0" cy="1899397"/>
          </a:xfrm>
          <a:custGeom>
            <a:avLst/>
            <a:gdLst/>
            <a:ahLst/>
            <a:cxnLst/>
            <a:rect l="l" t="t" r="r" b="b"/>
            <a:pathLst>
              <a:path h="2152650">
                <a:moveTo>
                  <a:pt x="0" y="0"/>
                </a:moveTo>
                <a:lnTo>
                  <a:pt x="0" y="215256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7332754" y="4111135"/>
            <a:ext cx="0" cy="566457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438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8363841" y="1987699"/>
            <a:ext cx="0" cy="2689412"/>
          </a:xfrm>
          <a:custGeom>
            <a:avLst/>
            <a:gdLst/>
            <a:ahLst/>
            <a:cxnLst/>
            <a:rect l="l" t="t" r="r" b="b"/>
            <a:pathLst>
              <a:path h="3048000">
                <a:moveTo>
                  <a:pt x="0" y="0"/>
                </a:moveTo>
                <a:lnTo>
                  <a:pt x="0" y="3047999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3203537" y="3438861"/>
            <a:ext cx="1086971" cy="224118"/>
          </a:xfrm>
          <a:custGeom>
            <a:avLst/>
            <a:gdLst/>
            <a:ahLst/>
            <a:cxnLst/>
            <a:rect l="l" t="t" r="r" b="b"/>
            <a:pathLst>
              <a:path w="1231900" h="254000">
                <a:moveTo>
                  <a:pt x="12319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231900" y="0"/>
                </a:lnTo>
                <a:lnTo>
                  <a:pt x="1231900" y="254000"/>
                </a:lnTo>
                <a:close/>
              </a:path>
            </a:pathLst>
          </a:custGeom>
          <a:solidFill>
            <a:srgbClr val="1AA75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3203538" y="2990626"/>
            <a:ext cx="1075765" cy="224118"/>
          </a:xfrm>
          <a:custGeom>
            <a:avLst/>
            <a:gdLst/>
            <a:ahLst/>
            <a:cxnLst/>
            <a:rect l="l" t="t" r="r" b="b"/>
            <a:pathLst>
              <a:path w="1219200" h="254000">
                <a:moveTo>
                  <a:pt x="12192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219200" y="0"/>
                </a:lnTo>
                <a:lnTo>
                  <a:pt x="1219200" y="254000"/>
                </a:lnTo>
                <a:close/>
              </a:path>
            </a:pathLst>
          </a:custGeom>
          <a:solidFill>
            <a:srgbClr val="1AA75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3203537" y="2542390"/>
            <a:ext cx="1086971" cy="224118"/>
          </a:xfrm>
          <a:custGeom>
            <a:avLst/>
            <a:gdLst/>
            <a:ahLst/>
            <a:cxnLst/>
            <a:rect l="l" t="t" r="r" b="b"/>
            <a:pathLst>
              <a:path w="1231900" h="254000">
                <a:moveTo>
                  <a:pt x="12319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231900" y="0"/>
                </a:lnTo>
                <a:lnTo>
                  <a:pt x="1231900" y="254000"/>
                </a:lnTo>
                <a:close/>
              </a:path>
            </a:pathLst>
          </a:custGeom>
          <a:solidFill>
            <a:srgbClr val="1AA75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3203538" y="2094155"/>
            <a:ext cx="1075765" cy="224118"/>
          </a:xfrm>
          <a:custGeom>
            <a:avLst/>
            <a:gdLst/>
            <a:ahLst/>
            <a:cxnLst/>
            <a:rect l="l" t="t" r="r" b="b"/>
            <a:pathLst>
              <a:path w="1219200" h="254000">
                <a:moveTo>
                  <a:pt x="12192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219200" y="0"/>
                </a:lnTo>
                <a:lnTo>
                  <a:pt x="1219200" y="254000"/>
                </a:lnTo>
                <a:close/>
              </a:path>
            </a:pathLst>
          </a:custGeom>
          <a:solidFill>
            <a:srgbClr val="1AA75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3203538" y="4335242"/>
            <a:ext cx="2173941" cy="224118"/>
          </a:xfrm>
          <a:custGeom>
            <a:avLst/>
            <a:gdLst/>
            <a:ahLst/>
            <a:cxnLst/>
            <a:rect l="l" t="t" r="r" b="b"/>
            <a:pathLst>
              <a:path w="2463800" h="254000">
                <a:moveTo>
                  <a:pt x="2463673" y="0"/>
                </a:moveTo>
                <a:lnTo>
                  <a:pt x="0" y="0"/>
                </a:lnTo>
                <a:lnTo>
                  <a:pt x="0" y="254000"/>
                </a:lnTo>
                <a:lnTo>
                  <a:pt x="2463673" y="254000"/>
                </a:lnTo>
                <a:lnTo>
                  <a:pt x="2463673" y="0"/>
                </a:lnTo>
                <a:close/>
              </a:path>
            </a:pathLst>
          </a:custGeom>
          <a:solidFill>
            <a:srgbClr val="1EA3B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3203537" y="3887017"/>
            <a:ext cx="4896971" cy="224118"/>
          </a:xfrm>
          <a:custGeom>
            <a:avLst/>
            <a:gdLst/>
            <a:ahLst/>
            <a:cxnLst/>
            <a:rect l="l" t="t" r="r" b="b"/>
            <a:pathLst>
              <a:path w="5549900" h="254000">
                <a:moveTo>
                  <a:pt x="5549709" y="0"/>
                </a:moveTo>
                <a:lnTo>
                  <a:pt x="0" y="0"/>
                </a:lnTo>
                <a:lnTo>
                  <a:pt x="0" y="254000"/>
                </a:lnTo>
                <a:lnTo>
                  <a:pt x="5549709" y="254000"/>
                </a:lnTo>
                <a:lnTo>
                  <a:pt x="5549709" y="0"/>
                </a:lnTo>
                <a:close/>
              </a:path>
            </a:pathLst>
          </a:custGeom>
          <a:solidFill>
            <a:srgbClr val="1EA3B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3209141" y="4677111"/>
            <a:ext cx="5154706" cy="0"/>
          </a:xfrm>
          <a:custGeom>
            <a:avLst/>
            <a:gdLst/>
            <a:ahLst/>
            <a:cxnLst/>
            <a:rect l="l" t="t" r="r" b="b"/>
            <a:pathLst>
              <a:path w="5842000">
                <a:moveTo>
                  <a:pt x="0" y="0"/>
                </a:moveTo>
                <a:lnTo>
                  <a:pt x="5841994" y="1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3209141" y="4677111"/>
            <a:ext cx="0" cy="67235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4240001" y="4677111"/>
            <a:ext cx="0" cy="67235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5270919" y="4677111"/>
            <a:ext cx="0" cy="67235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6301836" y="4677111"/>
            <a:ext cx="0" cy="67235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7332754" y="4677111"/>
            <a:ext cx="0" cy="67235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8363841" y="4677111"/>
            <a:ext cx="0" cy="67235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3209141" y="1987699"/>
            <a:ext cx="0" cy="2689412"/>
          </a:xfrm>
          <a:custGeom>
            <a:avLst/>
            <a:gdLst/>
            <a:ahLst/>
            <a:cxnLst/>
            <a:rect l="l" t="t" r="r" b="b"/>
            <a:pathLst>
              <a:path h="3048000">
                <a:moveTo>
                  <a:pt x="0" y="3047999"/>
                </a:moveTo>
                <a:lnTo>
                  <a:pt x="1" y="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3141905" y="4677111"/>
            <a:ext cx="67235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3141905" y="4228790"/>
            <a:ext cx="67235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3141905" y="3780565"/>
            <a:ext cx="67235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3141905" y="3332339"/>
            <a:ext cx="67235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3141905" y="2884114"/>
            <a:ext cx="67235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3141905" y="2435887"/>
            <a:ext cx="67235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3141905" y="1987699"/>
            <a:ext cx="67235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 txBox="1"/>
          <p:nvPr/>
        </p:nvSpPr>
        <p:spPr>
          <a:xfrm>
            <a:off x="8264305" y="4804566"/>
            <a:ext cx="22467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93" dirty="0">
                <a:latin typeface="Trebuchet MS"/>
                <a:cs typeface="Trebuchet MS"/>
              </a:rPr>
              <a:t>10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57876" y="2077459"/>
            <a:ext cx="1479737" cy="25135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52146">
              <a:spcBef>
                <a:spcPts val="88"/>
              </a:spcBef>
            </a:pPr>
            <a:r>
              <a:rPr sz="1500" spc="-88" dirty="0">
                <a:latin typeface="Trebuchet MS"/>
                <a:cs typeface="Trebuchet MS"/>
              </a:rPr>
              <a:t>DataFrame</a:t>
            </a:r>
            <a:r>
              <a:rPr sz="1500" spc="-18" dirty="0">
                <a:latin typeface="Trebuchet MS"/>
                <a:cs typeface="Trebuchet MS"/>
              </a:rPr>
              <a:t> </a:t>
            </a:r>
            <a:r>
              <a:rPr sz="1500" spc="-13" dirty="0">
                <a:latin typeface="Trebuchet MS"/>
                <a:cs typeface="Trebuchet MS"/>
              </a:rPr>
              <a:t>SQL</a:t>
            </a:r>
            <a:endParaRPr sz="1500" dirty="0">
              <a:latin typeface="Trebuchet MS"/>
              <a:cs typeface="Trebuchet MS"/>
            </a:endParaRPr>
          </a:p>
          <a:p>
            <a:pPr marL="11206" marR="7845" indent="447699" algn="r">
              <a:lnSpc>
                <a:spcPct val="196100"/>
              </a:lnSpc>
            </a:pPr>
            <a:r>
              <a:rPr sz="1500" spc="-88" dirty="0">
                <a:latin typeface="Trebuchet MS"/>
                <a:cs typeface="Trebuchet MS"/>
              </a:rPr>
              <a:t>DataFrame</a:t>
            </a:r>
            <a:r>
              <a:rPr sz="1500" spc="-22" dirty="0">
                <a:latin typeface="Trebuchet MS"/>
                <a:cs typeface="Trebuchet MS"/>
              </a:rPr>
              <a:t> </a:t>
            </a:r>
            <a:r>
              <a:rPr sz="1500" spc="-35" dirty="0">
                <a:latin typeface="Trebuchet MS"/>
                <a:cs typeface="Trebuchet MS"/>
              </a:rPr>
              <a:t>R </a:t>
            </a:r>
            <a:r>
              <a:rPr sz="1500" spc="-18" dirty="0">
                <a:latin typeface="Trebuchet MS"/>
                <a:cs typeface="Trebuchet MS"/>
              </a:rPr>
              <a:t> </a:t>
            </a:r>
            <a:r>
              <a:rPr sz="1500" spc="-88" dirty="0">
                <a:latin typeface="Trebuchet MS"/>
                <a:cs typeface="Trebuchet MS"/>
              </a:rPr>
              <a:t>DataFrame</a:t>
            </a:r>
            <a:r>
              <a:rPr sz="1500" spc="-9" dirty="0">
                <a:latin typeface="Trebuchet MS"/>
                <a:cs typeface="Trebuchet MS"/>
              </a:rPr>
              <a:t> </a:t>
            </a:r>
            <a:r>
              <a:rPr sz="1500" spc="-53" dirty="0">
                <a:latin typeface="Trebuchet MS"/>
                <a:cs typeface="Trebuchet MS"/>
              </a:rPr>
              <a:t>Python </a:t>
            </a:r>
            <a:r>
              <a:rPr sz="1500" spc="-13" dirty="0">
                <a:latin typeface="Trebuchet MS"/>
                <a:cs typeface="Trebuchet MS"/>
              </a:rPr>
              <a:t> </a:t>
            </a:r>
            <a:r>
              <a:rPr sz="1500" spc="-88" dirty="0">
                <a:latin typeface="Trebuchet MS"/>
                <a:cs typeface="Trebuchet MS"/>
              </a:rPr>
              <a:t>DataFrame</a:t>
            </a:r>
            <a:r>
              <a:rPr sz="1500" spc="-9" dirty="0">
                <a:latin typeface="Trebuchet MS"/>
                <a:cs typeface="Trebuchet MS"/>
              </a:rPr>
              <a:t> </a:t>
            </a:r>
            <a:r>
              <a:rPr sz="1500" spc="-40" dirty="0">
                <a:latin typeface="Trebuchet MS"/>
                <a:cs typeface="Trebuchet MS"/>
              </a:rPr>
              <a:t>Scala </a:t>
            </a:r>
            <a:r>
              <a:rPr sz="1500" spc="-26" dirty="0">
                <a:latin typeface="Trebuchet MS"/>
                <a:cs typeface="Trebuchet MS"/>
              </a:rPr>
              <a:t> </a:t>
            </a:r>
            <a:r>
              <a:rPr sz="1500" spc="-18" dirty="0">
                <a:latin typeface="Trebuchet MS"/>
                <a:cs typeface="Trebuchet MS"/>
              </a:rPr>
              <a:t>RDD</a:t>
            </a:r>
            <a:r>
              <a:rPr sz="1500" spc="-194" dirty="0">
                <a:latin typeface="Trebuchet MS"/>
                <a:cs typeface="Trebuchet MS"/>
              </a:rPr>
              <a:t> </a:t>
            </a:r>
            <a:r>
              <a:rPr sz="1500" spc="-53" dirty="0">
                <a:latin typeface="Trebuchet MS"/>
                <a:cs typeface="Trebuchet MS"/>
              </a:rPr>
              <a:t>Python</a:t>
            </a:r>
            <a:endParaRPr sz="1500" dirty="0">
              <a:latin typeface="Trebuchet MS"/>
              <a:cs typeface="Trebuchet MS"/>
            </a:endParaRPr>
          </a:p>
          <a:p>
            <a:pPr>
              <a:spcBef>
                <a:spcPts val="4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4483" algn="r"/>
            <a:r>
              <a:rPr sz="1500" spc="-18" dirty="0">
                <a:latin typeface="Trebuchet MS"/>
                <a:cs typeface="Trebuchet MS"/>
              </a:rPr>
              <a:t>RDD</a:t>
            </a:r>
            <a:r>
              <a:rPr sz="1500" spc="-194" dirty="0">
                <a:latin typeface="Trebuchet MS"/>
                <a:cs typeface="Trebuchet MS"/>
              </a:rPr>
              <a:t> </a:t>
            </a:r>
            <a:r>
              <a:rPr sz="1500" spc="-40" dirty="0">
                <a:latin typeface="Trebuchet MS"/>
                <a:cs typeface="Trebuchet MS"/>
              </a:rPr>
              <a:t>Scala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45658" y="4804566"/>
            <a:ext cx="4721599" cy="87373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7668">
              <a:spcBef>
                <a:spcPts val="88"/>
              </a:spcBef>
              <a:tabLst>
                <a:tab pos="1149225" algn="l"/>
                <a:tab pos="2180781" algn="l"/>
                <a:tab pos="3211777" algn="l"/>
                <a:tab pos="4243334" algn="l"/>
              </a:tabLst>
            </a:pPr>
            <a:r>
              <a:rPr sz="1677" spc="-79" dirty="0">
                <a:latin typeface="Trebuchet MS"/>
                <a:cs typeface="Trebuchet MS"/>
              </a:rPr>
              <a:t>0	2	4	6	8</a:t>
            </a:r>
            <a:endParaRPr sz="1677"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11206">
              <a:spcBef>
                <a:spcPts val="4"/>
              </a:spcBef>
            </a:pPr>
            <a:r>
              <a:rPr sz="1677" spc="-101" dirty="0">
                <a:latin typeface="Trebuchet MS"/>
                <a:cs typeface="Trebuchet MS"/>
              </a:rPr>
              <a:t>Time </a:t>
            </a:r>
            <a:r>
              <a:rPr sz="1677" spc="-71" dirty="0">
                <a:latin typeface="Trebuchet MS"/>
                <a:cs typeface="Trebuchet MS"/>
              </a:rPr>
              <a:t>to </a:t>
            </a:r>
            <a:r>
              <a:rPr sz="1677" spc="-93" dirty="0">
                <a:latin typeface="Trebuchet MS"/>
                <a:cs typeface="Trebuchet MS"/>
              </a:rPr>
              <a:t>aggregate </a:t>
            </a:r>
            <a:r>
              <a:rPr sz="1677" spc="-84" dirty="0">
                <a:latin typeface="Trebuchet MS"/>
                <a:cs typeface="Trebuchet MS"/>
              </a:rPr>
              <a:t>10 </a:t>
            </a:r>
            <a:r>
              <a:rPr sz="1677" spc="-71" dirty="0">
                <a:latin typeface="Trebuchet MS"/>
                <a:cs typeface="Trebuchet MS"/>
              </a:rPr>
              <a:t>million </a:t>
            </a:r>
            <a:r>
              <a:rPr sz="1677" spc="-106" dirty="0">
                <a:latin typeface="Trebuchet MS"/>
                <a:cs typeface="Trebuchet MS"/>
              </a:rPr>
              <a:t>integer </a:t>
            </a:r>
            <a:r>
              <a:rPr sz="1677" spc="-79" dirty="0">
                <a:latin typeface="Trebuchet MS"/>
                <a:cs typeface="Trebuchet MS"/>
              </a:rPr>
              <a:t>pairs </a:t>
            </a:r>
            <a:r>
              <a:rPr sz="1677" spc="-110" dirty="0">
                <a:latin typeface="Trebuchet MS"/>
                <a:cs typeface="Trebuchet MS"/>
              </a:rPr>
              <a:t>(in</a:t>
            </a:r>
            <a:r>
              <a:rPr sz="1677" spc="-296" dirty="0">
                <a:latin typeface="Trebuchet MS"/>
                <a:cs typeface="Trebuchet MS"/>
              </a:rPr>
              <a:t> </a:t>
            </a:r>
            <a:r>
              <a:rPr sz="1677" spc="-49" dirty="0">
                <a:latin typeface="Trebuchet MS"/>
                <a:cs typeface="Trebuchet MS"/>
              </a:rPr>
              <a:t>seconds)</a:t>
            </a:r>
            <a:endParaRPr sz="167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07803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7224993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Plan Optimization &amp; Execution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487" y="1666090"/>
            <a:ext cx="6535271" cy="1389532"/>
          </a:xfrm>
          <a:prstGeom prst="rect">
            <a:avLst/>
          </a:prstGeom>
        </p:spPr>
        <p:txBody>
          <a:bodyPr vert="horz" wrap="square" lIns="0" tIns="89647" rIns="0" bIns="0" rtlCol="0">
            <a:spAutoFit/>
          </a:bodyPr>
          <a:lstStyle/>
          <a:p>
            <a:pPr marL="168097" indent="-156891">
              <a:spcBef>
                <a:spcPts val="706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Represented internally as a “logical plan”</a:t>
            </a:r>
            <a:endParaRPr sz="2647" dirty="0">
              <a:latin typeface="Trebuchet MS"/>
              <a:cs typeface="Trebuchet MS"/>
            </a:endParaRPr>
          </a:p>
          <a:p>
            <a:pPr marL="168097" marR="4483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Execution is lazy, allowing it to be optimized by  Catalyst</a:t>
            </a:r>
            <a:endParaRPr sz="2647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0220" y="6269568"/>
            <a:ext cx="156882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t>34</a:t>
            </a:r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6661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0949" y="3304391"/>
            <a:ext cx="952500" cy="582706"/>
          </a:xfrm>
          <a:custGeom>
            <a:avLst/>
            <a:gdLst/>
            <a:ahLst/>
            <a:cxnLst/>
            <a:rect l="l" t="t" r="r" b="b"/>
            <a:pathLst>
              <a:path w="1079500" h="660400">
                <a:moveTo>
                  <a:pt x="969429" y="0"/>
                </a:moveTo>
                <a:lnTo>
                  <a:pt x="110070" y="0"/>
                </a:lnTo>
                <a:lnTo>
                  <a:pt x="67224" y="8649"/>
                </a:lnTo>
                <a:lnTo>
                  <a:pt x="32237" y="32237"/>
                </a:lnTo>
                <a:lnTo>
                  <a:pt x="8649" y="67224"/>
                </a:lnTo>
                <a:lnTo>
                  <a:pt x="0" y="110070"/>
                </a:lnTo>
                <a:lnTo>
                  <a:pt x="0" y="550329"/>
                </a:lnTo>
                <a:lnTo>
                  <a:pt x="8649" y="593175"/>
                </a:lnTo>
                <a:lnTo>
                  <a:pt x="32237" y="628162"/>
                </a:lnTo>
                <a:lnTo>
                  <a:pt x="67224" y="651750"/>
                </a:lnTo>
                <a:lnTo>
                  <a:pt x="110070" y="660400"/>
                </a:lnTo>
                <a:lnTo>
                  <a:pt x="969429" y="660400"/>
                </a:lnTo>
                <a:lnTo>
                  <a:pt x="1012275" y="651750"/>
                </a:lnTo>
                <a:lnTo>
                  <a:pt x="1047262" y="628162"/>
                </a:lnTo>
                <a:lnTo>
                  <a:pt x="1070850" y="593175"/>
                </a:lnTo>
                <a:lnTo>
                  <a:pt x="1079500" y="550329"/>
                </a:lnTo>
                <a:lnTo>
                  <a:pt x="1079500" y="110070"/>
                </a:lnTo>
                <a:lnTo>
                  <a:pt x="1070850" y="67224"/>
                </a:lnTo>
                <a:lnTo>
                  <a:pt x="1047262" y="32237"/>
                </a:lnTo>
                <a:lnTo>
                  <a:pt x="1012275" y="8649"/>
                </a:lnTo>
                <a:lnTo>
                  <a:pt x="969429" y="0"/>
                </a:lnTo>
                <a:close/>
              </a:path>
            </a:pathLst>
          </a:custGeom>
          <a:solidFill>
            <a:srgbClr val="65D6E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5186979" y="3349214"/>
            <a:ext cx="952500" cy="582706"/>
          </a:xfrm>
          <a:custGeom>
            <a:avLst/>
            <a:gdLst/>
            <a:ahLst/>
            <a:cxnLst/>
            <a:rect l="l" t="t" r="r" b="b"/>
            <a:pathLst>
              <a:path w="1079500" h="660400">
                <a:moveTo>
                  <a:pt x="969429" y="0"/>
                </a:moveTo>
                <a:lnTo>
                  <a:pt x="110070" y="0"/>
                </a:lnTo>
                <a:lnTo>
                  <a:pt x="67224" y="8649"/>
                </a:lnTo>
                <a:lnTo>
                  <a:pt x="32237" y="32237"/>
                </a:lnTo>
                <a:lnTo>
                  <a:pt x="8649" y="67224"/>
                </a:lnTo>
                <a:lnTo>
                  <a:pt x="0" y="110070"/>
                </a:lnTo>
                <a:lnTo>
                  <a:pt x="0" y="550329"/>
                </a:lnTo>
                <a:lnTo>
                  <a:pt x="8649" y="593175"/>
                </a:lnTo>
                <a:lnTo>
                  <a:pt x="32237" y="628162"/>
                </a:lnTo>
                <a:lnTo>
                  <a:pt x="67224" y="651750"/>
                </a:lnTo>
                <a:lnTo>
                  <a:pt x="110070" y="660400"/>
                </a:lnTo>
                <a:lnTo>
                  <a:pt x="969429" y="660400"/>
                </a:lnTo>
                <a:lnTo>
                  <a:pt x="1012275" y="651750"/>
                </a:lnTo>
                <a:lnTo>
                  <a:pt x="1047262" y="628162"/>
                </a:lnTo>
                <a:lnTo>
                  <a:pt x="1070850" y="593175"/>
                </a:lnTo>
                <a:lnTo>
                  <a:pt x="1079500" y="550329"/>
                </a:lnTo>
                <a:lnTo>
                  <a:pt x="1079500" y="110070"/>
                </a:lnTo>
                <a:lnTo>
                  <a:pt x="1070850" y="67224"/>
                </a:lnTo>
                <a:lnTo>
                  <a:pt x="1047262" y="32237"/>
                </a:lnTo>
                <a:lnTo>
                  <a:pt x="1012275" y="8649"/>
                </a:lnTo>
                <a:lnTo>
                  <a:pt x="969429" y="0"/>
                </a:lnTo>
                <a:close/>
              </a:path>
            </a:pathLst>
          </a:custGeom>
          <a:solidFill>
            <a:srgbClr val="98E4EE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7224993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4" dirty="0"/>
              <a:t>Plan </a:t>
            </a:r>
            <a:r>
              <a:rPr spc="168" dirty="0"/>
              <a:t>Optimization </a:t>
            </a:r>
            <a:r>
              <a:rPr spc="-521" dirty="0"/>
              <a:t>&amp;</a:t>
            </a:r>
            <a:r>
              <a:rPr spc="-221" dirty="0"/>
              <a:t> </a:t>
            </a:r>
            <a:r>
              <a:rPr spc="194" dirty="0"/>
              <a:t>Execution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29503" y="5538876"/>
            <a:ext cx="156882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26" dirty="0">
                <a:latin typeface="Trebuchet MS"/>
                <a:cs typeface="Trebuchet MS"/>
              </a:rPr>
              <a:t>35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066" y="3024244"/>
            <a:ext cx="907676" cy="350730"/>
          </a:xfrm>
          <a:prstGeom prst="rect">
            <a:avLst/>
          </a:prstGeom>
          <a:solidFill>
            <a:srgbClr val="CCF1F6"/>
          </a:solidFill>
        </p:spPr>
        <p:txBody>
          <a:bodyPr vert="horz" wrap="square" lIns="0" tIns="159124" rIns="0" bIns="0" rtlCol="0">
            <a:spAutoFit/>
          </a:bodyPr>
          <a:lstStyle/>
          <a:p>
            <a:pPr marL="189950">
              <a:spcBef>
                <a:spcPts val="1253"/>
              </a:spcBef>
            </a:pPr>
            <a:r>
              <a:rPr sz="1235" spc="-26" dirty="0">
                <a:latin typeface="Trebuchet MS"/>
                <a:cs typeface="Trebuchet MS"/>
              </a:rPr>
              <a:t>SQL</a:t>
            </a:r>
            <a:r>
              <a:rPr sz="1235" spc="-84" dirty="0">
                <a:latin typeface="Trebuchet MS"/>
                <a:cs typeface="Trebuchet MS"/>
              </a:rPr>
              <a:t> </a:t>
            </a:r>
            <a:r>
              <a:rPr sz="1235" spc="-66" dirty="0">
                <a:latin typeface="Trebuchet MS"/>
                <a:cs typeface="Trebuchet MS"/>
              </a:rPr>
              <a:t>AST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066" y="3707802"/>
            <a:ext cx="907676" cy="348466"/>
          </a:xfrm>
          <a:prstGeom prst="rect">
            <a:avLst/>
          </a:prstGeom>
          <a:solidFill>
            <a:srgbClr val="CCF1F6"/>
          </a:solidFill>
        </p:spPr>
        <p:txBody>
          <a:bodyPr vert="horz" wrap="square" lIns="0" tIns="156882" rIns="0" bIns="0" rtlCol="0">
            <a:spAutoFit/>
          </a:bodyPr>
          <a:lstStyle/>
          <a:p>
            <a:pPr marL="100297">
              <a:spcBef>
                <a:spcPts val="1235"/>
              </a:spcBef>
            </a:pPr>
            <a:r>
              <a:rPr sz="1235" spc="-66" dirty="0">
                <a:latin typeface="Trebuchet MS"/>
                <a:cs typeface="Trebuchet MS"/>
              </a:rPr>
              <a:t>DataFrame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3508" y="3349214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CCF1F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1727421" y="3426624"/>
            <a:ext cx="735666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13" dirty="0">
                <a:latin typeface="Trebuchet MS"/>
                <a:cs typeface="Trebuchet MS"/>
              </a:rPr>
              <a:t>U</a:t>
            </a:r>
            <a:r>
              <a:rPr sz="1235" spc="-57" dirty="0">
                <a:latin typeface="Trebuchet MS"/>
                <a:cs typeface="Trebuchet MS"/>
              </a:rPr>
              <a:t>n</a:t>
            </a:r>
            <a:r>
              <a:rPr sz="1235" spc="-132" dirty="0">
                <a:latin typeface="Trebuchet MS"/>
                <a:cs typeface="Trebuchet MS"/>
              </a:rPr>
              <a:t>r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49" dirty="0">
                <a:latin typeface="Trebuchet MS"/>
                <a:cs typeface="Trebuchet MS"/>
              </a:rPr>
              <a:t>o</a:t>
            </a:r>
            <a:r>
              <a:rPr sz="1235" spc="-106" dirty="0">
                <a:latin typeface="Trebuchet MS"/>
                <a:cs typeface="Trebuchet MS"/>
              </a:rPr>
              <a:t>l</a:t>
            </a:r>
            <a:r>
              <a:rPr sz="1235" spc="-79" dirty="0">
                <a:latin typeface="Trebuchet MS"/>
                <a:cs typeface="Trebuchet MS"/>
              </a:rPr>
              <a:t>v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18" dirty="0">
                <a:latin typeface="Trebuchet MS"/>
                <a:cs typeface="Trebuchet MS"/>
              </a:rPr>
              <a:t>d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5009" y="3617124"/>
            <a:ext cx="789454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49" dirty="0">
                <a:latin typeface="Trebuchet MS"/>
                <a:cs typeface="Trebuchet MS"/>
              </a:rPr>
              <a:t>Logical</a:t>
            </a:r>
            <a:r>
              <a:rPr sz="1235" spc="-199" dirty="0">
                <a:latin typeface="Trebuchet MS"/>
                <a:cs typeface="Trebuchet MS"/>
              </a:rPr>
              <a:t> </a:t>
            </a:r>
            <a:r>
              <a:rPr sz="1235" spc="-35" dirty="0">
                <a:latin typeface="Trebuchet MS"/>
                <a:cs typeface="Trebuchet MS"/>
              </a:rPr>
              <a:t>Plan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11332" y="3349214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CCF1F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2898928" y="3519857"/>
            <a:ext cx="789454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49" dirty="0">
                <a:latin typeface="Trebuchet MS"/>
                <a:cs typeface="Trebuchet MS"/>
              </a:rPr>
              <a:t>Logical</a:t>
            </a:r>
            <a:r>
              <a:rPr sz="1235" spc="-199" dirty="0">
                <a:latin typeface="Trebuchet MS"/>
                <a:cs typeface="Trebuchet MS"/>
              </a:rPr>
              <a:t> </a:t>
            </a:r>
            <a:r>
              <a:rPr sz="1235" spc="-35" dirty="0">
                <a:latin typeface="Trebuchet MS"/>
                <a:cs typeface="Trebuchet MS"/>
              </a:rPr>
              <a:t>Plan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10361" y="3349214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CCF1F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4092836" y="3426624"/>
            <a:ext cx="789454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44826">
              <a:lnSpc>
                <a:spcPct val="101200"/>
              </a:lnSpc>
              <a:spcBef>
                <a:spcPts val="71"/>
              </a:spcBef>
            </a:pPr>
            <a:r>
              <a:rPr sz="1235" spc="-62" dirty="0">
                <a:latin typeface="Trebuchet MS"/>
                <a:cs typeface="Trebuchet MS"/>
              </a:rPr>
              <a:t>Optimized  </a:t>
            </a:r>
            <a:r>
              <a:rPr sz="1235" spc="-49" dirty="0">
                <a:latin typeface="Trebuchet MS"/>
                <a:cs typeface="Trebuchet MS"/>
              </a:rPr>
              <a:t>Logical</a:t>
            </a:r>
            <a:r>
              <a:rPr sz="1235" spc="-216" dirty="0">
                <a:latin typeface="Trebuchet MS"/>
                <a:cs typeface="Trebuchet MS"/>
              </a:rPr>
              <a:t> </a:t>
            </a:r>
            <a:r>
              <a:rPr sz="1235" spc="-35" dirty="0">
                <a:latin typeface="Trebuchet MS"/>
                <a:cs typeface="Trebuchet MS"/>
              </a:rPr>
              <a:t>Plan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89302" y="3382832"/>
            <a:ext cx="672353" cy="345072"/>
          </a:xfrm>
          <a:prstGeom prst="rect">
            <a:avLst/>
          </a:prstGeom>
          <a:solidFill>
            <a:srgbClr val="CCF1F6"/>
          </a:solidFill>
        </p:spPr>
        <p:txBody>
          <a:bodyPr vert="horz" wrap="square" lIns="0" tIns="153521" rIns="0" bIns="0" rtlCol="0">
            <a:spAutoFit/>
          </a:bodyPr>
          <a:lstStyle/>
          <a:p>
            <a:pPr marL="163615">
              <a:spcBef>
                <a:spcPts val="1209"/>
              </a:spcBef>
            </a:pPr>
            <a:r>
              <a:rPr sz="1235" spc="-35" dirty="0">
                <a:latin typeface="Trebuchet MS"/>
                <a:cs typeface="Trebuchet MS"/>
              </a:rPr>
              <a:t>RDDs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67861" y="3349214"/>
            <a:ext cx="963706" cy="582706"/>
          </a:xfrm>
          <a:custGeom>
            <a:avLst/>
            <a:gdLst/>
            <a:ahLst/>
            <a:cxnLst/>
            <a:rect l="l" t="t" r="r" b="b"/>
            <a:pathLst>
              <a:path w="1092200" h="660400">
                <a:moveTo>
                  <a:pt x="982129" y="0"/>
                </a:moveTo>
                <a:lnTo>
                  <a:pt x="110070" y="0"/>
                </a:lnTo>
                <a:lnTo>
                  <a:pt x="67224" y="8649"/>
                </a:lnTo>
                <a:lnTo>
                  <a:pt x="32237" y="32237"/>
                </a:lnTo>
                <a:lnTo>
                  <a:pt x="8649" y="67224"/>
                </a:lnTo>
                <a:lnTo>
                  <a:pt x="0" y="110070"/>
                </a:lnTo>
                <a:lnTo>
                  <a:pt x="0" y="550329"/>
                </a:lnTo>
                <a:lnTo>
                  <a:pt x="8649" y="593175"/>
                </a:lnTo>
                <a:lnTo>
                  <a:pt x="32237" y="628162"/>
                </a:lnTo>
                <a:lnTo>
                  <a:pt x="67224" y="651750"/>
                </a:lnTo>
                <a:lnTo>
                  <a:pt x="110070" y="660400"/>
                </a:lnTo>
                <a:lnTo>
                  <a:pt x="982129" y="660400"/>
                </a:lnTo>
                <a:lnTo>
                  <a:pt x="1024975" y="651750"/>
                </a:lnTo>
                <a:lnTo>
                  <a:pt x="1059962" y="628162"/>
                </a:lnTo>
                <a:lnTo>
                  <a:pt x="1083550" y="593175"/>
                </a:lnTo>
                <a:lnTo>
                  <a:pt x="1092200" y="550329"/>
                </a:lnTo>
                <a:lnTo>
                  <a:pt x="1092200" y="110070"/>
                </a:lnTo>
                <a:lnTo>
                  <a:pt x="1083550" y="67224"/>
                </a:lnTo>
                <a:lnTo>
                  <a:pt x="1059962" y="32237"/>
                </a:lnTo>
                <a:lnTo>
                  <a:pt x="1024975" y="8649"/>
                </a:lnTo>
                <a:lnTo>
                  <a:pt x="982129" y="0"/>
                </a:lnTo>
                <a:close/>
              </a:path>
            </a:pathLst>
          </a:custGeom>
          <a:solidFill>
            <a:srgbClr val="CCF1F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6923408" y="3431947"/>
            <a:ext cx="857250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134478">
              <a:lnSpc>
                <a:spcPct val="101200"/>
              </a:lnSpc>
              <a:spcBef>
                <a:spcPts val="71"/>
              </a:spcBef>
            </a:pPr>
            <a:r>
              <a:rPr sz="1235" spc="-66" dirty="0">
                <a:latin typeface="Trebuchet MS"/>
                <a:cs typeface="Trebuchet MS"/>
              </a:rPr>
              <a:t>Selected  </a:t>
            </a:r>
            <a:r>
              <a:rPr sz="1235" spc="-49" dirty="0">
                <a:latin typeface="Trebuchet MS"/>
                <a:cs typeface="Trebuchet MS"/>
              </a:rPr>
              <a:t>Physical</a:t>
            </a:r>
            <a:r>
              <a:rPr sz="1235" spc="-202" dirty="0">
                <a:latin typeface="Trebuchet MS"/>
                <a:cs typeface="Trebuchet MS"/>
              </a:rPr>
              <a:t> </a:t>
            </a:r>
            <a:r>
              <a:rPr sz="1235" spc="-35" dirty="0">
                <a:latin typeface="Trebuchet MS"/>
                <a:cs typeface="Trebuchet MS"/>
              </a:rPr>
              <a:t>Plan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9743" y="3293185"/>
            <a:ext cx="300318" cy="330013"/>
          </a:xfrm>
          <a:custGeom>
            <a:avLst/>
            <a:gdLst/>
            <a:ahLst/>
            <a:cxnLst/>
            <a:rect l="l" t="t" r="r" b="b"/>
            <a:pathLst>
              <a:path w="340360" h="374014">
                <a:moveTo>
                  <a:pt x="0" y="0"/>
                </a:moveTo>
                <a:lnTo>
                  <a:pt x="339754" y="37365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1550826" y="3563380"/>
            <a:ext cx="75079" cy="77321"/>
          </a:xfrm>
          <a:custGeom>
            <a:avLst/>
            <a:gdLst/>
            <a:ahLst/>
            <a:cxnLst/>
            <a:rect l="l" t="t" r="r" b="b"/>
            <a:pathLst>
              <a:path w="85089" h="87629">
                <a:moveTo>
                  <a:pt x="60134" y="0"/>
                </a:moveTo>
                <a:lnTo>
                  <a:pt x="0" y="54686"/>
                </a:lnTo>
                <a:lnTo>
                  <a:pt x="84759" y="87477"/>
                </a:lnTo>
                <a:lnTo>
                  <a:pt x="601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1309744" y="3658178"/>
            <a:ext cx="299757" cy="316566"/>
          </a:xfrm>
          <a:custGeom>
            <a:avLst/>
            <a:gdLst/>
            <a:ahLst/>
            <a:cxnLst/>
            <a:rect l="l" t="t" r="r" b="b"/>
            <a:pathLst>
              <a:path w="339725" h="358775">
                <a:moveTo>
                  <a:pt x="0" y="358158"/>
                </a:moveTo>
                <a:lnTo>
                  <a:pt x="3393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1550256" y="3640825"/>
            <a:ext cx="75640" cy="76760"/>
          </a:xfrm>
          <a:custGeom>
            <a:avLst/>
            <a:gdLst/>
            <a:ahLst/>
            <a:cxnLst/>
            <a:rect l="l" t="t" r="r" b="b"/>
            <a:pathLst>
              <a:path w="85725" h="86995">
                <a:moveTo>
                  <a:pt x="85407" y="0"/>
                </a:moveTo>
                <a:lnTo>
                  <a:pt x="0" y="31051"/>
                </a:lnTo>
                <a:lnTo>
                  <a:pt x="59004" y="86956"/>
                </a:lnTo>
                <a:lnTo>
                  <a:pt x="854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2576007" y="3640567"/>
            <a:ext cx="215153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5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2743121" y="3604707"/>
            <a:ext cx="71718" cy="71718"/>
          </a:xfrm>
          <a:custGeom>
            <a:avLst/>
            <a:gdLst/>
            <a:ahLst/>
            <a:cxnLst/>
            <a:rect l="l" t="t" r="r" b="b"/>
            <a:pathLst>
              <a:path w="81280" h="81279">
                <a:moveTo>
                  <a:pt x="0" y="0"/>
                </a:moveTo>
                <a:lnTo>
                  <a:pt x="0" y="81279"/>
                </a:lnTo>
                <a:lnTo>
                  <a:pt x="81280" y="406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3763832" y="3640567"/>
            <a:ext cx="215153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5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3930933" y="3604707"/>
            <a:ext cx="71718" cy="71718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0" y="0"/>
                </a:moveTo>
                <a:lnTo>
                  <a:pt x="0" y="81279"/>
                </a:lnTo>
                <a:lnTo>
                  <a:pt x="81280" y="406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6710979" y="3640889"/>
            <a:ext cx="150719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550" y="0"/>
                </a:lnTo>
              </a:path>
            </a:pathLst>
          </a:custGeom>
          <a:ln w="261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6128272" y="3640889"/>
            <a:ext cx="313765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261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6802408" y="3604730"/>
            <a:ext cx="72278" cy="71718"/>
          </a:xfrm>
          <a:custGeom>
            <a:avLst/>
            <a:gdLst/>
            <a:ahLst/>
            <a:cxnLst/>
            <a:rect l="l" t="t" r="r" b="b"/>
            <a:pathLst>
              <a:path w="81915" h="81279">
                <a:moveTo>
                  <a:pt x="0" y="0"/>
                </a:moveTo>
                <a:lnTo>
                  <a:pt x="76" y="81279"/>
                </a:lnTo>
                <a:lnTo>
                  <a:pt x="81318" y="405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7831567" y="3640567"/>
            <a:ext cx="234203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0" y="0"/>
                </a:moveTo>
                <a:lnTo>
                  <a:pt x="26500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8017584" y="3604707"/>
            <a:ext cx="71718" cy="71718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0" y="0"/>
                </a:moveTo>
                <a:lnTo>
                  <a:pt x="0" y="81279"/>
                </a:lnTo>
                <a:lnTo>
                  <a:pt x="81279" y="406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2361483" y="2827512"/>
            <a:ext cx="637615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spc="-57" dirty="0">
                <a:latin typeface="Trebuchet MS"/>
                <a:cs typeface="Trebuchet MS"/>
              </a:rPr>
              <a:t>A</a:t>
            </a:r>
            <a:r>
              <a:rPr sz="1500" spc="-62" dirty="0">
                <a:latin typeface="Trebuchet MS"/>
                <a:cs typeface="Trebuchet MS"/>
              </a:rPr>
              <a:t>n</a:t>
            </a:r>
            <a:r>
              <a:rPr sz="1500" spc="-84" dirty="0">
                <a:latin typeface="Trebuchet MS"/>
                <a:cs typeface="Trebuchet MS"/>
              </a:rPr>
              <a:t>a</a:t>
            </a:r>
            <a:r>
              <a:rPr sz="1500" spc="-93" dirty="0">
                <a:latin typeface="Trebuchet MS"/>
                <a:cs typeface="Trebuchet MS"/>
              </a:rPr>
              <a:t>l</a:t>
            </a:r>
            <a:r>
              <a:rPr sz="1500" spc="-128" dirty="0">
                <a:latin typeface="Trebuchet MS"/>
                <a:cs typeface="Trebuchet MS"/>
              </a:rPr>
              <a:t>y</a:t>
            </a:r>
            <a:r>
              <a:rPr sz="1500" spc="9" dirty="0">
                <a:latin typeface="Trebuchet MS"/>
                <a:cs typeface="Trebuchet MS"/>
              </a:rPr>
              <a:t>s</a:t>
            </a:r>
            <a:r>
              <a:rPr sz="1500" spc="-79" dirty="0">
                <a:latin typeface="Trebuchet MS"/>
                <a:cs typeface="Trebuchet MS"/>
              </a:rPr>
              <a:t>i</a:t>
            </a:r>
            <a:r>
              <a:rPr sz="1500" dirty="0"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94664" y="2711644"/>
            <a:ext cx="1020296" cy="464780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11206" marR="4483" indent="224130">
              <a:lnSpc>
                <a:spcPct val="102899"/>
              </a:lnSpc>
              <a:spcBef>
                <a:spcPts val="35"/>
              </a:spcBef>
            </a:pPr>
            <a:r>
              <a:rPr sz="1500" spc="-57" dirty="0">
                <a:latin typeface="Trebuchet MS"/>
                <a:cs typeface="Trebuchet MS"/>
              </a:rPr>
              <a:t>Logical  </a:t>
            </a:r>
            <a:r>
              <a:rPr sz="1500" spc="-40" dirty="0">
                <a:latin typeface="Trebuchet MS"/>
                <a:cs typeface="Trebuchet MS"/>
              </a:rPr>
              <a:t>O</a:t>
            </a:r>
            <a:r>
              <a:rPr sz="1500" spc="-53" dirty="0">
                <a:latin typeface="Trebuchet MS"/>
                <a:cs typeface="Trebuchet MS"/>
              </a:rPr>
              <a:t>p</a:t>
            </a:r>
            <a:r>
              <a:rPr sz="1500" spc="-159" dirty="0">
                <a:latin typeface="Trebuchet MS"/>
                <a:cs typeface="Trebuchet MS"/>
              </a:rPr>
              <a:t>t</a:t>
            </a:r>
            <a:r>
              <a:rPr sz="1500" spc="-79" dirty="0">
                <a:latin typeface="Trebuchet MS"/>
                <a:cs typeface="Trebuchet MS"/>
              </a:rPr>
              <a:t>i</a:t>
            </a:r>
            <a:r>
              <a:rPr sz="1500" spc="-18" dirty="0">
                <a:latin typeface="Trebuchet MS"/>
                <a:cs typeface="Trebuchet MS"/>
              </a:rPr>
              <a:t>m</a:t>
            </a:r>
            <a:r>
              <a:rPr sz="1500" spc="-79" dirty="0">
                <a:latin typeface="Trebuchet MS"/>
                <a:cs typeface="Trebuchet MS"/>
              </a:rPr>
              <a:t>i</a:t>
            </a:r>
            <a:r>
              <a:rPr sz="1500" spc="-97" dirty="0">
                <a:latin typeface="Trebuchet MS"/>
                <a:cs typeface="Trebuchet MS"/>
              </a:rPr>
              <a:t>z</a:t>
            </a:r>
            <a:r>
              <a:rPr sz="1500" spc="-84" dirty="0">
                <a:latin typeface="Trebuchet MS"/>
                <a:cs typeface="Trebuchet MS"/>
              </a:rPr>
              <a:t>a</a:t>
            </a:r>
            <a:r>
              <a:rPr sz="1500" spc="-159" dirty="0">
                <a:latin typeface="Trebuchet MS"/>
                <a:cs typeface="Trebuchet MS"/>
              </a:rPr>
              <a:t>t</a:t>
            </a:r>
            <a:r>
              <a:rPr sz="1500" spc="-79" dirty="0">
                <a:latin typeface="Trebuchet MS"/>
                <a:cs typeface="Trebuchet MS"/>
              </a:rPr>
              <a:t>i</a:t>
            </a:r>
            <a:r>
              <a:rPr sz="1500" spc="-13" dirty="0">
                <a:latin typeface="Trebuchet MS"/>
                <a:cs typeface="Trebuchet MS"/>
              </a:rPr>
              <a:t>o</a:t>
            </a:r>
            <a:r>
              <a:rPr sz="1500" spc="-22" dirty="0">
                <a:latin typeface="Trebuchet MS"/>
                <a:cs typeface="Trebuchet MS"/>
              </a:rPr>
              <a:t>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42653" y="2711644"/>
            <a:ext cx="709332" cy="464780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11206" marR="4483" indent="22413">
              <a:lnSpc>
                <a:spcPct val="102899"/>
              </a:lnSpc>
              <a:spcBef>
                <a:spcPts val="35"/>
              </a:spcBef>
            </a:pPr>
            <a:r>
              <a:rPr sz="1500" spc="-49" dirty="0">
                <a:latin typeface="Trebuchet MS"/>
                <a:cs typeface="Trebuchet MS"/>
              </a:rPr>
              <a:t>Physical  </a:t>
            </a:r>
            <a:r>
              <a:rPr sz="1500" spc="-18" dirty="0">
                <a:latin typeface="Trebuchet MS"/>
                <a:cs typeface="Trebuchet MS"/>
              </a:rPr>
              <a:t>P</a:t>
            </a:r>
            <a:r>
              <a:rPr sz="1500" spc="-35" dirty="0">
                <a:latin typeface="Trebuchet MS"/>
                <a:cs typeface="Trebuchet MS"/>
              </a:rPr>
              <a:t>l</a:t>
            </a:r>
            <a:r>
              <a:rPr sz="1500" spc="-84" dirty="0">
                <a:latin typeface="Trebuchet MS"/>
                <a:cs typeface="Trebuchet MS"/>
              </a:rPr>
              <a:t>a</a:t>
            </a:r>
            <a:r>
              <a:rPr sz="1500" spc="-26" dirty="0">
                <a:latin typeface="Trebuchet MS"/>
                <a:cs typeface="Trebuchet MS"/>
              </a:rPr>
              <a:t>nn</a:t>
            </a:r>
            <a:r>
              <a:rPr sz="1500" spc="-79" dirty="0">
                <a:latin typeface="Trebuchet MS"/>
                <a:cs typeface="Trebuchet MS"/>
              </a:rPr>
              <a:t>i</a:t>
            </a:r>
            <a:r>
              <a:rPr sz="1500" spc="-26" dirty="0">
                <a:latin typeface="Trebuchet MS"/>
                <a:cs typeface="Trebuchet MS"/>
              </a:rPr>
              <a:t>ng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139479" y="3640568"/>
            <a:ext cx="502024" cy="564216"/>
          </a:xfrm>
          <a:custGeom>
            <a:avLst/>
            <a:gdLst/>
            <a:ahLst/>
            <a:cxnLst/>
            <a:rect l="l" t="t" r="r" b="b"/>
            <a:pathLst>
              <a:path w="568959" h="639445">
                <a:moveTo>
                  <a:pt x="0" y="0"/>
                </a:moveTo>
                <a:lnTo>
                  <a:pt x="568577" y="6393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6582593" y="4145157"/>
            <a:ext cx="74519" cy="77881"/>
          </a:xfrm>
          <a:custGeom>
            <a:avLst/>
            <a:gdLst/>
            <a:ahLst/>
            <a:cxnLst/>
            <a:rect l="l" t="t" r="r" b="b"/>
            <a:pathLst>
              <a:path w="84454" h="88264">
                <a:moveTo>
                  <a:pt x="60744" y="0"/>
                </a:moveTo>
                <a:lnTo>
                  <a:pt x="0" y="54013"/>
                </a:lnTo>
                <a:lnTo>
                  <a:pt x="84378" y="87744"/>
                </a:lnTo>
                <a:lnTo>
                  <a:pt x="60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6139479" y="3064899"/>
            <a:ext cx="502024" cy="577663"/>
          </a:xfrm>
          <a:custGeom>
            <a:avLst/>
            <a:gdLst/>
            <a:ahLst/>
            <a:cxnLst/>
            <a:rect l="l" t="t" r="r" b="b"/>
            <a:pathLst>
              <a:path w="568959" h="654685">
                <a:moveTo>
                  <a:pt x="0" y="654241"/>
                </a:moveTo>
                <a:lnTo>
                  <a:pt x="56880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6582930" y="3046857"/>
            <a:ext cx="74519" cy="77881"/>
          </a:xfrm>
          <a:custGeom>
            <a:avLst/>
            <a:gdLst/>
            <a:ahLst/>
            <a:cxnLst/>
            <a:rect l="l" t="t" r="r" b="b"/>
            <a:pathLst>
              <a:path w="84454" h="88264">
                <a:moveTo>
                  <a:pt x="83997" y="0"/>
                </a:moveTo>
                <a:lnTo>
                  <a:pt x="0" y="34670"/>
                </a:lnTo>
                <a:lnTo>
                  <a:pt x="61341" y="87998"/>
                </a:lnTo>
                <a:lnTo>
                  <a:pt x="839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6442038" y="3024244"/>
            <a:ext cx="268941" cy="1199029"/>
          </a:xfrm>
          <a:custGeom>
            <a:avLst/>
            <a:gdLst/>
            <a:ahLst/>
            <a:cxnLst/>
            <a:rect l="l" t="t" r="r" b="b"/>
            <a:pathLst>
              <a:path w="304800" h="1358900">
                <a:moveTo>
                  <a:pt x="0" y="1358900"/>
                </a:moveTo>
                <a:lnTo>
                  <a:pt x="0" y="0"/>
                </a:lnTo>
                <a:lnTo>
                  <a:pt x="304800" y="0"/>
                </a:lnTo>
                <a:lnTo>
                  <a:pt x="304800" y="1358900"/>
                </a:lnTo>
                <a:lnTo>
                  <a:pt x="0" y="1358900"/>
                </a:lnTo>
                <a:close/>
              </a:path>
            </a:pathLst>
          </a:custGeom>
          <a:solidFill>
            <a:srgbClr val="CCF1F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 txBox="1"/>
          <p:nvPr/>
        </p:nvSpPr>
        <p:spPr>
          <a:xfrm>
            <a:off x="6472013" y="3261086"/>
            <a:ext cx="190052" cy="732304"/>
          </a:xfrm>
          <a:prstGeom prst="rect">
            <a:avLst/>
          </a:prstGeom>
        </p:spPr>
        <p:txBody>
          <a:bodyPr vert="vert270" wrap="square" lIns="0" tIns="1681" rIns="0" bIns="0" rtlCol="0">
            <a:spAutoFit/>
          </a:bodyPr>
          <a:lstStyle/>
          <a:p>
            <a:pPr marL="11206">
              <a:spcBef>
                <a:spcPts val="13"/>
              </a:spcBef>
            </a:pPr>
            <a:r>
              <a:rPr sz="1235" spc="-40" dirty="0">
                <a:latin typeface="Trebuchet MS"/>
                <a:cs typeface="Trebuchet MS"/>
              </a:rPr>
              <a:t>Cost</a:t>
            </a:r>
            <a:r>
              <a:rPr sz="1235" spc="-190" dirty="0">
                <a:latin typeface="Trebuchet MS"/>
                <a:cs typeface="Trebuchet MS"/>
              </a:rPr>
              <a:t> </a:t>
            </a:r>
            <a:r>
              <a:rPr sz="1235" spc="-35" dirty="0">
                <a:latin typeface="Trebuchet MS"/>
                <a:cs typeface="Trebuchet MS"/>
              </a:rPr>
              <a:t>Model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31802" y="3394038"/>
            <a:ext cx="963706" cy="582706"/>
          </a:xfrm>
          <a:custGeom>
            <a:avLst/>
            <a:gdLst/>
            <a:ahLst/>
            <a:cxnLst/>
            <a:rect l="l" t="t" r="r" b="b"/>
            <a:pathLst>
              <a:path w="1092200" h="660400">
                <a:moveTo>
                  <a:pt x="982129" y="0"/>
                </a:moveTo>
                <a:lnTo>
                  <a:pt x="110070" y="0"/>
                </a:lnTo>
                <a:lnTo>
                  <a:pt x="67224" y="8649"/>
                </a:lnTo>
                <a:lnTo>
                  <a:pt x="32237" y="32237"/>
                </a:lnTo>
                <a:lnTo>
                  <a:pt x="8649" y="67224"/>
                </a:lnTo>
                <a:lnTo>
                  <a:pt x="0" y="110070"/>
                </a:lnTo>
                <a:lnTo>
                  <a:pt x="0" y="550329"/>
                </a:lnTo>
                <a:lnTo>
                  <a:pt x="8649" y="593175"/>
                </a:lnTo>
                <a:lnTo>
                  <a:pt x="32237" y="628162"/>
                </a:lnTo>
                <a:lnTo>
                  <a:pt x="67224" y="651750"/>
                </a:lnTo>
                <a:lnTo>
                  <a:pt x="110070" y="660400"/>
                </a:lnTo>
                <a:lnTo>
                  <a:pt x="982129" y="660400"/>
                </a:lnTo>
                <a:lnTo>
                  <a:pt x="1024975" y="651750"/>
                </a:lnTo>
                <a:lnTo>
                  <a:pt x="1059962" y="628162"/>
                </a:lnTo>
                <a:lnTo>
                  <a:pt x="1083550" y="593175"/>
                </a:lnTo>
                <a:lnTo>
                  <a:pt x="1092200" y="550329"/>
                </a:lnTo>
                <a:lnTo>
                  <a:pt x="1092200" y="110070"/>
                </a:lnTo>
                <a:lnTo>
                  <a:pt x="1083550" y="67224"/>
                </a:lnTo>
                <a:lnTo>
                  <a:pt x="1059962" y="32237"/>
                </a:lnTo>
                <a:lnTo>
                  <a:pt x="1024975" y="8649"/>
                </a:lnTo>
                <a:lnTo>
                  <a:pt x="982129" y="0"/>
                </a:lnTo>
                <a:close/>
              </a:path>
            </a:pathLst>
          </a:custGeom>
          <a:solidFill>
            <a:srgbClr val="CCF1F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 txBox="1"/>
          <p:nvPr/>
        </p:nvSpPr>
        <p:spPr>
          <a:xfrm>
            <a:off x="5443459" y="3478228"/>
            <a:ext cx="541804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2" marR="4483" indent="-78445">
              <a:lnSpc>
                <a:spcPct val="101200"/>
              </a:lnSpc>
              <a:spcBef>
                <a:spcPts val="71"/>
              </a:spcBef>
            </a:pPr>
            <a:r>
              <a:rPr sz="1235" dirty="0">
                <a:latin typeface="Trebuchet MS"/>
                <a:cs typeface="Trebuchet MS"/>
              </a:rPr>
              <a:t>P</a:t>
            </a:r>
            <a:r>
              <a:rPr sz="1235" spc="-49" dirty="0">
                <a:latin typeface="Trebuchet MS"/>
                <a:cs typeface="Trebuchet MS"/>
              </a:rPr>
              <a:t>h</a:t>
            </a:r>
            <a:r>
              <a:rPr sz="1235" spc="-84" dirty="0">
                <a:latin typeface="Trebuchet MS"/>
                <a:cs typeface="Trebuchet MS"/>
              </a:rPr>
              <a:t>y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93" dirty="0">
                <a:latin typeface="Trebuchet MS"/>
                <a:cs typeface="Trebuchet MS"/>
              </a:rPr>
              <a:t>i</a:t>
            </a:r>
            <a:r>
              <a:rPr sz="1235" spc="-84" dirty="0">
                <a:latin typeface="Trebuchet MS"/>
                <a:cs typeface="Trebuchet MS"/>
              </a:rPr>
              <a:t>c</a:t>
            </a:r>
            <a:r>
              <a:rPr sz="1235" spc="-35" dirty="0">
                <a:latin typeface="Trebuchet MS"/>
                <a:cs typeface="Trebuchet MS"/>
              </a:rPr>
              <a:t>a</a:t>
            </a:r>
            <a:r>
              <a:rPr sz="1235" spc="-75" dirty="0">
                <a:latin typeface="Trebuchet MS"/>
                <a:cs typeface="Trebuchet MS"/>
              </a:rPr>
              <a:t>l  </a:t>
            </a:r>
            <a:r>
              <a:rPr sz="1235" spc="-40" dirty="0">
                <a:latin typeface="Trebuchet MS"/>
                <a:cs typeface="Trebuchet MS"/>
              </a:rPr>
              <a:t>Plans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61830" y="2740611"/>
            <a:ext cx="773206" cy="41886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indent="201717">
              <a:spcBef>
                <a:spcPts val="88"/>
              </a:spcBef>
            </a:pPr>
            <a:r>
              <a:rPr sz="1324" spc="-57" dirty="0">
                <a:latin typeface="Trebuchet MS"/>
                <a:cs typeface="Trebuchet MS"/>
              </a:rPr>
              <a:t>Code  </a:t>
            </a:r>
            <a:r>
              <a:rPr sz="1324" spc="-110" dirty="0">
                <a:latin typeface="Trebuchet MS"/>
                <a:cs typeface="Trebuchet MS"/>
              </a:rPr>
              <a:t>G</a:t>
            </a:r>
            <a:r>
              <a:rPr sz="1324" spc="-101" dirty="0">
                <a:latin typeface="Trebuchet MS"/>
                <a:cs typeface="Trebuchet MS"/>
              </a:rPr>
              <a:t>e</a:t>
            </a:r>
            <a:r>
              <a:rPr sz="1324" spc="-22" dirty="0">
                <a:latin typeface="Trebuchet MS"/>
                <a:cs typeface="Trebuchet MS"/>
              </a:rPr>
              <a:t>n</a:t>
            </a:r>
            <a:r>
              <a:rPr sz="1324" spc="-106" dirty="0">
                <a:latin typeface="Trebuchet MS"/>
                <a:cs typeface="Trebuchet MS"/>
              </a:rPr>
              <a:t>e</a:t>
            </a:r>
            <a:r>
              <a:rPr sz="1324" spc="-79" dirty="0">
                <a:latin typeface="Trebuchet MS"/>
                <a:cs typeface="Trebuchet MS"/>
              </a:rPr>
              <a:t>ra</a:t>
            </a:r>
            <a:r>
              <a:rPr sz="1324" spc="-88" dirty="0">
                <a:latin typeface="Trebuchet MS"/>
                <a:cs typeface="Trebuchet MS"/>
              </a:rPr>
              <a:t>t</a:t>
            </a:r>
            <a:r>
              <a:rPr sz="1324" spc="-115" dirty="0">
                <a:latin typeface="Trebuchet MS"/>
                <a:cs typeface="Trebuchet MS"/>
              </a:rPr>
              <a:t>i</a:t>
            </a:r>
            <a:r>
              <a:rPr sz="1324" spc="-9" dirty="0">
                <a:latin typeface="Trebuchet MS"/>
                <a:cs typeface="Trebuchet MS"/>
              </a:rPr>
              <a:t>o</a:t>
            </a:r>
            <a:r>
              <a:rPr sz="1324" spc="-22" dirty="0">
                <a:latin typeface="Trebuchet MS"/>
                <a:cs typeface="Trebuchet MS"/>
              </a:rPr>
              <a:t>n</a:t>
            </a:r>
            <a:endParaRPr sz="1324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28626" y="4111214"/>
            <a:ext cx="907676" cy="253983"/>
          </a:xfrm>
          <a:prstGeom prst="rect">
            <a:avLst/>
          </a:prstGeom>
          <a:solidFill>
            <a:srgbClr val="CCF1F6"/>
          </a:solidFill>
        </p:spPr>
        <p:txBody>
          <a:bodyPr vert="horz" wrap="square" lIns="0" tIns="63313" rIns="0" bIns="0" rtlCol="0">
            <a:spAutoFit/>
          </a:bodyPr>
          <a:lstStyle/>
          <a:p>
            <a:pPr marL="214603">
              <a:spcBef>
                <a:spcPts val="499"/>
              </a:spcBef>
            </a:pPr>
            <a:r>
              <a:rPr sz="1235" spc="-62" dirty="0">
                <a:latin typeface="Trebuchet MS"/>
                <a:cs typeface="Trebuchet MS"/>
              </a:rPr>
              <a:t>Catalog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76861" y="3675970"/>
            <a:ext cx="0" cy="431426"/>
          </a:xfrm>
          <a:custGeom>
            <a:avLst/>
            <a:gdLst/>
            <a:ahLst/>
            <a:cxnLst/>
            <a:rect l="l" t="t" r="r" b="b"/>
            <a:pathLst>
              <a:path h="488950">
                <a:moveTo>
                  <a:pt x="0" y="488843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5"/>
          <p:cNvSpPr/>
          <p:nvPr/>
        </p:nvSpPr>
        <p:spPr>
          <a:xfrm>
            <a:off x="2641001" y="3652064"/>
            <a:ext cx="71718" cy="71718"/>
          </a:xfrm>
          <a:custGeom>
            <a:avLst/>
            <a:gdLst/>
            <a:ahLst/>
            <a:cxnLst/>
            <a:rect l="l" t="t" r="r" b="b"/>
            <a:pathLst>
              <a:path w="81280" h="81279">
                <a:moveTo>
                  <a:pt x="40639" y="0"/>
                </a:moveTo>
                <a:lnTo>
                  <a:pt x="0" y="81279"/>
                </a:lnTo>
                <a:lnTo>
                  <a:pt x="81280" y="81279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 txBox="1"/>
          <p:nvPr/>
        </p:nvSpPr>
        <p:spPr>
          <a:xfrm>
            <a:off x="1695327" y="4946220"/>
            <a:ext cx="606630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88" dirty="0">
                <a:latin typeface="Trebuchet MS"/>
                <a:cs typeface="Trebuchet MS"/>
              </a:rPr>
              <a:t>DataFrames </a:t>
            </a:r>
            <a:r>
              <a:rPr sz="1677" spc="-53" dirty="0">
                <a:latin typeface="Trebuchet MS"/>
                <a:cs typeface="Trebuchet MS"/>
              </a:rPr>
              <a:t>and </a:t>
            </a:r>
            <a:r>
              <a:rPr sz="1677" spc="-22" dirty="0">
                <a:latin typeface="Trebuchet MS"/>
                <a:cs typeface="Trebuchet MS"/>
              </a:rPr>
              <a:t>SQL </a:t>
            </a:r>
            <a:r>
              <a:rPr sz="1677" spc="-66" dirty="0">
                <a:latin typeface="Trebuchet MS"/>
                <a:cs typeface="Trebuchet MS"/>
              </a:rPr>
              <a:t>share </a:t>
            </a:r>
            <a:r>
              <a:rPr sz="1677" spc="-93" dirty="0">
                <a:latin typeface="Trebuchet MS"/>
                <a:cs typeface="Trebuchet MS"/>
              </a:rPr>
              <a:t>the </a:t>
            </a:r>
            <a:r>
              <a:rPr sz="1677" spc="-62" dirty="0">
                <a:latin typeface="Trebuchet MS"/>
                <a:cs typeface="Trebuchet MS"/>
              </a:rPr>
              <a:t>same </a:t>
            </a:r>
            <a:r>
              <a:rPr sz="1677" spc="-97" dirty="0">
                <a:latin typeface="Trebuchet MS"/>
                <a:cs typeface="Trebuchet MS"/>
              </a:rPr>
              <a:t>optimization/execution</a:t>
            </a:r>
            <a:r>
              <a:rPr sz="1677" spc="53" dirty="0">
                <a:latin typeface="Trebuchet MS"/>
                <a:cs typeface="Trebuchet MS"/>
              </a:rPr>
              <a:t> </a:t>
            </a:r>
            <a:r>
              <a:rPr sz="1677" spc="-88" dirty="0">
                <a:latin typeface="Trebuchet MS"/>
                <a:cs typeface="Trebuchet MS"/>
              </a:rPr>
              <a:t>pipeline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962862" y="3640567"/>
            <a:ext cx="217954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74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5132764" y="3604707"/>
            <a:ext cx="71718" cy="71718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0" y="0"/>
                </a:moveTo>
                <a:lnTo>
                  <a:pt x="0" y="81279"/>
                </a:lnTo>
                <a:lnTo>
                  <a:pt x="81280" y="406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34227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3FCA-D04C-4CC7-A6C3-D086CD7D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Apache Spark(2010)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15036-3C64-49E0-9CB8-5084A500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General cluster computing system.</a:t>
            </a:r>
          </a:p>
          <a:p>
            <a:r>
              <a:rPr lang="en-US" sz="2400" dirty="0"/>
              <a:t>One of the most widely-used systems with a </a:t>
            </a:r>
            <a:r>
              <a:rPr lang="en-US" sz="2400" b="1" dirty="0"/>
              <a:t>“language-integrated” API.</a:t>
            </a:r>
          </a:p>
          <a:p>
            <a:r>
              <a:rPr lang="en-US" sz="2400" dirty="0"/>
              <a:t>One of</a:t>
            </a:r>
            <a:r>
              <a:rPr lang="en-US" sz="2400" b="1" dirty="0"/>
              <a:t> </a:t>
            </a:r>
            <a:r>
              <a:rPr lang="en-US" sz="2400" dirty="0"/>
              <a:t>the most active open source project for </a:t>
            </a:r>
            <a:r>
              <a:rPr lang="en-US" sz="2400" b="1" dirty="0"/>
              <a:t>big data processing.</a:t>
            </a:r>
          </a:p>
          <a:p>
            <a:r>
              <a:rPr lang="en-US" sz="2400" dirty="0"/>
              <a:t>Manipulates(e.g. map, filter, reduce) distributed collections called Resilient Distributed Datasets (RDD).</a:t>
            </a:r>
          </a:p>
          <a:p>
            <a:r>
              <a:rPr lang="en-US" sz="2400" dirty="0"/>
              <a:t>RDDs are evaluated lazily.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305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0220" y="6269568"/>
            <a:ext cx="156882" cy="1878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147" spc="-75" dirty="0">
                <a:solidFill>
                  <a:srgbClr val="595959"/>
                </a:solidFill>
                <a:latin typeface="Trebuchet MS"/>
                <a:cs typeface="Trebuchet MS"/>
              </a:rPr>
              <a:t>36</a:t>
            </a:r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9443" y="1303278"/>
            <a:ext cx="4662207" cy="370479"/>
          </a:xfrm>
          <a:prstGeom prst="rect">
            <a:avLst/>
          </a:prstGeom>
        </p:spPr>
        <p:txBody>
          <a:bodyPr vert="horz" wrap="square" lIns="0" tIns="6724" rIns="0" bIns="0" rtlCol="0">
            <a:spAutoFit/>
          </a:bodyPr>
          <a:lstStyle/>
          <a:p>
            <a:pPr marL="11206" marR="4483">
              <a:lnSpc>
                <a:spcPct val="102600"/>
              </a:lnSpc>
              <a:spcBef>
                <a:spcPts val="53"/>
              </a:spcBef>
            </a:pPr>
            <a:r>
              <a:rPr sz="1147" spc="9" dirty="0">
                <a:latin typeface="Courier New"/>
                <a:cs typeface="Courier New"/>
              </a:rPr>
              <a:t>joined </a:t>
            </a:r>
            <a:r>
              <a:rPr sz="1147" dirty="0">
                <a:latin typeface="Courier New"/>
                <a:cs typeface="Courier New"/>
              </a:rPr>
              <a:t>= </a:t>
            </a:r>
            <a:r>
              <a:rPr sz="1147" spc="4" dirty="0">
                <a:latin typeface="Courier New"/>
                <a:cs typeface="Courier New"/>
              </a:rPr>
              <a:t>users.join(events, </a:t>
            </a:r>
            <a:r>
              <a:rPr sz="1147" spc="9" dirty="0">
                <a:latin typeface="Courier New"/>
                <a:cs typeface="Courier New"/>
              </a:rPr>
              <a:t>users.id </a:t>
            </a:r>
            <a:r>
              <a:rPr sz="1147" spc="4" dirty="0">
                <a:latin typeface="Courier New"/>
                <a:cs typeface="Courier New"/>
              </a:rPr>
              <a:t>== </a:t>
            </a:r>
            <a:r>
              <a:rPr sz="1147" spc="13" dirty="0">
                <a:latin typeface="Courier New"/>
                <a:cs typeface="Courier New"/>
              </a:rPr>
              <a:t>events.uid)  </a:t>
            </a:r>
            <a:r>
              <a:rPr sz="1147" spc="9" dirty="0">
                <a:latin typeface="Courier New"/>
                <a:cs typeface="Courier New"/>
              </a:rPr>
              <a:t>filtered </a:t>
            </a:r>
            <a:r>
              <a:rPr sz="1147" dirty="0">
                <a:latin typeface="Courier New"/>
                <a:cs typeface="Courier New"/>
              </a:rPr>
              <a:t>= joined.filter(events.date</a:t>
            </a:r>
            <a:r>
              <a:rPr sz="1147" spc="-512" dirty="0">
                <a:latin typeface="Courier New"/>
                <a:cs typeface="Courier New"/>
              </a:rPr>
              <a:t> </a:t>
            </a:r>
            <a:r>
              <a:rPr sz="1147" spc="4" dirty="0">
                <a:latin typeface="Courier New"/>
                <a:cs typeface="Courier New"/>
              </a:rPr>
              <a:t>&gt;= </a:t>
            </a:r>
            <a:r>
              <a:rPr sz="1147" spc="13" dirty="0">
                <a:latin typeface="Courier New"/>
                <a:cs typeface="Courier New"/>
              </a:rPr>
              <a:t>”2015-01-01”)</a:t>
            </a:r>
            <a:endParaRPr sz="11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8447" y="2114258"/>
            <a:ext cx="102085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71" dirty="0">
                <a:latin typeface="Trebuchet MS"/>
                <a:cs typeface="Trebuchet MS"/>
              </a:rPr>
              <a:t>logical</a:t>
            </a:r>
            <a:r>
              <a:rPr sz="1677" spc="-168" dirty="0">
                <a:latin typeface="Trebuchet MS"/>
                <a:cs typeface="Trebuchet MS"/>
              </a:rPr>
              <a:t> </a:t>
            </a:r>
            <a:r>
              <a:rPr sz="1677" spc="-57" dirty="0">
                <a:latin typeface="Trebuchet MS"/>
                <a:cs typeface="Trebuchet MS"/>
              </a:rPr>
              <a:t>plan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8420" y="2620832"/>
            <a:ext cx="1098176" cy="71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648846" y="2671258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2648846" y="2671257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2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1" y="0"/>
                </a:lnTo>
                <a:lnTo>
                  <a:pt x="971547" y="0"/>
                </a:lnTo>
                <a:lnTo>
                  <a:pt x="1013567" y="8483"/>
                </a:lnTo>
                <a:lnTo>
                  <a:pt x="1047880" y="31618"/>
                </a:lnTo>
                <a:lnTo>
                  <a:pt x="1071015" y="65932"/>
                </a:lnTo>
                <a:lnTo>
                  <a:pt x="1079498" y="107952"/>
                </a:lnTo>
                <a:lnTo>
                  <a:pt x="1079498" y="539746"/>
                </a:lnTo>
                <a:lnTo>
                  <a:pt x="1071015" y="581766"/>
                </a:lnTo>
                <a:lnTo>
                  <a:pt x="1047880" y="616080"/>
                </a:lnTo>
                <a:lnTo>
                  <a:pt x="1013567" y="639215"/>
                </a:lnTo>
                <a:lnTo>
                  <a:pt x="971547" y="647699"/>
                </a:lnTo>
                <a:lnTo>
                  <a:pt x="107951" y="647699"/>
                </a:lnTo>
                <a:lnTo>
                  <a:pt x="65932" y="639215"/>
                </a:lnTo>
                <a:lnTo>
                  <a:pt x="31618" y="616080"/>
                </a:lnTo>
                <a:lnTo>
                  <a:pt x="8483" y="581766"/>
                </a:lnTo>
                <a:lnTo>
                  <a:pt x="0" y="539746"/>
                </a:lnTo>
                <a:lnTo>
                  <a:pt x="0" y="1079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2961771" y="2836993"/>
            <a:ext cx="307601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88" dirty="0">
                <a:latin typeface="Trebuchet MS"/>
                <a:cs typeface="Trebuchet MS"/>
              </a:rPr>
              <a:t>f</a:t>
            </a:r>
            <a:r>
              <a:rPr sz="1235" spc="-106" dirty="0">
                <a:latin typeface="Trebuchet MS"/>
                <a:cs typeface="Trebuchet MS"/>
              </a:rPr>
              <a:t>il</a:t>
            </a:r>
            <a:r>
              <a:rPr sz="1235" spc="-141" dirty="0">
                <a:latin typeface="Trebuchet MS"/>
                <a:cs typeface="Trebuchet MS"/>
              </a:rPr>
              <a:t>t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93" dirty="0">
                <a:latin typeface="Trebuchet MS"/>
                <a:cs typeface="Trebuchet MS"/>
              </a:rPr>
              <a:t>r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96714" y="4021567"/>
            <a:ext cx="930088" cy="705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2463949" y="4219819"/>
            <a:ext cx="643218" cy="425263"/>
          </a:xfrm>
          <a:custGeom>
            <a:avLst/>
            <a:gdLst/>
            <a:ahLst/>
            <a:cxnLst/>
            <a:rect l="l" t="t" r="r" b="b"/>
            <a:pathLst>
              <a:path w="728979" h="481964">
                <a:moveTo>
                  <a:pt x="0" y="481574"/>
                </a:moveTo>
                <a:lnTo>
                  <a:pt x="72859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3026002" y="4201601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10" h="113029">
                <a:moveTo>
                  <a:pt x="0" y="0"/>
                </a:moveTo>
                <a:lnTo>
                  <a:pt x="74701" y="113004"/>
                </a:lnTo>
                <a:lnTo>
                  <a:pt x="105156" y="116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2912185" y="3046655"/>
            <a:ext cx="414618" cy="661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3113891" y="3251587"/>
            <a:ext cx="2801" cy="381000"/>
          </a:xfrm>
          <a:custGeom>
            <a:avLst/>
            <a:gdLst/>
            <a:ahLst/>
            <a:cxnLst/>
            <a:rect l="l" t="t" r="r" b="b"/>
            <a:pathLst>
              <a:path w="3175" h="431800">
                <a:moveTo>
                  <a:pt x="0" y="431419"/>
                </a:moveTo>
                <a:lnTo>
                  <a:pt x="30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3056415" y="3237245"/>
            <a:ext cx="119903" cy="72278"/>
          </a:xfrm>
          <a:custGeom>
            <a:avLst/>
            <a:gdLst/>
            <a:ahLst/>
            <a:cxnLst/>
            <a:rect l="l" t="t" r="r" b="b"/>
            <a:pathLst>
              <a:path w="135889" h="81914">
                <a:moveTo>
                  <a:pt x="68313" y="0"/>
                </a:moveTo>
                <a:lnTo>
                  <a:pt x="0" y="80797"/>
                </a:lnTo>
                <a:lnTo>
                  <a:pt x="135470" y="81762"/>
                </a:lnTo>
                <a:lnTo>
                  <a:pt x="68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2598420" y="3584538"/>
            <a:ext cx="1098176" cy="728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2648846" y="3634964"/>
            <a:ext cx="952500" cy="582706"/>
          </a:xfrm>
          <a:custGeom>
            <a:avLst/>
            <a:gdLst/>
            <a:ahLst/>
            <a:cxnLst/>
            <a:rect l="l" t="t" r="r" b="b"/>
            <a:pathLst>
              <a:path w="1079500" h="660400">
                <a:moveTo>
                  <a:pt x="969429" y="0"/>
                </a:moveTo>
                <a:lnTo>
                  <a:pt x="110070" y="0"/>
                </a:lnTo>
                <a:lnTo>
                  <a:pt x="67224" y="8649"/>
                </a:lnTo>
                <a:lnTo>
                  <a:pt x="32237" y="32237"/>
                </a:lnTo>
                <a:lnTo>
                  <a:pt x="8649" y="67224"/>
                </a:lnTo>
                <a:lnTo>
                  <a:pt x="0" y="110070"/>
                </a:lnTo>
                <a:lnTo>
                  <a:pt x="0" y="550329"/>
                </a:lnTo>
                <a:lnTo>
                  <a:pt x="8649" y="593175"/>
                </a:lnTo>
                <a:lnTo>
                  <a:pt x="32237" y="628162"/>
                </a:lnTo>
                <a:lnTo>
                  <a:pt x="67224" y="651750"/>
                </a:lnTo>
                <a:lnTo>
                  <a:pt x="110070" y="660400"/>
                </a:lnTo>
                <a:lnTo>
                  <a:pt x="969429" y="660400"/>
                </a:lnTo>
                <a:lnTo>
                  <a:pt x="1012275" y="651750"/>
                </a:lnTo>
                <a:lnTo>
                  <a:pt x="1047262" y="628162"/>
                </a:lnTo>
                <a:lnTo>
                  <a:pt x="1070850" y="593175"/>
                </a:lnTo>
                <a:lnTo>
                  <a:pt x="1079500" y="550329"/>
                </a:lnTo>
                <a:lnTo>
                  <a:pt x="1079500" y="110070"/>
                </a:lnTo>
                <a:lnTo>
                  <a:pt x="1070850" y="67224"/>
                </a:lnTo>
                <a:lnTo>
                  <a:pt x="1047262" y="32237"/>
                </a:lnTo>
                <a:lnTo>
                  <a:pt x="1012275" y="8649"/>
                </a:lnTo>
                <a:lnTo>
                  <a:pt x="9694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2648846" y="3634964"/>
            <a:ext cx="952500" cy="582706"/>
          </a:xfrm>
          <a:custGeom>
            <a:avLst/>
            <a:gdLst/>
            <a:ahLst/>
            <a:cxnLst/>
            <a:rect l="l" t="t" r="r" b="b"/>
            <a:pathLst>
              <a:path w="1079500" h="660400">
                <a:moveTo>
                  <a:pt x="0" y="110069"/>
                </a:moveTo>
                <a:lnTo>
                  <a:pt x="8649" y="67225"/>
                </a:lnTo>
                <a:lnTo>
                  <a:pt x="32238" y="32238"/>
                </a:lnTo>
                <a:lnTo>
                  <a:pt x="67225" y="8649"/>
                </a:lnTo>
                <a:lnTo>
                  <a:pt x="110069" y="0"/>
                </a:lnTo>
                <a:lnTo>
                  <a:pt x="969430" y="0"/>
                </a:lnTo>
                <a:lnTo>
                  <a:pt x="1012274" y="8649"/>
                </a:lnTo>
                <a:lnTo>
                  <a:pt x="1047260" y="32238"/>
                </a:lnTo>
                <a:lnTo>
                  <a:pt x="1070848" y="67225"/>
                </a:lnTo>
                <a:lnTo>
                  <a:pt x="1079498" y="110069"/>
                </a:lnTo>
                <a:lnTo>
                  <a:pt x="1079498" y="550330"/>
                </a:lnTo>
                <a:lnTo>
                  <a:pt x="1070848" y="593174"/>
                </a:lnTo>
                <a:lnTo>
                  <a:pt x="1047260" y="628161"/>
                </a:lnTo>
                <a:lnTo>
                  <a:pt x="1012274" y="651750"/>
                </a:lnTo>
                <a:lnTo>
                  <a:pt x="969430" y="660399"/>
                </a:lnTo>
                <a:lnTo>
                  <a:pt x="110069" y="660399"/>
                </a:lnTo>
                <a:lnTo>
                  <a:pt x="67225" y="651750"/>
                </a:lnTo>
                <a:lnTo>
                  <a:pt x="32238" y="628161"/>
                </a:lnTo>
                <a:lnTo>
                  <a:pt x="8649" y="593174"/>
                </a:lnTo>
                <a:lnTo>
                  <a:pt x="0" y="550330"/>
                </a:lnTo>
                <a:lnTo>
                  <a:pt x="0" y="11006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2995388" y="3805932"/>
            <a:ext cx="249331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93" dirty="0">
                <a:latin typeface="Trebuchet MS"/>
                <a:cs typeface="Trebuchet MS"/>
              </a:rPr>
              <a:t>j</a:t>
            </a:r>
            <a:r>
              <a:rPr sz="1235" spc="-150" dirty="0">
                <a:latin typeface="Trebuchet MS"/>
                <a:cs typeface="Trebuchet MS"/>
              </a:rPr>
              <a:t>o</a:t>
            </a:r>
            <a:r>
              <a:rPr sz="1235" spc="-66" dirty="0">
                <a:latin typeface="Trebuchet MS"/>
                <a:cs typeface="Trebuchet MS"/>
              </a:rPr>
              <a:t>in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7273" y="4593067"/>
            <a:ext cx="1109382" cy="728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2116567" y="4649097"/>
            <a:ext cx="750794" cy="6611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1987699" y="4643493"/>
            <a:ext cx="963706" cy="582706"/>
          </a:xfrm>
          <a:custGeom>
            <a:avLst/>
            <a:gdLst/>
            <a:ahLst/>
            <a:cxnLst/>
            <a:rect l="l" t="t" r="r" b="b"/>
            <a:pathLst>
              <a:path w="1092200" h="660400">
                <a:moveTo>
                  <a:pt x="982129" y="0"/>
                </a:moveTo>
                <a:lnTo>
                  <a:pt x="110070" y="0"/>
                </a:lnTo>
                <a:lnTo>
                  <a:pt x="67224" y="8649"/>
                </a:lnTo>
                <a:lnTo>
                  <a:pt x="32237" y="32237"/>
                </a:lnTo>
                <a:lnTo>
                  <a:pt x="8649" y="67224"/>
                </a:lnTo>
                <a:lnTo>
                  <a:pt x="0" y="110070"/>
                </a:lnTo>
                <a:lnTo>
                  <a:pt x="0" y="550329"/>
                </a:lnTo>
                <a:lnTo>
                  <a:pt x="8649" y="593175"/>
                </a:lnTo>
                <a:lnTo>
                  <a:pt x="32237" y="628162"/>
                </a:lnTo>
                <a:lnTo>
                  <a:pt x="67224" y="651750"/>
                </a:lnTo>
                <a:lnTo>
                  <a:pt x="110070" y="660400"/>
                </a:lnTo>
                <a:lnTo>
                  <a:pt x="982129" y="660400"/>
                </a:lnTo>
                <a:lnTo>
                  <a:pt x="1024975" y="651750"/>
                </a:lnTo>
                <a:lnTo>
                  <a:pt x="1059962" y="628162"/>
                </a:lnTo>
                <a:lnTo>
                  <a:pt x="1083550" y="593175"/>
                </a:lnTo>
                <a:lnTo>
                  <a:pt x="1092200" y="550329"/>
                </a:lnTo>
                <a:lnTo>
                  <a:pt x="1092200" y="110070"/>
                </a:lnTo>
                <a:lnTo>
                  <a:pt x="1083550" y="67224"/>
                </a:lnTo>
                <a:lnTo>
                  <a:pt x="1059962" y="32237"/>
                </a:lnTo>
                <a:lnTo>
                  <a:pt x="1024975" y="8649"/>
                </a:lnTo>
                <a:lnTo>
                  <a:pt x="9821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1987698" y="4643493"/>
            <a:ext cx="963706" cy="582706"/>
          </a:xfrm>
          <a:custGeom>
            <a:avLst/>
            <a:gdLst/>
            <a:ahLst/>
            <a:cxnLst/>
            <a:rect l="l" t="t" r="r" b="b"/>
            <a:pathLst>
              <a:path w="1092200" h="660400">
                <a:moveTo>
                  <a:pt x="0" y="110069"/>
                </a:moveTo>
                <a:lnTo>
                  <a:pt x="8649" y="67225"/>
                </a:lnTo>
                <a:lnTo>
                  <a:pt x="32238" y="32238"/>
                </a:lnTo>
                <a:lnTo>
                  <a:pt x="67225" y="8649"/>
                </a:lnTo>
                <a:lnTo>
                  <a:pt x="110069" y="0"/>
                </a:lnTo>
                <a:lnTo>
                  <a:pt x="982131" y="0"/>
                </a:lnTo>
                <a:lnTo>
                  <a:pt x="1024975" y="8649"/>
                </a:lnTo>
                <a:lnTo>
                  <a:pt x="1059962" y="32238"/>
                </a:lnTo>
                <a:lnTo>
                  <a:pt x="1083552" y="67225"/>
                </a:lnTo>
                <a:lnTo>
                  <a:pt x="1092202" y="110069"/>
                </a:lnTo>
                <a:lnTo>
                  <a:pt x="1092202" y="550330"/>
                </a:lnTo>
                <a:lnTo>
                  <a:pt x="1083552" y="593174"/>
                </a:lnTo>
                <a:lnTo>
                  <a:pt x="1059962" y="628161"/>
                </a:lnTo>
                <a:lnTo>
                  <a:pt x="1024975" y="651750"/>
                </a:lnTo>
                <a:lnTo>
                  <a:pt x="982131" y="660400"/>
                </a:lnTo>
                <a:lnTo>
                  <a:pt x="110069" y="660400"/>
                </a:lnTo>
                <a:lnTo>
                  <a:pt x="67225" y="651750"/>
                </a:lnTo>
                <a:lnTo>
                  <a:pt x="32238" y="628161"/>
                </a:lnTo>
                <a:lnTo>
                  <a:pt x="8649" y="593174"/>
                </a:lnTo>
                <a:lnTo>
                  <a:pt x="0" y="550330"/>
                </a:lnTo>
                <a:lnTo>
                  <a:pt x="0" y="11006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2239507" y="4721375"/>
            <a:ext cx="447675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67239">
              <a:lnSpc>
                <a:spcPct val="101200"/>
              </a:lnSpc>
              <a:spcBef>
                <a:spcPts val="71"/>
              </a:spcBef>
            </a:pPr>
            <a:r>
              <a:rPr sz="1235" spc="-31" dirty="0">
                <a:latin typeface="Trebuchet MS"/>
                <a:cs typeface="Trebuchet MS"/>
              </a:rPr>
              <a:t>scan  </a:t>
            </a:r>
            <a:r>
              <a:rPr sz="1235" spc="-49" dirty="0">
                <a:latin typeface="Trebuchet MS"/>
                <a:cs typeface="Trebuchet MS"/>
              </a:rPr>
              <a:t>(</a:t>
            </a:r>
            <a:r>
              <a:rPr sz="1235" spc="-119" dirty="0">
                <a:latin typeface="Trebuchet MS"/>
                <a:cs typeface="Trebuchet MS"/>
              </a:rPr>
              <a:t>u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132" dirty="0">
                <a:latin typeface="Trebuchet MS"/>
                <a:cs typeface="Trebuchet MS"/>
              </a:rPr>
              <a:t>r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110" dirty="0">
                <a:latin typeface="Trebuchet MS"/>
                <a:cs typeface="Trebuchet MS"/>
              </a:rPr>
              <a:t>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12185" y="4021567"/>
            <a:ext cx="918882" cy="705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3125854" y="4219990"/>
            <a:ext cx="641537" cy="425263"/>
          </a:xfrm>
          <a:custGeom>
            <a:avLst/>
            <a:gdLst/>
            <a:ahLst/>
            <a:cxnLst/>
            <a:rect l="l" t="t" r="r" b="b"/>
            <a:pathLst>
              <a:path w="727075" h="481964">
                <a:moveTo>
                  <a:pt x="726661" y="48138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3113891" y="4201847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10" h="113029">
                <a:moveTo>
                  <a:pt x="105168" y="0"/>
                </a:moveTo>
                <a:lnTo>
                  <a:pt x="0" y="11582"/>
                </a:lnTo>
                <a:lnTo>
                  <a:pt x="30352" y="112941"/>
                </a:lnTo>
                <a:lnTo>
                  <a:pt x="105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3248361" y="4593067"/>
            <a:ext cx="1098176" cy="728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3371626" y="4649097"/>
            <a:ext cx="829235" cy="661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3298788" y="4643493"/>
            <a:ext cx="952500" cy="582706"/>
          </a:xfrm>
          <a:custGeom>
            <a:avLst/>
            <a:gdLst/>
            <a:ahLst/>
            <a:cxnLst/>
            <a:rect l="l" t="t" r="r" b="b"/>
            <a:pathLst>
              <a:path w="1079500" h="660400">
                <a:moveTo>
                  <a:pt x="969429" y="0"/>
                </a:moveTo>
                <a:lnTo>
                  <a:pt x="110070" y="0"/>
                </a:lnTo>
                <a:lnTo>
                  <a:pt x="67224" y="8649"/>
                </a:lnTo>
                <a:lnTo>
                  <a:pt x="32237" y="32237"/>
                </a:lnTo>
                <a:lnTo>
                  <a:pt x="8649" y="67224"/>
                </a:lnTo>
                <a:lnTo>
                  <a:pt x="0" y="110070"/>
                </a:lnTo>
                <a:lnTo>
                  <a:pt x="0" y="550329"/>
                </a:lnTo>
                <a:lnTo>
                  <a:pt x="8649" y="593175"/>
                </a:lnTo>
                <a:lnTo>
                  <a:pt x="32237" y="628162"/>
                </a:lnTo>
                <a:lnTo>
                  <a:pt x="67224" y="651750"/>
                </a:lnTo>
                <a:lnTo>
                  <a:pt x="110070" y="660400"/>
                </a:lnTo>
                <a:lnTo>
                  <a:pt x="969429" y="660400"/>
                </a:lnTo>
                <a:lnTo>
                  <a:pt x="1012275" y="651750"/>
                </a:lnTo>
                <a:lnTo>
                  <a:pt x="1047262" y="628162"/>
                </a:lnTo>
                <a:lnTo>
                  <a:pt x="1070850" y="593175"/>
                </a:lnTo>
                <a:lnTo>
                  <a:pt x="1079500" y="550329"/>
                </a:lnTo>
                <a:lnTo>
                  <a:pt x="1079500" y="110070"/>
                </a:lnTo>
                <a:lnTo>
                  <a:pt x="1070850" y="67224"/>
                </a:lnTo>
                <a:lnTo>
                  <a:pt x="1047262" y="32237"/>
                </a:lnTo>
                <a:lnTo>
                  <a:pt x="1012275" y="8649"/>
                </a:lnTo>
                <a:lnTo>
                  <a:pt x="9694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3298788" y="4643493"/>
            <a:ext cx="952500" cy="582706"/>
          </a:xfrm>
          <a:custGeom>
            <a:avLst/>
            <a:gdLst/>
            <a:ahLst/>
            <a:cxnLst/>
            <a:rect l="l" t="t" r="r" b="b"/>
            <a:pathLst>
              <a:path w="1079500" h="660400">
                <a:moveTo>
                  <a:pt x="0" y="110069"/>
                </a:moveTo>
                <a:lnTo>
                  <a:pt x="8649" y="67225"/>
                </a:lnTo>
                <a:lnTo>
                  <a:pt x="32238" y="32238"/>
                </a:lnTo>
                <a:lnTo>
                  <a:pt x="67225" y="8649"/>
                </a:lnTo>
                <a:lnTo>
                  <a:pt x="110069" y="0"/>
                </a:lnTo>
                <a:lnTo>
                  <a:pt x="969430" y="0"/>
                </a:lnTo>
                <a:lnTo>
                  <a:pt x="1012274" y="8649"/>
                </a:lnTo>
                <a:lnTo>
                  <a:pt x="1047260" y="32238"/>
                </a:lnTo>
                <a:lnTo>
                  <a:pt x="1070848" y="67225"/>
                </a:lnTo>
                <a:lnTo>
                  <a:pt x="1079498" y="110069"/>
                </a:lnTo>
                <a:lnTo>
                  <a:pt x="1079498" y="550330"/>
                </a:lnTo>
                <a:lnTo>
                  <a:pt x="1070848" y="593174"/>
                </a:lnTo>
                <a:lnTo>
                  <a:pt x="1047260" y="628161"/>
                </a:lnTo>
                <a:lnTo>
                  <a:pt x="1012274" y="651750"/>
                </a:lnTo>
                <a:lnTo>
                  <a:pt x="969430" y="660400"/>
                </a:lnTo>
                <a:lnTo>
                  <a:pt x="110069" y="660400"/>
                </a:lnTo>
                <a:lnTo>
                  <a:pt x="67225" y="651750"/>
                </a:lnTo>
                <a:lnTo>
                  <a:pt x="32238" y="628161"/>
                </a:lnTo>
                <a:lnTo>
                  <a:pt x="8649" y="593174"/>
                </a:lnTo>
                <a:lnTo>
                  <a:pt x="0" y="550330"/>
                </a:lnTo>
                <a:lnTo>
                  <a:pt x="0" y="11006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3502869" y="4721375"/>
            <a:ext cx="525556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112065">
              <a:lnSpc>
                <a:spcPct val="101200"/>
              </a:lnSpc>
              <a:spcBef>
                <a:spcPts val="71"/>
              </a:spcBef>
            </a:pPr>
            <a:r>
              <a:rPr sz="1235" spc="-31" dirty="0">
                <a:latin typeface="Trebuchet MS"/>
                <a:cs typeface="Trebuchet MS"/>
              </a:rPr>
              <a:t>scan  </a:t>
            </a:r>
            <a:r>
              <a:rPr sz="1235" spc="-71" dirty="0">
                <a:latin typeface="Trebuchet MS"/>
                <a:cs typeface="Trebuchet MS"/>
              </a:rPr>
              <a:t>(</a:t>
            </a:r>
            <a:r>
              <a:rPr sz="1235" spc="-97" dirty="0">
                <a:latin typeface="Trebuchet MS"/>
                <a:cs typeface="Trebuchet MS"/>
              </a:rPr>
              <a:t>e</a:t>
            </a:r>
            <a:r>
              <a:rPr sz="1235" spc="-79" dirty="0">
                <a:latin typeface="Trebuchet MS"/>
                <a:cs typeface="Trebuchet MS"/>
              </a:rPr>
              <a:t>v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66" dirty="0">
                <a:latin typeface="Trebuchet MS"/>
                <a:cs typeface="Trebuchet MS"/>
              </a:rPr>
              <a:t>n</a:t>
            </a:r>
            <a:r>
              <a:rPr sz="1235" spc="-141" dirty="0">
                <a:latin typeface="Trebuchet MS"/>
                <a:cs typeface="Trebuchet MS"/>
              </a:rPr>
              <a:t>t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110" dirty="0">
                <a:latin typeface="Trebuchet MS"/>
                <a:cs typeface="Trebuchet MS"/>
              </a:rPr>
              <a:t>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92837" y="2114258"/>
            <a:ext cx="1166532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71" dirty="0">
                <a:latin typeface="Trebuchet MS"/>
                <a:cs typeface="Trebuchet MS"/>
              </a:rPr>
              <a:t>physical</a:t>
            </a:r>
            <a:r>
              <a:rPr sz="1677" spc="-66" dirty="0">
                <a:latin typeface="Trebuchet MS"/>
                <a:cs typeface="Trebuchet MS"/>
              </a:rPr>
              <a:t> </a:t>
            </a:r>
            <a:r>
              <a:rPr sz="1677" spc="-57" dirty="0">
                <a:latin typeface="Trebuchet MS"/>
                <a:cs typeface="Trebuchet MS"/>
              </a:rPr>
              <a:t>plan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769685" y="3035449"/>
            <a:ext cx="930088" cy="705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5836919" y="3233701"/>
            <a:ext cx="643218" cy="425263"/>
          </a:xfrm>
          <a:custGeom>
            <a:avLst/>
            <a:gdLst/>
            <a:ahLst/>
            <a:cxnLst/>
            <a:rect l="l" t="t" r="r" b="b"/>
            <a:pathLst>
              <a:path w="728979" h="481964">
                <a:moveTo>
                  <a:pt x="0" y="481574"/>
                </a:moveTo>
                <a:lnTo>
                  <a:pt x="72859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6398973" y="3215483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09" h="113029">
                <a:moveTo>
                  <a:pt x="0" y="0"/>
                </a:moveTo>
                <a:lnTo>
                  <a:pt x="74701" y="113004"/>
                </a:lnTo>
                <a:lnTo>
                  <a:pt x="105155" y="116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5971391" y="2609626"/>
            <a:ext cx="1098176" cy="71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6021817" y="2660052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6021817" y="2660052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2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71548" y="0"/>
                </a:lnTo>
                <a:lnTo>
                  <a:pt x="1013568" y="8483"/>
                </a:lnTo>
                <a:lnTo>
                  <a:pt x="1047881" y="31618"/>
                </a:lnTo>
                <a:lnTo>
                  <a:pt x="1071015" y="65932"/>
                </a:lnTo>
                <a:lnTo>
                  <a:pt x="1079498" y="107952"/>
                </a:lnTo>
                <a:lnTo>
                  <a:pt x="1079498" y="539748"/>
                </a:lnTo>
                <a:lnTo>
                  <a:pt x="1071015" y="581767"/>
                </a:lnTo>
                <a:lnTo>
                  <a:pt x="1047881" y="616081"/>
                </a:lnTo>
                <a:lnTo>
                  <a:pt x="1013568" y="639216"/>
                </a:lnTo>
                <a:lnTo>
                  <a:pt x="971548" y="647700"/>
                </a:lnTo>
                <a:lnTo>
                  <a:pt x="107952" y="647700"/>
                </a:lnTo>
                <a:lnTo>
                  <a:pt x="65932" y="639216"/>
                </a:lnTo>
                <a:lnTo>
                  <a:pt x="31618" y="616081"/>
                </a:lnTo>
                <a:lnTo>
                  <a:pt x="8483" y="581767"/>
                </a:lnTo>
                <a:lnTo>
                  <a:pt x="0" y="539748"/>
                </a:lnTo>
                <a:lnTo>
                  <a:pt x="0" y="10795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 txBox="1"/>
          <p:nvPr/>
        </p:nvSpPr>
        <p:spPr>
          <a:xfrm>
            <a:off x="6370757" y="2822650"/>
            <a:ext cx="249331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93" dirty="0">
                <a:latin typeface="Trebuchet MS"/>
                <a:cs typeface="Trebuchet MS"/>
              </a:rPr>
              <a:t>j</a:t>
            </a:r>
            <a:r>
              <a:rPr sz="1235" spc="-150" dirty="0">
                <a:latin typeface="Trebuchet MS"/>
                <a:cs typeface="Trebuchet MS"/>
              </a:rPr>
              <a:t>o</a:t>
            </a:r>
            <a:r>
              <a:rPr sz="1235" spc="-66" dirty="0">
                <a:latin typeface="Trebuchet MS"/>
                <a:cs typeface="Trebuchet MS"/>
              </a:rPr>
              <a:t>in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21450" y="3618156"/>
            <a:ext cx="1098176" cy="71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/>
          <p:nvPr/>
        </p:nvSpPr>
        <p:spPr>
          <a:xfrm>
            <a:off x="5489538" y="3674185"/>
            <a:ext cx="750794" cy="6499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/>
          <p:nvPr/>
        </p:nvSpPr>
        <p:spPr>
          <a:xfrm>
            <a:off x="5371876" y="3668582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/>
          <p:nvPr/>
        </p:nvSpPr>
        <p:spPr>
          <a:xfrm>
            <a:off x="5371875" y="3668582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71548" y="0"/>
                </a:lnTo>
                <a:lnTo>
                  <a:pt x="1013567" y="8483"/>
                </a:lnTo>
                <a:lnTo>
                  <a:pt x="1047881" y="31618"/>
                </a:lnTo>
                <a:lnTo>
                  <a:pt x="1071015" y="65932"/>
                </a:lnTo>
                <a:lnTo>
                  <a:pt x="1079498" y="107951"/>
                </a:lnTo>
                <a:lnTo>
                  <a:pt x="1079498" y="539747"/>
                </a:lnTo>
                <a:lnTo>
                  <a:pt x="1071015" y="581766"/>
                </a:lnTo>
                <a:lnTo>
                  <a:pt x="1047881" y="616080"/>
                </a:lnTo>
                <a:lnTo>
                  <a:pt x="1013567" y="639215"/>
                </a:lnTo>
                <a:lnTo>
                  <a:pt x="971548" y="647699"/>
                </a:lnTo>
                <a:lnTo>
                  <a:pt x="107952" y="647699"/>
                </a:lnTo>
                <a:lnTo>
                  <a:pt x="65932" y="639215"/>
                </a:lnTo>
                <a:lnTo>
                  <a:pt x="31618" y="616080"/>
                </a:lnTo>
                <a:lnTo>
                  <a:pt x="8483" y="581766"/>
                </a:lnTo>
                <a:lnTo>
                  <a:pt x="0" y="539747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 txBox="1"/>
          <p:nvPr/>
        </p:nvSpPr>
        <p:spPr>
          <a:xfrm>
            <a:off x="5614864" y="3738081"/>
            <a:ext cx="447675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67239">
              <a:lnSpc>
                <a:spcPct val="101200"/>
              </a:lnSpc>
              <a:spcBef>
                <a:spcPts val="71"/>
              </a:spcBef>
            </a:pPr>
            <a:r>
              <a:rPr sz="1235" spc="-31" dirty="0">
                <a:latin typeface="Trebuchet MS"/>
                <a:cs typeface="Trebuchet MS"/>
              </a:rPr>
              <a:t>scan  </a:t>
            </a:r>
            <a:r>
              <a:rPr sz="1235" spc="-49" dirty="0">
                <a:latin typeface="Trebuchet MS"/>
                <a:cs typeface="Trebuchet MS"/>
              </a:rPr>
              <a:t>(</a:t>
            </a:r>
            <a:r>
              <a:rPr sz="1235" spc="-119" dirty="0">
                <a:latin typeface="Trebuchet MS"/>
                <a:cs typeface="Trebuchet MS"/>
              </a:rPr>
              <a:t>u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132" dirty="0">
                <a:latin typeface="Trebuchet MS"/>
                <a:cs typeface="Trebuchet MS"/>
              </a:rPr>
              <a:t>r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110" dirty="0">
                <a:latin typeface="Trebuchet MS"/>
                <a:cs typeface="Trebuchet MS"/>
              </a:rPr>
              <a:t>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96361" y="3035449"/>
            <a:ext cx="918882" cy="705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/>
          <p:nvPr/>
        </p:nvSpPr>
        <p:spPr>
          <a:xfrm>
            <a:off x="6510019" y="3233873"/>
            <a:ext cx="641537" cy="425263"/>
          </a:xfrm>
          <a:custGeom>
            <a:avLst/>
            <a:gdLst/>
            <a:ahLst/>
            <a:cxnLst/>
            <a:rect l="l" t="t" r="r" b="b"/>
            <a:pathLst>
              <a:path w="727075" h="481964">
                <a:moveTo>
                  <a:pt x="726661" y="48138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7"/>
          <p:cNvSpPr/>
          <p:nvPr/>
        </p:nvSpPr>
        <p:spPr>
          <a:xfrm>
            <a:off x="6498067" y="3215729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09" h="113029">
                <a:moveTo>
                  <a:pt x="105168" y="0"/>
                </a:moveTo>
                <a:lnTo>
                  <a:pt x="0" y="11582"/>
                </a:lnTo>
                <a:lnTo>
                  <a:pt x="30352" y="112941"/>
                </a:lnTo>
                <a:lnTo>
                  <a:pt x="105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6621332" y="3618156"/>
            <a:ext cx="1109382" cy="717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6671758" y="3668582"/>
            <a:ext cx="963706" cy="571500"/>
          </a:xfrm>
          <a:custGeom>
            <a:avLst/>
            <a:gdLst/>
            <a:ahLst/>
            <a:cxnLst/>
            <a:rect l="l" t="t" r="r" b="b"/>
            <a:pathLst>
              <a:path w="1092200" h="647700">
                <a:moveTo>
                  <a:pt x="9842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84250" y="647700"/>
                </a:lnTo>
                <a:lnTo>
                  <a:pt x="1026266" y="639216"/>
                </a:lnTo>
                <a:lnTo>
                  <a:pt x="1060580" y="616080"/>
                </a:lnTo>
                <a:lnTo>
                  <a:pt x="1083716" y="581766"/>
                </a:lnTo>
                <a:lnTo>
                  <a:pt x="1092200" y="539750"/>
                </a:lnTo>
                <a:lnTo>
                  <a:pt x="1092200" y="107950"/>
                </a:lnTo>
                <a:lnTo>
                  <a:pt x="1083716" y="65933"/>
                </a:lnTo>
                <a:lnTo>
                  <a:pt x="1060580" y="31619"/>
                </a:lnTo>
                <a:lnTo>
                  <a:pt x="1026266" y="8483"/>
                </a:lnTo>
                <a:lnTo>
                  <a:pt x="984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6671757" y="3668582"/>
            <a:ext cx="963706" cy="571500"/>
          </a:xfrm>
          <a:custGeom>
            <a:avLst/>
            <a:gdLst/>
            <a:ahLst/>
            <a:cxnLst/>
            <a:rect l="l" t="t" r="r" b="b"/>
            <a:pathLst>
              <a:path w="10922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1" y="8483"/>
                </a:lnTo>
                <a:lnTo>
                  <a:pt x="107951" y="0"/>
                </a:lnTo>
                <a:lnTo>
                  <a:pt x="984247" y="0"/>
                </a:lnTo>
                <a:lnTo>
                  <a:pt x="1026268" y="8483"/>
                </a:lnTo>
                <a:lnTo>
                  <a:pt x="1060582" y="31618"/>
                </a:lnTo>
                <a:lnTo>
                  <a:pt x="1083719" y="65932"/>
                </a:lnTo>
                <a:lnTo>
                  <a:pt x="1092202" y="107951"/>
                </a:lnTo>
                <a:lnTo>
                  <a:pt x="1092202" y="539748"/>
                </a:lnTo>
                <a:lnTo>
                  <a:pt x="1083719" y="581767"/>
                </a:lnTo>
                <a:lnTo>
                  <a:pt x="1060582" y="616081"/>
                </a:lnTo>
                <a:lnTo>
                  <a:pt x="1026268" y="639216"/>
                </a:lnTo>
                <a:lnTo>
                  <a:pt x="984247" y="647700"/>
                </a:lnTo>
                <a:lnTo>
                  <a:pt x="107951" y="647700"/>
                </a:lnTo>
                <a:lnTo>
                  <a:pt x="65931" y="639216"/>
                </a:lnTo>
                <a:lnTo>
                  <a:pt x="31618" y="616081"/>
                </a:lnTo>
                <a:lnTo>
                  <a:pt x="8483" y="581767"/>
                </a:lnTo>
                <a:lnTo>
                  <a:pt x="0" y="539748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 txBox="1"/>
          <p:nvPr/>
        </p:nvSpPr>
        <p:spPr>
          <a:xfrm>
            <a:off x="6990263" y="3831313"/>
            <a:ext cx="307601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88" dirty="0">
                <a:latin typeface="Trebuchet MS"/>
                <a:cs typeface="Trebuchet MS"/>
              </a:rPr>
              <a:t>f</a:t>
            </a:r>
            <a:r>
              <a:rPr sz="1235" spc="-106" dirty="0">
                <a:latin typeface="Trebuchet MS"/>
                <a:cs typeface="Trebuchet MS"/>
              </a:rPr>
              <a:t>il</a:t>
            </a:r>
            <a:r>
              <a:rPr sz="1235" spc="-141" dirty="0">
                <a:latin typeface="Trebuchet MS"/>
                <a:cs typeface="Trebuchet MS"/>
              </a:rPr>
              <a:t>t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93" dirty="0">
                <a:latin typeface="Trebuchet MS"/>
                <a:cs typeface="Trebuchet MS"/>
              </a:rPr>
              <a:t>r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46302" y="4043979"/>
            <a:ext cx="403412" cy="6835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7148008" y="4248632"/>
            <a:ext cx="0" cy="398929"/>
          </a:xfrm>
          <a:custGeom>
            <a:avLst/>
            <a:gdLst/>
            <a:ahLst/>
            <a:cxnLst/>
            <a:rect l="l" t="t" r="r" b="b"/>
            <a:pathLst>
              <a:path h="452120">
                <a:moveTo>
                  <a:pt x="0" y="452056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7088246" y="4234288"/>
            <a:ext cx="119903" cy="71718"/>
          </a:xfrm>
          <a:custGeom>
            <a:avLst/>
            <a:gdLst/>
            <a:ahLst/>
            <a:cxnLst/>
            <a:rect l="l" t="t" r="r" b="b"/>
            <a:pathLst>
              <a:path w="135890" h="81279">
                <a:moveTo>
                  <a:pt x="67729" y="0"/>
                </a:moveTo>
                <a:lnTo>
                  <a:pt x="0" y="81280"/>
                </a:lnTo>
                <a:lnTo>
                  <a:pt x="135458" y="81280"/>
                </a:lnTo>
                <a:lnTo>
                  <a:pt x="67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6621332" y="4604273"/>
            <a:ext cx="1109382" cy="717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6"/>
          <p:cNvSpPr/>
          <p:nvPr/>
        </p:nvSpPr>
        <p:spPr>
          <a:xfrm>
            <a:off x="6755803" y="4660302"/>
            <a:ext cx="829235" cy="661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7"/>
          <p:cNvSpPr/>
          <p:nvPr/>
        </p:nvSpPr>
        <p:spPr>
          <a:xfrm>
            <a:off x="6671758" y="4654699"/>
            <a:ext cx="963706" cy="571500"/>
          </a:xfrm>
          <a:custGeom>
            <a:avLst/>
            <a:gdLst/>
            <a:ahLst/>
            <a:cxnLst/>
            <a:rect l="l" t="t" r="r" b="b"/>
            <a:pathLst>
              <a:path w="1092200" h="647700">
                <a:moveTo>
                  <a:pt x="9842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84250" y="647700"/>
                </a:lnTo>
                <a:lnTo>
                  <a:pt x="1026266" y="639216"/>
                </a:lnTo>
                <a:lnTo>
                  <a:pt x="1060580" y="616080"/>
                </a:lnTo>
                <a:lnTo>
                  <a:pt x="1083716" y="581766"/>
                </a:lnTo>
                <a:lnTo>
                  <a:pt x="1092200" y="539750"/>
                </a:lnTo>
                <a:lnTo>
                  <a:pt x="1092200" y="107950"/>
                </a:lnTo>
                <a:lnTo>
                  <a:pt x="1083716" y="65933"/>
                </a:lnTo>
                <a:lnTo>
                  <a:pt x="1060580" y="31619"/>
                </a:lnTo>
                <a:lnTo>
                  <a:pt x="1026266" y="8483"/>
                </a:lnTo>
                <a:lnTo>
                  <a:pt x="984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8"/>
          <p:cNvSpPr/>
          <p:nvPr/>
        </p:nvSpPr>
        <p:spPr>
          <a:xfrm>
            <a:off x="6671757" y="4654699"/>
            <a:ext cx="963706" cy="571500"/>
          </a:xfrm>
          <a:custGeom>
            <a:avLst/>
            <a:gdLst/>
            <a:ahLst/>
            <a:cxnLst/>
            <a:rect l="l" t="t" r="r" b="b"/>
            <a:pathLst>
              <a:path w="10922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1" y="8483"/>
                </a:lnTo>
                <a:lnTo>
                  <a:pt x="107951" y="0"/>
                </a:lnTo>
                <a:lnTo>
                  <a:pt x="984247" y="0"/>
                </a:lnTo>
                <a:lnTo>
                  <a:pt x="1026268" y="8483"/>
                </a:lnTo>
                <a:lnTo>
                  <a:pt x="1060582" y="31618"/>
                </a:lnTo>
                <a:lnTo>
                  <a:pt x="1083719" y="65932"/>
                </a:lnTo>
                <a:lnTo>
                  <a:pt x="1092202" y="107951"/>
                </a:lnTo>
                <a:lnTo>
                  <a:pt x="1092202" y="539748"/>
                </a:lnTo>
                <a:lnTo>
                  <a:pt x="1083719" y="581767"/>
                </a:lnTo>
                <a:lnTo>
                  <a:pt x="1060582" y="616081"/>
                </a:lnTo>
                <a:lnTo>
                  <a:pt x="1026268" y="639216"/>
                </a:lnTo>
                <a:lnTo>
                  <a:pt x="984247" y="647700"/>
                </a:lnTo>
                <a:lnTo>
                  <a:pt x="107951" y="647700"/>
                </a:lnTo>
                <a:lnTo>
                  <a:pt x="65931" y="639216"/>
                </a:lnTo>
                <a:lnTo>
                  <a:pt x="31618" y="616081"/>
                </a:lnTo>
                <a:lnTo>
                  <a:pt x="8483" y="581767"/>
                </a:lnTo>
                <a:lnTo>
                  <a:pt x="0" y="539748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9"/>
          <p:cNvSpPr txBox="1"/>
          <p:nvPr/>
        </p:nvSpPr>
        <p:spPr>
          <a:xfrm>
            <a:off x="6878238" y="4727123"/>
            <a:ext cx="525556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112065">
              <a:lnSpc>
                <a:spcPct val="101200"/>
              </a:lnSpc>
              <a:spcBef>
                <a:spcPts val="71"/>
              </a:spcBef>
            </a:pPr>
            <a:r>
              <a:rPr sz="1235" spc="-31" dirty="0">
                <a:latin typeface="Trebuchet MS"/>
                <a:cs typeface="Trebuchet MS"/>
              </a:rPr>
              <a:t>scan  </a:t>
            </a:r>
            <a:r>
              <a:rPr sz="1235" spc="-71" dirty="0">
                <a:latin typeface="Trebuchet MS"/>
                <a:cs typeface="Trebuchet MS"/>
              </a:rPr>
              <a:t>(</a:t>
            </a:r>
            <a:r>
              <a:rPr sz="1235" spc="-97" dirty="0">
                <a:latin typeface="Trebuchet MS"/>
                <a:cs typeface="Trebuchet MS"/>
              </a:rPr>
              <a:t>e</a:t>
            </a:r>
            <a:r>
              <a:rPr sz="1235" spc="-79" dirty="0">
                <a:latin typeface="Trebuchet MS"/>
                <a:cs typeface="Trebuchet MS"/>
              </a:rPr>
              <a:t>v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66" dirty="0">
                <a:latin typeface="Trebuchet MS"/>
                <a:cs typeface="Trebuchet MS"/>
              </a:rPr>
              <a:t>n</a:t>
            </a:r>
            <a:r>
              <a:rPr sz="1235" spc="-141" dirty="0">
                <a:latin typeface="Trebuchet MS"/>
                <a:cs typeface="Trebuchet MS"/>
              </a:rPr>
              <a:t>t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110" dirty="0">
                <a:latin typeface="Trebuchet MS"/>
                <a:cs typeface="Trebuchet MS"/>
              </a:rPr>
              <a:t>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26682" y="3744524"/>
            <a:ext cx="2057960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75" dirty="0">
                <a:solidFill>
                  <a:srgbClr val="FF0000"/>
                </a:solidFill>
                <a:latin typeface="Trebuchet MS"/>
                <a:cs typeface="Trebuchet MS"/>
              </a:rPr>
              <a:t>this </a:t>
            </a:r>
            <a:r>
              <a:rPr sz="1677" spc="-110" dirty="0">
                <a:solidFill>
                  <a:srgbClr val="FF0000"/>
                </a:solidFill>
                <a:latin typeface="Trebuchet MS"/>
                <a:cs typeface="Trebuchet MS"/>
              </a:rPr>
              <a:t>join </a:t>
            </a:r>
            <a:r>
              <a:rPr sz="1677" spc="-66" dirty="0">
                <a:solidFill>
                  <a:srgbClr val="FF0000"/>
                </a:solidFill>
                <a:latin typeface="Trebuchet MS"/>
                <a:cs typeface="Trebuchet MS"/>
              </a:rPr>
              <a:t>is </a:t>
            </a:r>
            <a:r>
              <a:rPr sz="1677" spc="-88" dirty="0">
                <a:solidFill>
                  <a:srgbClr val="FF0000"/>
                </a:solidFill>
                <a:latin typeface="Trebuchet MS"/>
                <a:cs typeface="Trebuchet MS"/>
              </a:rPr>
              <a:t>expensive</a:t>
            </a:r>
            <a:r>
              <a:rPr sz="1677" spc="-4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77" spc="-825" dirty="0">
                <a:solidFill>
                  <a:srgbClr val="FF0000"/>
                </a:solidFill>
                <a:latin typeface="Wingdings"/>
                <a:cs typeface="Wingdings"/>
              </a:rPr>
              <a:t></a:t>
            </a:r>
            <a:endParaRPr sz="1677">
              <a:latin typeface="Wingdings"/>
              <a:cs typeface="Wingdings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7224993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4" dirty="0"/>
              <a:t>Plan </a:t>
            </a:r>
            <a:r>
              <a:rPr spc="168" dirty="0"/>
              <a:t>Optimization </a:t>
            </a:r>
            <a:r>
              <a:rPr spc="-521" dirty="0"/>
              <a:t>&amp;</a:t>
            </a:r>
            <a:r>
              <a:rPr spc="-221" dirty="0"/>
              <a:t> </a:t>
            </a:r>
            <a:r>
              <a:rPr spc="194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64803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186" y="460863"/>
            <a:ext cx="7608794" cy="47298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000" spc="163" dirty="0"/>
              <a:t>Plan </a:t>
            </a:r>
            <a:r>
              <a:rPr sz="3000" spc="106" dirty="0"/>
              <a:t>Optimization: </a:t>
            </a:r>
            <a:r>
              <a:rPr sz="3000" spc="49" dirty="0"/>
              <a:t>"Intelligent" </a:t>
            </a:r>
            <a:r>
              <a:rPr sz="3000" spc="168" dirty="0"/>
              <a:t>Data</a:t>
            </a:r>
            <a:r>
              <a:rPr sz="3000" spc="-357" dirty="0"/>
              <a:t> </a:t>
            </a:r>
            <a:r>
              <a:rPr sz="3000" spc="190" dirty="0"/>
              <a:t>Sources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778488" y="1744531"/>
            <a:ext cx="7532594" cy="362320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2647" spc="-26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6" dirty="0">
                <a:solidFill>
                  <a:srgbClr val="404040"/>
                </a:solidFill>
                <a:latin typeface="Trebuchet MS"/>
                <a:cs typeface="Trebuchet MS"/>
              </a:rPr>
              <a:t>Sources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API</a:t>
            </a:r>
            <a:r>
              <a:rPr sz="2647" spc="-29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automatically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prune</a:t>
            </a:r>
            <a:r>
              <a:rPr sz="2647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columns  </a:t>
            </a:r>
            <a:r>
              <a:rPr sz="2647" spc="-49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647" spc="-30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44" dirty="0">
                <a:solidFill>
                  <a:srgbClr val="404040"/>
                </a:solidFill>
                <a:latin typeface="Trebuchet MS"/>
                <a:cs typeface="Trebuchet MS"/>
              </a:rPr>
              <a:t>push</a:t>
            </a:r>
            <a:r>
              <a:rPr sz="2647" spc="-25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filters</a:t>
            </a:r>
            <a:r>
              <a:rPr sz="2647" spc="-1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1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source</a:t>
            </a:r>
            <a:endParaRPr sz="2647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>
              <a:latin typeface="Times New Roman"/>
              <a:cs typeface="Times New Roman"/>
            </a:endParaRPr>
          </a:p>
          <a:p>
            <a:pPr marL="168097" marR="338436" indent="-156891" algn="just"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Parquet:</a:t>
            </a:r>
            <a:r>
              <a:rPr sz="2647" spc="-32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skip</a:t>
            </a:r>
            <a:r>
              <a:rPr sz="2647" spc="-20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irrelevant</a:t>
            </a:r>
            <a:r>
              <a:rPr sz="2647" spc="-3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columns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49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647" spc="-21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88" dirty="0">
                <a:solidFill>
                  <a:srgbClr val="404040"/>
                </a:solidFill>
                <a:latin typeface="Trebuchet MS"/>
                <a:cs typeface="Trebuchet MS"/>
              </a:rPr>
              <a:t>blocks</a:t>
            </a:r>
            <a:r>
              <a:rPr sz="2647" spc="-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data; 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turn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string</a:t>
            </a:r>
            <a:r>
              <a:rPr sz="2647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comparison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into</a:t>
            </a:r>
            <a:r>
              <a:rPr sz="2647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integer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comparisons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9" dirty="0">
                <a:solidFill>
                  <a:srgbClr val="404040"/>
                </a:solidFill>
                <a:latin typeface="Trebuchet MS"/>
                <a:cs typeface="Trebuchet MS"/>
              </a:rPr>
              <a:t>for 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dictionary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encoded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endParaRPr sz="2647">
              <a:latin typeface="Trebuchet MS"/>
              <a:cs typeface="Trebuchet MS"/>
            </a:endParaRPr>
          </a:p>
          <a:p>
            <a:pPr>
              <a:spcBef>
                <a:spcPts val="49"/>
              </a:spcBef>
              <a:buClr>
                <a:srgbClr val="404040"/>
              </a:buClr>
              <a:buFont typeface="Arial"/>
              <a:buChar char="•"/>
            </a:pPr>
            <a:endParaRPr sz="3794">
              <a:latin typeface="Times New Roman"/>
              <a:cs typeface="Times New Roman"/>
            </a:endParaRPr>
          </a:p>
          <a:p>
            <a:pPr marL="168097" indent="-156891"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JDBC:</a:t>
            </a:r>
            <a:r>
              <a:rPr sz="2647" spc="-32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Rewrite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queries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44" dirty="0">
                <a:solidFill>
                  <a:srgbClr val="404040"/>
                </a:solidFill>
                <a:latin typeface="Trebuchet MS"/>
                <a:cs typeface="Trebuchet MS"/>
              </a:rPr>
              <a:t>push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predicates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2" dirty="0">
                <a:solidFill>
                  <a:srgbClr val="404040"/>
                </a:solidFill>
                <a:latin typeface="Trebuchet MS"/>
                <a:cs typeface="Trebuchet MS"/>
              </a:rPr>
              <a:t>down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9503" y="5531706"/>
            <a:ext cx="156882" cy="1878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147" spc="-75" dirty="0">
                <a:solidFill>
                  <a:srgbClr val="595959"/>
                </a:solidFill>
                <a:latin typeface="Trebuchet MS"/>
                <a:cs typeface="Trebuchet MS"/>
              </a:rPr>
              <a:t>37</a:t>
            </a:r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1815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0220" y="6269568"/>
            <a:ext cx="156882" cy="1878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147" spc="-75" dirty="0">
                <a:solidFill>
                  <a:srgbClr val="595959"/>
                </a:solidFill>
                <a:latin typeface="Trebuchet MS"/>
                <a:cs typeface="Trebuchet MS"/>
              </a:rPr>
              <a:t>38</a:t>
            </a:r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9443" y="1303278"/>
            <a:ext cx="4572560" cy="370479"/>
          </a:xfrm>
          <a:prstGeom prst="rect">
            <a:avLst/>
          </a:prstGeom>
        </p:spPr>
        <p:txBody>
          <a:bodyPr vert="horz" wrap="square" lIns="0" tIns="6724" rIns="0" bIns="0" rtlCol="0">
            <a:spAutoFit/>
          </a:bodyPr>
          <a:lstStyle/>
          <a:p>
            <a:pPr marL="11206" marR="4483">
              <a:lnSpc>
                <a:spcPct val="102600"/>
              </a:lnSpc>
              <a:spcBef>
                <a:spcPts val="53"/>
              </a:spcBef>
            </a:pPr>
            <a:r>
              <a:rPr sz="1147" spc="9" dirty="0">
                <a:latin typeface="Courier New"/>
                <a:cs typeface="Courier New"/>
              </a:rPr>
              <a:t>joined </a:t>
            </a:r>
            <a:r>
              <a:rPr sz="1147" dirty="0">
                <a:latin typeface="Courier New"/>
                <a:cs typeface="Courier New"/>
              </a:rPr>
              <a:t>= </a:t>
            </a:r>
            <a:r>
              <a:rPr sz="1147" spc="4" dirty="0">
                <a:latin typeface="Courier New"/>
                <a:cs typeface="Courier New"/>
              </a:rPr>
              <a:t>users.join(events, </a:t>
            </a:r>
            <a:r>
              <a:rPr sz="1147" spc="9" dirty="0">
                <a:latin typeface="Courier New"/>
                <a:cs typeface="Courier New"/>
              </a:rPr>
              <a:t>users.id </a:t>
            </a:r>
            <a:r>
              <a:rPr sz="1147" spc="4" dirty="0">
                <a:latin typeface="Courier New"/>
                <a:cs typeface="Courier New"/>
              </a:rPr>
              <a:t>== </a:t>
            </a:r>
            <a:r>
              <a:rPr sz="1147" spc="13" dirty="0">
                <a:latin typeface="Courier New"/>
                <a:cs typeface="Courier New"/>
              </a:rPr>
              <a:t>events.uid)  </a:t>
            </a:r>
            <a:r>
              <a:rPr sz="1147" spc="9" dirty="0">
                <a:latin typeface="Courier New"/>
                <a:cs typeface="Courier New"/>
              </a:rPr>
              <a:t>filtered </a:t>
            </a:r>
            <a:r>
              <a:rPr sz="1147" dirty="0">
                <a:latin typeface="Courier New"/>
                <a:cs typeface="Courier New"/>
              </a:rPr>
              <a:t>= joined.filter(events.date</a:t>
            </a:r>
            <a:r>
              <a:rPr sz="1147" spc="-512" dirty="0">
                <a:latin typeface="Courier New"/>
                <a:cs typeface="Courier New"/>
              </a:rPr>
              <a:t> </a:t>
            </a:r>
            <a:r>
              <a:rPr sz="1147" dirty="0">
                <a:latin typeface="Courier New"/>
                <a:cs typeface="Courier New"/>
              </a:rPr>
              <a:t>&gt; </a:t>
            </a:r>
            <a:r>
              <a:rPr sz="1147" spc="13" dirty="0">
                <a:latin typeface="Courier New"/>
                <a:cs typeface="Courier New"/>
              </a:rPr>
              <a:t>”2015-01-01”)</a:t>
            </a:r>
            <a:endParaRPr sz="11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9200" y="2120008"/>
            <a:ext cx="102085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71" dirty="0">
                <a:latin typeface="Trebuchet MS"/>
                <a:cs typeface="Trebuchet MS"/>
              </a:rPr>
              <a:t>logical</a:t>
            </a:r>
            <a:r>
              <a:rPr sz="1677" spc="-168" dirty="0">
                <a:latin typeface="Trebuchet MS"/>
                <a:cs typeface="Trebuchet MS"/>
              </a:rPr>
              <a:t> </a:t>
            </a:r>
            <a:r>
              <a:rPr sz="1677" spc="-57" dirty="0">
                <a:latin typeface="Trebuchet MS"/>
                <a:cs typeface="Trebuchet MS"/>
              </a:rPr>
              <a:t>plan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0449" y="2620832"/>
            <a:ext cx="1098176" cy="72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180875" y="2671258"/>
            <a:ext cx="952500" cy="582706"/>
          </a:xfrm>
          <a:custGeom>
            <a:avLst/>
            <a:gdLst/>
            <a:ahLst/>
            <a:cxnLst/>
            <a:rect l="l" t="t" r="r" b="b"/>
            <a:pathLst>
              <a:path w="1079500" h="660400">
                <a:moveTo>
                  <a:pt x="969429" y="0"/>
                </a:moveTo>
                <a:lnTo>
                  <a:pt x="110070" y="0"/>
                </a:lnTo>
                <a:lnTo>
                  <a:pt x="67226" y="8649"/>
                </a:lnTo>
                <a:lnTo>
                  <a:pt x="32238" y="32237"/>
                </a:lnTo>
                <a:lnTo>
                  <a:pt x="8649" y="67224"/>
                </a:lnTo>
                <a:lnTo>
                  <a:pt x="0" y="110070"/>
                </a:lnTo>
                <a:lnTo>
                  <a:pt x="0" y="550329"/>
                </a:lnTo>
                <a:lnTo>
                  <a:pt x="8649" y="593175"/>
                </a:lnTo>
                <a:lnTo>
                  <a:pt x="32238" y="628162"/>
                </a:lnTo>
                <a:lnTo>
                  <a:pt x="67226" y="651750"/>
                </a:lnTo>
                <a:lnTo>
                  <a:pt x="110070" y="660400"/>
                </a:lnTo>
                <a:lnTo>
                  <a:pt x="969429" y="660400"/>
                </a:lnTo>
                <a:lnTo>
                  <a:pt x="1012275" y="651750"/>
                </a:lnTo>
                <a:lnTo>
                  <a:pt x="1047262" y="628162"/>
                </a:lnTo>
                <a:lnTo>
                  <a:pt x="1070850" y="593175"/>
                </a:lnTo>
                <a:lnTo>
                  <a:pt x="1079500" y="550329"/>
                </a:lnTo>
                <a:lnTo>
                  <a:pt x="1079500" y="110070"/>
                </a:lnTo>
                <a:lnTo>
                  <a:pt x="1070850" y="67224"/>
                </a:lnTo>
                <a:lnTo>
                  <a:pt x="1047262" y="32237"/>
                </a:lnTo>
                <a:lnTo>
                  <a:pt x="1012275" y="8649"/>
                </a:lnTo>
                <a:lnTo>
                  <a:pt x="9694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1180875" y="2671257"/>
            <a:ext cx="952500" cy="582706"/>
          </a:xfrm>
          <a:custGeom>
            <a:avLst/>
            <a:gdLst/>
            <a:ahLst/>
            <a:cxnLst/>
            <a:rect l="l" t="t" r="r" b="b"/>
            <a:pathLst>
              <a:path w="1079500" h="660400">
                <a:moveTo>
                  <a:pt x="0" y="110069"/>
                </a:moveTo>
                <a:lnTo>
                  <a:pt x="8649" y="67225"/>
                </a:lnTo>
                <a:lnTo>
                  <a:pt x="32238" y="32238"/>
                </a:lnTo>
                <a:lnTo>
                  <a:pt x="67225" y="8649"/>
                </a:lnTo>
                <a:lnTo>
                  <a:pt x="110069" y="0"/>
                </a:lnTo>
                <a:lnTo>
                  <a:pt x="969431" y="0"/>
                </a:lnTo>
                <a:lnTo>
                  <a:pt x="1012275" y="8649"/>
                </a:lnTo>
                <a:lnTo>
                  <a:pt x="1047261" y="32238"/>
                </a:lnTo>
                <a:lnTo>
                  <a:pt x="1070849" y="67225"/>
                </a:lnTo>
                <a:lnTo>
                  <a:pt x="1079498" y="110069"/>
                </a:lnTo>
                <a:lnTo>
                  <a:pt x="1079498" y="550330"/>
                </a:lnTo>
                <a:lnTo>
                  <a:pt x="1070849" y="593174"/>
                </a:lnTo>
                <a:lnTo>
                  <a:pt x="1047261" y="628161"/>
                </a:lnTo>
                <a:lnTo>
                  <a:pt x="1012275" y="651750"/>
                </a:lnTo>
                <a:lnTo>
                  <a:pt x="969431" y="660400"/>
                </a:lnTo>
                <a:lnTo>
                  <a:pt x="110069" y="660400"/>
                </a:lnTo>
                <a:lnTo>
                  <a:pt x="67225" y="651750"/>
                </a:lnTo>
                <a:lnTo>
                  <a:pt x="32238" y="628161"/>
                </a:lnTo>
                <a:lnTo>
                  <a:pt x="8649" y="593174"/>
                </a:lnTo>
                <a:lnTo>
                  <a:pt x="0" y="550330"/>
                </a:lnTo>
                <a:lnTo>
                  <a:pt x="0" y="11006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1492534" y="2842742"/>
            <a:ext cx="307601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88" dirty="0">
                <a:latin typeface="Trebuchet MS"/>
                <a:cs typeface="Trebuchet MS"/>
              </a:rPr>
              <a:t>f</a:t>
            </a:r>
            <a:r>
              <a:rPr sz="1235" spc="-106" dirty="0">
                <a:latin typeface="Trebuchet MS"/>
                <a:cs typeface="Trebuchet MS"/>
              </a:rPr>
              <a:t>il</a:t>
            </a:r>
            <a:r>
              <a:rPr sz="1235" spc="-141" dirty="0">
                <a:latin typeface="Trebuchet MS"/>
                <a:cs typeface="Trebuchet MS"/>
              </a:rPr>
              <a:t>t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93" dirty="0">
                <a:latin typeface="Trebuchet MS"/>
                <a:cs typeface="Trebuchet MS"/>
              </a:rPr>
              <a:t>r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8743" y="4021567"/>
            <a:ext cx="930088" cy="705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995978" y="4219819"/>
            <a:ext cx="643218" cy="425263"/>
          </a:xfrm>
          <a:custGeom>
            <a:avLst/>
            <a:gdLst/>
            <a:ahLst/>
            <a:cxnLst/>
            <a:rect l="l" t="t" r="r" b="b"/>
            <a:pathLst>
              <a:path w="728980" h="481964">
                <a:moveTo>
                  <a:pt x="0" y="481574"/>
                </a:moveTo>
                <a:lnTo>
                  <a:pt x="72859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1558043" y="4201601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10" h="113029">
                <a:moveTo>
                  <a:pt x="0" y="0"/>
                </a:moveTo>
                <a:lnTo>
                  <a:pt x="74688" y="113004"/>
                </a:lnTo>
                <a:lnTo>
                  <a:pt x="105156" y="116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1444213" y="3057861"/>
            <a:ext cx="414618" cy="661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1645920" y="3262793"/>
            <a:ext cx="2801" cy="381000"/>
          </a:xfrm>
          <a:custGeom>
            <a:avLst/>
            <a:gdLst/>
            <a:ahLst/>
            <a:cxnLst/>
            <a:rect l="l" t="t" r="r" b="b"/>
            <a:pathLst>
              <a:path w="3175" h="431800">
                <a:moveTo>
                  <a:pt x="0" y="431419"/>
                </a:moveTo>
                <a:lnTo>
                  <a:pt x="30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1588444" y="3248451"/>
            <a:ext cx="119903" cy="72278"/>
          </a:xfrm>
          <a:custGeom>
            <a:avLst/>
            <a:gdLst/>
            <a:ahLst/>
            <a:cxnLst/>
            <a:rect l="l" t="t" r="r" b="b"/>
            <a:pathLst>
              <a:path w="135889" h="81914">
                <a:moveTo>
                  <a:pt x="68313" y="0"/>
                </a:moveTo>
                <a:lnTo>
                  <a:pt x="0" y="80797"/>
                </a:lnTo>
                <a:lnTo>
                  <a:pt x="135470" y="81762"/>
                </a:lnTo>
                <a:lnTo>
                  <a:pt x="68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1130449" y="3595744"/>
            <a:ext cx="1098176" cy="717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1180875" y="3646170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1" y="8483"/>
                </a:lnTo>
                <a:lnTo>
                  <a:pt x="31617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7" y="616080"/>
                </a:lnTo>
                <a:lnTo>
                  <a:pt x="65931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1180875" y="3646170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3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71548" y="0"/>
                </a:lnTo>
                <a:lnTo>
                  <a:pt x="1013568" y="8483"/>
                </a:lnTo>
                <a:lnTo>
                  <a:pt x="1047881" y="31618"/>
                </a:lnTo>
                <a:lnTo>
                  <a:pt x="1071015" y="65932"/>
                </a:lnTo>
                <a:lnTo>
                  <a:pt x="1079498" y="107953"/>
                </a:lnTo>
                <a:lnTo>
                  <a:pt x="1079498" y="539747"/>
                </a:lnTo>
                <a:lnTo>
                  <a:pt x="1071015" y="581767"/>
                </a:lnTo>
                <a:lnTo>
                  <a:pt x="1047881" y="616081"/>
                </a:lnTo>
                <a:lnTo>
                  <a:pt x="1013568" y="639216"/>
                </a:lnTo>
                <a:lnTo>
                  <a:pt x="971548" y="647700"/>
                </a:lnTo>
                <a:lnTo>
                  <a:pt x="107952" y="647700"/>
                </a:lnTo>
                <a:lnTo>
                  <a:pt x="65932" y="639216"/>
                </a:lnTo>
                <a:lnTo>
                  <a:pt x="31618" y="616081"/>
                </a:lnTo>
                <a:lnTo>
                  <a:pt x="8483" y="581767"/>
                </a:lnTo>
                <a:lnTo>
                  <a:pt x="0" y="539747"/>
                </a:lnTo>
                <a:lnTo>
                  <a:pt x="0" y="10795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1526152" y="3811680"/>
            <a:ext cx="249331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93" dirty="0">
                <a:latin typeface="Trebuchet MS"/>
                <a:cs typeface="Trebuchet MS"/>
              </a:rPr>
              <a:t>j</a:t>
            </a:r>
            <a:r>
              <a:rPr sz="1235" spc="-150" dirty="0">
                <a:latin typeface="Trebuchet MS"/>
                <a:cs typeface="Trebuchet MS"/>
              </a:rPr>
              <a:t>o</a:t>
            </a:r>
            <a:r>
              <a:rPr sz="1235" spc="-66" dirty="0">
                <a:latin typeface="Trebuchet MS"/>
                <a:cs typeface="Trebuchet MS"/>
              </a:rPr>
              <a:t>in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9302" y="4604273"/>
            <a:ext cx="1109382" cy="717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648597" y="4660302"/>
            <a:ext cx="750794" cy="6611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519729" y="4654699"/>
            <a:ext cx="963706" cy="571500"/>
          </a:xfrm>
          <a:custGeom>
            <a:avLst/>
            <a:gdLst/>
            <a:ahLst/>
            <a:cxnLst/>
            <a:rect l="l" t="t" r="r" b="b"/>
            <a:pathLst>
              <a:path w="1092200" h="647700">
                <a:moveTo>
                  <a:pt x="984250" y="0"/>
                </a:moveTo>
                <a:lnTo>
                  <a:pt x="107951" y="0"/>
                </a:lnTo>
                <a:lnTo>
                  <a:pt x="65932" y="8483"/>
                </a:lnTo>
                <a:lnTo>
                  <a:pt x="31618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8" y="616080"/>
                </a:lnTo>
                <a:lnTo>
                  <a:pt x="65932" y="639216"/>
                </a:lnTo>
                <a:lnTo>
                  <a:pt x="107951" y="647700"/>
                </a:lnTo>
                <a:lnTo>
                  <a:pt x="984250" y="647700"/>
                </a:lnTo>
                <a:lnTo>
                  <a:pt x="1026266" y="639216"/>
                </a:lnTo>
                <a:lnTo>
                  <a:pt x="1060580" y="616080"/>
                </a:lnTo>
                <a:lnTo>
                  <a:pt x="1083716" y="581766"/>
                </a:lnTo>
                <a:lnTo>
                  <a:pt x="1092200" y="539750"/>
                </a:lnTo>
                <a:lnTo>
                  <a:pt x="1092200" y="107950"/>
                </a:lnTo>
                <a:lnTo>
                  <a:pt x="1083716" y="65933"/>
                </a:lnTo>
                <a:lnTo>
                  <a:pt x="1060580" y="31619"/>
                </a:lnTo>
                <a:lnTo>
                  <a:pt x="1026266" y="8483"/>
                </a:lnTo>
                <a:lnTo>
                  <a:pt x="984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519728" y="4654699"/>
            <a:ext cx="963706" cy="571500"/>
          </a:xfrm>
          <a:custGeom>
            <a:avLst/>
            <a:gdLst/>
            <a:ahLst/>
            <a:cxnLst/>
            <a:rect l="l" t="t" r="r" b="b"/>
            <a:pathLst>
              <a:path w="10922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84248" y="0"/>
                </a:lnTo>
                <a:lnTo>
                  <a:pt x="1026268" y="8483"/>
                </a:lnTo>
                <a:lnTo>
                  <a:pt x="1060582" y="31618"/>
                </a:lnTo>
                <a:lnTo>
                  <a:pt x="1083718" y="65932"/>
                </a:lnTo>
                <a:lnTo>
                  <a:pt x="1092202" y="107951"/>
                </a:lnTo>
                <a:lnTo>
                  <a:pt x="1092202" y="539748"/>
                </a:lnTo>
                <a:lnTo>
                  <a:pt x="1083718" y="581767"/>
                </a:lnTo>
                <a:lnTo>
                  <a:pt x="1060582" y="616081"/>
                </a:lnTo>
                <a:lnTo>
                  <a:pt x="1026268" y="639216"/>
                </a:lnTo>
                <a:lnTo>
                  <a:pt x="984248" y="647700"/>
                </a:lnTo>
                <a:lnTo>
                  <a:pt x="107952" y="647700"/>
                </a:lnTo>
                <a:lnTo>
                  <a:pt x="65932" y="639216"/>
                </a:lnTo>
                <a:lnTo>
                  <a:pt x="31618" y="616081"/>
                </a:lnTo>
                <a:lnTo>
                  <a:pt x="8483" y="581767"/>
                </a:lnTo>
                <a:lnTo>
                  <a:pt x="0" y="539748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770262" y="4727123"/>
            <a:ext cx="447675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67239">
              <a:lnSpc>
                <a:spcPct val="101200"/>
              </a:lnSpc>
              <a:spcBef>
                <a:spcPts val="71"/>
              </a:spcBef>
            </a:pPr>
            <a:r>
              <a:rPr sz="1235" spc="-31" dirty="0">
                <a:latin typeface="Trebuchet MS"/>
                <a:cs typeface="Trebuchet MS"/>
              </a:rPr>
              <a:t>scan  </a:t>
            </a:r>
            <a:r>
              <a:rPr sz="1235" spc="-49" dirty="0">
                <a:latin typeface="Trebuchet MS"/>
                <a:cs typeface="Trebuchet MS"/>
              </a:rPr>
              <a:t>(</a:t>
            </a:r>
            <a:r>
              <a:rPr sz="1235" spc="-119" dirty="0">
                <a:latin typeface="Trebuchet MS"/>
                <a:cs typeface="Trebuchet MS"/>
              </a:rPr>
              <a:t>u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132" dirty="0">
                <a:latin typeface="Trebuchet MS"/>
                <a:cs typeface="Trebuchet MS"/>
              </a:rPr>
              <a:t>r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110" dirty="0">
                <a:latin typeface="Trebuchet MS"/>
                <a:cs typeface="Trebuchet MS"/>
              </a:rPr>
              <a:t>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44213" y="4021567"/>
            <a:ext cx="918882" cy="705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657872" y="4219990"/>
            <a:ext cx="641537" cy="425263"/>
          </a:xfrm>
          <a:custGeom>
            <a:avLst/>
            <a:gdLst/>
            <a:ahLst/>
            <a:cxnLst/>
            <a:rect l="l" t="t" r="r" b="b"/>
            <a:pathLst>
              <a:path w="727075" h="481964">
                <a:moveTo>
                  <a:pt x="726661" y="48138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1645920" y="4201847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10" h="113029">
                <a:moveTo>
                  <a:pt x="105168" y="0"/>
                </a:moveTo>
                <a:lnTo>
                  <a:pt x="0" y="11582"/>
                </a:lnTo>
                <a:lnTo>
                  <a:pt x="30353" y="112941"/>
                </a:lnTo>
                <a:lnTo>
                  <a:pt x="105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1780391" y="4604273"/>
            <a:ext cx="1098176" cy="717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1903655" y="4660302"/>
            <a:ext cx="829235" cy="661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1830817" y="4654699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1830817" y="4654699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71547" y="0"/>
                </a:lnTo>
                <a:lnTo>
                  <a:pt x="1013567" y="8483"/>
                </a:lnTo>
                <a:lnTo>
                  <a:pt x="1047880" y="31618"/>
                </a:lnTo>
                <a:lnTo>
                  <a:pt x="1071015" y="65932"/>
                </a:lnTo>
                <a:lnTo>
                  <a:pt x="1079498" y="107951"/>
                </a:lnTo>
                <a:lnTo>
                  <a:pt x="1079498" y="539747"/>
                </a:lnTo>
                <a:lnTo>
                  <a:pt x="1071015" y="581766"/>
                </a:lnTo>
                <a:lnTo>
                  <a:pt x="1047880" y="616080"/>
                </a:lnTo>
                <a:lnTo>
                  <a:pt x="1013567" y="639215"/>
                </a:lnTo>
                <a:lnTo>
                  <a:pt x="971547" y="647699"/>
                </a:lnTo>
                <a:lnTo>
                  <a:pt x="107952" y="647699"/>
                </a:lnTo>
                <a:lnTo>
                  <a:pt x="65932" y="639215"/>
                </a:lnTo>
                <a:lnTo>
                  <a:pt x="31618" y="616080"/>
                </a:lnTo>
                <a:lnTo>
                  <a:pt x="8483" y="581766"/>
                </a:lnTo>
                <a:lnTo>
                  <a:pt x="0" y="539747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2033632" y="4727123"/>
            <a:ext cx="525556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112065">
              <a:lnSpc>
                <a:spcPct val="101200"/>
              </a:lnSpc>
              <a:spcBef>
                <a:spcPts val="71"/>
              </a:spcBef>
            </a:pPr>
            <a:r>
              <a:rPr sz="1235" spc="-31" dirty="0">
                <a:latin typeface="Trebuchet MS"/>
                <a:cs typeface="Trebuchet MS"/>
              </a:rPr>
              <a:t>scan  </a:t>
            </a:r>
            <a:r>
              <a:rPr sz="1235" spc="-71" dirty="0">
                <a:latin typeface="Trebuchet MS"/>
                <a:cs typeface="Trebuchet MS"/>
              </a:rPr>
              <a:t>(</a:t>
            </a:r>
            <a:r>
              <a:rPr sz="1235" spc="-97" dirty="0">
                <a:latin typeface="Trebuchet MS"/>
                <a:cs typeface="Trebuchet MS"/>
              </a:rPr>
              <a:t>e</a:t>
            </a:r>
            <a:r>
              <a:rPr sz="1235" spc="-79" dirty="0">
                <a:latin typeface="Trebuchet MS"/>
                <a:cs typeface="Trebuchet MS"/>
              </a:rPr>
              <a:t>v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66" dirty="0">
                <a:latin typeface="Trebuchet MS"/>
                <a:cs typeface="Trebuchet MS"/>
              </a:rPr>
              <a:t>n</a:t>
            </a:r>
            <a:r>
              <a:rPr sz="1235" spc="-141" dirty="0">
                <a:latin typeface="Trebuchet MS"/>
                <a:cs typeface="Trebuchet MS"/>
              </a:rPr>
              <a:t>t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110" dirty="0">
                <a:latin typeface="Trebuchet MS"/>
                <a:cs typeface="Trebuchet MS"/>
              </a:rPr>
              <a:t>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94804" y="2114258"/>
            <a:ext cx="133462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88" dirty="0">
                <a:latin typeface="Trebuchet MS"/>
                <a:cs typeface="Trebuchet MS"/>
              </a:rPr>
              <a:t>optimized</a:t>
            </a:r>
            <a:r>
              <a:rPr sz="1677" spc="26" dirty="0">
                <a:latin typeface="Trebuchet MS"/>
                <a:cs typeface="Trebuchet MS"/>
              </a:rPr>
              <a:t> </a:t>
            </a:r>
            <a:r>
              <a:rPr sz="1677" spc="-57" dirty="0">
                <a:latin typeface="Trebuchet MS"/>
                <a:cs typeface="Trebuchet MS"/>
              </a:rPr>
              <a:t>plan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674185" y="3035449"/>
            <a:ext cx="930088" cy="7059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3741420" y="3233701"/>
            <a:ext cx="643218" cy="425263"/>
          </a:xfrm>
          <a:custGeom>
            <a:avLst/>
            <a:gdLst/>
            <a:ahLst/>
            <a:cxnLst/>
            <a:rect l="l" t="t" r="r" b="b"/>
            <a:pathLst>
              <a:path w="728979" h="481964">
                <a:moveTo>
                  <a:pt x="0" y="481574"/>
                </a:moveTo>
                <a:lnTo>
                  <a:pt x="72859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4303484" y="3215483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10" h="113029">
                <a:moveTo>
                  <a:pt x="0" y="0"/>
                </a:moveTo>
                <a:lnTo>
                  <a:pt x="74688" y="113004"/>
                </a:lnTo>
                <a:lnTo>
                  <a:pt x="105143" y="116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3875891" y="2609626"/>
            <a:ext cx="1098176" cy="717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3926317" y="2660052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3926317" y="2660052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1" y="0"/>
                </a:lnTo>
                <a:lnTo>
                  <a:pt x="971547" y="0"/>
                </a:lnTo>
                <a:lnTo>
                  <a:pt x="1013567" y="8483"/>
                </a:lnTo>
                <a:lnTo>
                  <a:pt x="1047880" y="31618"/>
                </a:lnTo>
                <a:lnTo>
                  <a:pt x="1071015" y="65932"/>
                </a:lnTo>
                <a:lnTo>
                  <a:pt x="1079498" y="107951"/>
                </a:lnTo>
                <a:lnTo>
                  <a:pt x="1079498" y="539746"/>
                </a:lnTo>
                <a:lnTo>
                  <a:pt x="1071015" y="581766"/>
                </a:lnTo>
                <a:lnTo>
                  <a:pt x="1047880" y="616080"/>
                </a:lnTo>
                <a:lnTo>
                  <a:pt x="1013567" y="639215"/>
                </a:lnTo>
                <a:lnTo>
                  <a:pt x="971547" y="647698"/>
                </a:lnTo>
                <a:lnTo>
                  <a:pt x="107951" y="647698"/>
                </a:lnTo>
                <a:lnTo>
                  <a:pt x="65932" y="639215"/>
                </a:lnTo>
                <a:lnTo>
                  <a:pt x="31618" y="616080"/>
                </a:lnTo>
                <a:lnTo>
                  <a:pt x="8483" y="581766"/>
                </a:lnTo>
                <a:lnTo>
                  <a:pt x="0" y="539746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 txBox="1"/>
          <p:nvPr/>
        </p:nvSpPr>
        <p:spPr>
          <a:xfrm>
            <a:off x="4272725" y="2822650"/>
            <a:ext cx="249331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93" dirty="0">
                <a:latin typeface="Trebuchet MS"/>
                <a:cs typeface="Trebuchet MS"/>
              </a:rPr>
              <a:t>j</a:t>
            </a:r>
            <a:r>
              <a:rPr sz="1235" spc="-150" dirty="0">
                <a:latin typeface="Trebuchet MS"/>
                <a:cs typeface="Trebuchet MS"/>
              </a:rPr>
              <a:t>o</a:t>
            </a:r>
            <a:r>
              <a:rPr sz="1235" spc="-66" dirty="0">
                <a:latin typeface="Trebuchet MS"/>
                <a:cs typeface="Trebuchet MS"/>
              </a:rPr>
              <a:t>in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214744" y="3618156"/>
            <a:ext cx="1109382" cy="717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/>
          <p:nvPr/>
        </p:nvSpPr>
        <p:spPr>
          <a:xfrm>
            <a:off x="3394038" y="3674185"/>
            <a:ext cx="750794" cy="6499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/>
          <p:nvPr/>
        </p:nvSpPr>
        <p:spPr>
          <a:xfrm>
            <a:off x="3265170" y="3668582"/>
            <a:ext cx="963706" cy="571500"/>
          </a:xfrm>
          <a:custGeom>
            <a:avLst/>
            <a:gdLst/>
            <a:ahLst/>
            <a:cxnLst/>
            <a:rect l="l" t="t" r="r" b="b"/>
            <a:pathLst>
              <a:path w="1092200" h="647700">
                <a:moveTo>
                  <a:pt x="9842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84250" y="647700"/>
                </a:lnTo>
                <a:lnTo>
                  <a:pt x="1026266" y="639216"/>
                </a:lnTo>
                <a:lnTo>
                  <a:pt x="1060580" y="616080"/>
                </a:lnTo>
                <a:lnTo>
                  <a:pt x="1083716" y="581766"/>
                </a:lnTo>
                <a:lnTo>
                  <a:pt x="1092200" y="539750"/>
                </a:lnTo>
                <a:lnTo>
                  <a:pt x="1092200" y="107950"/>
                </a:lnTo>
                <a:lnTo>
                  <a:pt x="1083716" y="65933"/>
                </a:lnTo>
                <a:lnTo>
                  <a:pt x="1060580" y="31619"/>
                </a:lnTo>
                <a:lnTo>
                  <a:pt x="1026266" y="8483"/>
                </a:lnTo>
                <a:lnTo>
                  <a:pt x="984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/>
          <p:nvPr/>
        </p:nvSpPr>
        <p:spPr>
          <a:xfrm>
            <a:off x="3265170" y="3668582"/>
            <a:ext cx="963706" cy="571500"/>
          </a:xfrm>
          <a:custGeom>
            <a:avLst/>
            <a:gdLst/>
            <a:ahLst/>
            <a:cxnLst/>
            <a:rect l="l" t="t" r="r" b="b"/>
            <a:pathLst>
              <a:path w="10922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84248" y="0"/>
                </a:lnTo>
                <a:lnTo>
                  <a:pt x="1026268" y="8483"/>
                </a:lnTo>
                <a:lnTo>
                  <a:pt x="1060582" y="31618"/>
                </a:lnTo>
                <a:lnTo>
                  <a:pt x="1083718" y="65932"/>
                </a:lnTo>
                <a:lnTo>
                  <a:pt x="1092202" y="107951"/>
                </a:lnTo>
                <a:lnTo>
                  <a:pt x="1092202" y="539748"/>
                </a:lnTo>
                <a:lnTo>
                  <a:pt x="1083718" y="581767"/>
                </a:lnTo>
                <a:lnTo>
                  <a:pt x="1060582" y="616081"/>
                </a:lnTo>
                <a:lnTo>
                  <a:pt x="1026268" y="639216"/>
                </a:lnTo>
                <a:lnTo>
                  <a:pt x="984248" y="647700"/>
                </a:lnTo>
                <a:lnTo>
                  <a:pt x="107952" y="647700"/>
                </a:lnTo>
                <a:lnTo>
                  <a:pt x="65932" y="639216"/>
                </a:lnTo>
                <a:lnTo>
                  <a:pt x="31618" y="616081"/>
                </a:lnTo>
                <a:lnTo>
                  <a:pt x="8483" y="581767"/>
                </a:lnTo>
                <a:lnTo>
                  <a:pt x="0" y="539748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 txBox="1"/>
          <p:nvPr/>
        </p:nvSpPr>
        <p:spPr>
          <a:xfrm>
            <a:off x="3516843" y="3738081"/>
            <a:ext cx="447675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67239">
              <a:lnSpc>
                <a:spcPct val="101200"/>
              </a:lnSpc>
              <a:spcBef>
                <a:spcPts val="71"/>
              </a:spcBef>
            </a:pPr>
            <a:r>
              <a:rPr sz="1235" spc="-31" dirty="0">
                <a:latin typeface="Trebuchet MS"/>
                <a:cs typeface="Trebuchet MS"/>
              </a:rPr>
              <a:t>scan  </a:t>
            </a:r>
            <a:r>
              <a:rPr sz="1235" spc="-49" dirty="0">
                <a:latin typeface="Trebuchet MS"/>
                <a:cs typeface="Trebuchet MS"/>
              </a:rPr>
              <a:t>(</a:t>
            </a:r>
            <a:r>
              <a:rPr sz="1235" spc="-119" dirty="0">
                <a:latin typeface="Trebuchet MS"/>
                <a:cs typeface="Trebuchet MS"/>
              </a:rPr>
              <a:t>u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132" dirty="0">
                <a:latin typeface="Trebuchet MS"/>
                <a:cs typeface="Trebuchet MS"/>
              </a:rPr>
              <a:t>r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110" dirty="0">
                <a:latin typeface="Trebuchet MS"/>
                <a:cs typeface="Trebuchet MS"/>
              </a:rPr>
              <a:t>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89655" y="3035449"/>
            <a:ext cx="918882" cy="705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/>
          <p:nvPr/>
        </p:nvSpPr>
        <p:spPr>
          <a:xfrm>
            <a:off x="4403324" y="3233873"/>
            <a:ext cx="641537" cy="425263"/>
          </a:xfrm>
          <a:custGeom>
            <a:avLst/>
            <a:gdLst/>
            <a:ahLst/>
            <a:cxnLst/>
            <a:rect l="l" t="t" r="r" b="b"/>
            <a:pathLst>
              <a:path w="727075" h="481964">
                <a:moveTo>
                  <a:pt x="726661" y="48138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7"/>
          <p:cNvSpPr/>
          <p:nvPr/>
        </p:nvSpPr>
        <p:spPr>
          <a:xfrm>
            <a:off x="4391361" y="3215729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10" h="113029">
                <a:moveTo>
                  <a:pt x="105168" y="0"/>
                </a:moveTo>
                <a:lnTo>
                  <a:pt x="0" y="11582"/>
                </a:lnTo>
                <a:lnTo>
                  <a:pt x="30352" y="112941"/>
                </a:lnTo>
                <a:lnTo>
                  <a:pt x="105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4525832" y="3618156"/>
            <a:ext cx="1098176" cy="717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4576258" y="3668582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4576258" y="3668582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71546" y="0"/>
                </a:lnTo>
                <a:lnTo>
                  <a:pt x="1013566" y="8483"/>
                </a:lnTo>
                <a:lnTo>
                  <a:pt x="1047880" y="31618"/>
                </a:lnTo>
                <a:lnTo>
                  <a:pt x="1071015" y="65932"/>
                </a:lnTo>
                <a:lnTo>
                  <a:pt x="1079498" y="107951"/>
                </a:lnTo>
                <a:lnTo>
                  <a:pt x="1079498" y="539747"/>
                </a:lnTo>
                <a:lnTo>
                  <a:pt x="1071015" y="581766"/>
                </a:lnTo>
                <a:lnTo>
                  <a:pt x="1047880" y="616080"/>
                </a:lnTo>
                <a:lnTo>
                  <a:pt x="1013566" y="639215"/>
                </a:lnTo>
                <a:lnTo>
                  <a:pt x="971546" y="647699"/>
                </a:lnTo>
                <a:lnTo>
                  <a:pt x="107952" y="647699"/>
                </a:lnTo>
                <a:lnTo>
                  <a:pt x="65932" y="639215"/>
                </a:lnTo>
                <a:lnTo>
                  <a:pt x="31618" y="616080"/>
                </a:lnTo>
                <a:lnTo>
                  <a:pt x="8483" y="581766"/>
                </a:lnTo>
                <a:lnTo>
                  <a:pt x="0" y="539747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 txBox="1"/>
          <p:nvPr/>
        </p:nvSpPr>
        <p:spPr>
          <a:xfrm>
            <a:off x="4892230" y="3831313"/>
            <a:ext cx="307601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88" dirty="0">
                <a:latin typeface="Trebuchet MS"/>
                <a:cs typeface="Trebuchet MS"/>
              </a:rPr>
              <a:t>f</a:t>
            </a:r>
            <a:r>
              <a:rPr sz="1235" spc="-106" dirty="0">
                <a:latin typeface="Trebuchet MS"/>
                <a:cs typeface="Trebuchet MS"/>
              </a:rPr>
              <a:t>il</a:t>
            </a:r>
            <a:r>
              <a:rPr sz="1235" spc="-141" dirty="0">
                <a:latin typeface="Trebuchet MS"/>
                <a:cs typeface="Trebuchet MS"/>
              </a:rPr>
              <a:t>t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93" dirty="0">
                <a:latin typeface="Trebuchet MS"/>
                <a:cs typeface="Trebuchet MS"/>
              </a:rPr>
              <a:t>r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50802" y="4043979"/>
            <a:ext cx="403412" cy="6835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5052508" y="4248632"/>
            <a:ext cx="0" cy="398929"/>
          </a:xfrm>
          <a:custGeom>
            <a:avLst/>
            <a:gdLst/>
            <a:ahLst/>
            <a:cxnLst/>
            <a:rect l="l" t="t" r="r" b="b"/>
            <a:pathLst>
              <a:path h="452120">
                <a:moveTo>
                  <a:pt x="0" y="452056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4992746" y="4234288"/>
            <a:ext cx="119903" cy="71718"/>
          </a:xfrm>
          <a:custGeom>
            <a:avLst/>
            <a:gdLst/>
            <a:ahLst/>
            <a:cxnLst/>
            <a:rect l="l" t="t" r="r" b="b"/>
            <a:pathLst>
              <a:path w="135889" h="81279">
                <a:moveTo>
                  <a:pt x="67729" y="0"/>
                </a:moveTo>
                <a:lnTo>
                  <a:pt x="0" y="81280"/>
                </a:lnTo>
                <a:lnTo>
                  <a:pt x="135458" y="81280"/>
                </a:lnTo>
                <a:lnTo>
                  <a:pt x="67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4525832" y="4604273"/>
            <a:ext cx="1098176" cy="717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6"/>
          <p:cNvSpPr/>
          <p:nvPr/>
        </p:nvSpPr>
        <p:spPr>
          <a:xfrm>
            <a:off x="4649097" y="4660302"/>
            <a:ext cx="829235" cy="661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7"/>
          <p:cNvSpPr/>
          <p:nvPr/>
        </p:nvSpPr>
        <p:spPr>
          <a:xfrm>
            <a:off x="4576258" y="4654699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8"/>
          <p:cNvSpPr/>
          <p:nvPr/>
        </p:nvSpPr>
        <p:spPr>
          <a:xfrm>
            <a:off x="4576258" y="4654699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71546" y="0"/>
                </a:lnTo>
                <a:lnTo>
                  <a:pt x="1013566" y="8483"/>
                </a:lnTo>
                <a:lnTo>
                  <a:pt x="1047880" y="31618"/>
                </a:lnTo>
                <a:lnTo>
                  <a:pt x="1071015" y="65932"/>
                </a:lnTo>
                <a:lnTo>
                  <a:pt x="1079498" y="107951"/>
                </a:lnTo>
                <a:lnTo>
                  <a:pt x="1079498" y="539747"/>
                </a:lnTo>
                <a:lnTo>
                  <a:pt x="1071015" y="581766"/>
                </a:lnTo>
                <a:lnTo>
                  <a:pt x="1047880" y="616080"/>
                </a:lnTo>
                <a:lnTo>
                  <a:pt x="1013566" y="639215"/>
                </a:lnTo>
                <a:lnTo>
                  <a:pt x="971546" y="647699"/>
                </a:lnTo>
                <a:lnTo>
                  <a:pt x="107952" y="647699"/>
                </a:lnTo>
                <a:lnTo>
                  <a:pt x="65932" y="639215"/>
                </a:lnTo>
                <a:lnTo>
                  <a:pt x="31618" y="616080"/>
                </a:lnTo>
                <a:lnTo>
                  <a:pt x="8483" y="581766"/>
                </a:lnTo>
                <a:lnTo>
                  <a:pt x="0" y="539747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9"/>
          <p:cNvSpPr txBox="1"/>
          <p:nvPr/>
        </p:nvSpPr>
        <p:spPr>
          <a:xfrm>
            <a:off x="4780204" y="4727123"/>
            <a:ext cx="525556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112065">
              <a:lnSpc>
                <a:spcPct val="101200"/>
              </a:lnSpc>
              <a:spcBef>
                <a:spcPts val="71"/>
              </a:spcBef>
            </a:pPr>
            <a:r>
              <a:rPr sz="1235" spc="-31" dirty="0">
                <a:latin typeface="Trebuchet MS"/>
                <a:cs typeface="Trebuchet MS"/>
              </a:rPr>
              <a:t>scan  </a:t>
            </a:r>
            <a:r>
              <a:rPr sz="1235" spc="-71" dirty="0">
                <a:latin typeface="Trebuchet MS"/>
                <a:cs typeface="Trebuchet MS"/>
              </a:rPr>
              <a:t>(</a:t>
            </a:r>
            <a:r>
              <a:rPr sz="1235" spc="-97" dirty="0">
                <a:latin typeface="Trebuchet MS"/>
                <a:cs typeface="Trebuchet MS"/>
              </a:rPr>
              <a:t>e</a:t>
            </a:r>
            <a:r>
              <a:rPr sz="1235" spc="-79" dirty="0">
                <a:latin typeface="Trebuchet MS"/>
                <a:cs typeface="Trebuchet MS"/>
              </a:rPr>
              <a:t>v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66" dirty="0">
                <a:latin typeface="Trebuchet MS"/>
                <a:cs typeface="Trebuchet MS"/>
              </a:rPr>
              <a:t>n</a:t>
            </a:r>
            <a:r>
              <a:rPr sz="1235" spc="-141" dirty="0">
                <a:latin typeface="Trebuchet MS"/>
                <a:cs typeface="Trebuchet MS"/>
              </a:rPr>
              <a:t>t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110" dirty="0">
                <a:latin typeface="Trebuchet MS"/>
                <a:cs typeface="Trebuchet MS"/>
              </a:rPr>
              <a:t>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31903" y="2120153"/>
            <a:ext cx="2484344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5689" algn="ctr">
              <a:spcBef>
                <a:spcPts val="88"/>
              </a:spcBef>
            </a:pPr>
            <a:r>
              <a:rPr sz="1677" spc="-88" dirty="0">
                <a:latin typeface="Trebuchet MS"/>
                <a:cs typeface="Trebuchet MS"/>
              </a:rPr>
              <a:t>optimized</a:t>
            </a:r>
            <a:r>
              <a:rPr sz="1677" spc="71" dirty="0">
                <a:latin typeface="Trebuchet MS"/>
                <a:cs typeface="Trebuchet MS"/>
              </a:rPr>
              <a:t> </a:t>
            </a:r>
            <a:r>
              <a:rPr sz="1677" spc="-57" dirty="0">
                <a:latin typeface="Trebuchet MS"/>
                <a:cs typeface="Trebuchet MS"/>
              </a:rPr>
              <a:t>plan</a:t>
            </a:r>
            <a:endParaRPr sz="1677">
              <a:latin typeface="Trebuchet MS"/>
              <a:cs typeface="Trebuchet MS"/>
            </a:endParaRPr>
          </a:p>
          <a:p>
            <a:pPr algn="ctr">
              <a:spcBef>
                <a:spcPts val="18"/>
              </a:spcBef>
            </a:pPr>
            <a:r>
              <a:rPr sz="1677" spc="-101" dirty="0">
                <a:latin typeface="Trebuchet MS"/>
                <a:cs typeface="Trebuchet MS"/>
              </a:rPr>
              <a:t>with </a:t>
            </a:r>
            <a:r>
              <a:rPr sz="1677" spc="-97" dirty="0">
                <a:latin typeface="Trebuchet MS"/>
                <a:cs typeface="Trebuchet MS"/>
              </a:rPr>
              <a:t>intelligent </a:t>
            </a:r>
            <a:r>
              <a:rPr sz="1677" spc="-84" dirty="0">
                <a:latin typeface="Trebuchet MS"/>
                <a:cs typeface="Trebuchet MS"/>
              </a:rPr>
              <a:t>data</a:t>
            </a:r>
            <a:r>
              <a:rPr sz="1677" spc="44" dirty="0">
                <a:latin typeface="Trebuchet MS"/>
                <a:cs typeface="Trebuchet MS"/>
              </a:rPr>
              <a:t> </a:t>
            </a:r>
            <a:r>
              <a:rPr sz="1677" spc="-49" dirty="0">
                <a:latin typeface="Trebuchet MS"/>
                <a:cs typeface="Trebuchet MS"/>
              </a:rPr>
              <a:t>sources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576508" y="3450067"/>
            <a:ext cx="930088" cy="705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2"/>
          <p:cNvSpPr/>
          <p:nvPr/>
        </p:nvSpPr>
        <p:spPr>
          <a:xfrm>
            <a:off x="6643743" y="3648319"/>
            <a:ext cx="643218" cy="425263"/>
          </a:xfrm>
          <a:custGeom>
            <a:avLst/>
            <a:gdLst/>
            <a:ahLst/>
            <a:cxnLst/>
            <a:rect l="l" t="t" r="r" b="b"/>
            <a:pathLst>
              <a:path w="728979" h="481964">
                <a:moveTo>
                  <a:pt x="0" y="481574"/>
                </a:moveTo>
                <a:lnTo>
                  <a:pt x="72859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3"/>
          <p:cNvSpPr/>
          <p:nvPr/>
        </p:nvSpPr>
        <p:spPr>
          <a:xfrm>
            <a:off x="7205808" y="3630101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09" h="113029">
                <a:moveTo>
                  <a:pt x="0" y="0"/>
                </a:moveTo>
                <a:lnTo>
                  <a:pt x="74688" y="113004"/>
                </a:lnTo>
                <a:lnTo>
                  <a:pt x="105143" y="116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4"/>
          <p:cNvSpPr/>
          <p:nvPr/>
        </p:nvSpPr>
        <p:spPr>
          <a:xfrm>
            <a:off x="6778214" y="3024244"/>
            <a:ext cx="1098176" cy="717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5"/>
          <p:cNvSpPr/>
          <p:nvPr/>
        </p:nvSpPr>
        <p:spPr>
          <a:xfrm>
            <a:off x="6828641" y="3074670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6"/>
          <p:cNvSpPr/>
          <p:nvPr/>
        </p:nvSpPr>
        <p:spPr>
          <a:xfrm>
            <a:off x="6828641" y="3074670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3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71548" y="0"/>
                </a:lnTo>
                <a:lnTo>
                  <a:pt x="1013568" y="8483"/>
                </a:lnTo>
                <a:lnTo>
                  <a:pt x="1047881" y="31618"/>
                </a:lnTo>
                <a:lnTo>
                  <a:pt x="1071015" y="65932"/>
                </a:lnTo>
                <a:lnTo>
                  <a:pt x="1079498" y="107953"/>
                </a:lnTo>
                <a:lnTo>
                  <a:pt x="1079498" y="539747"/>
                </a:lnTo>
                <a:lnTo>
                  <a:pt x="1071015" y="581767"/>
                </a:lnTo>
                <a:lnTo>
                  <a:pt x="1047881" y="616081"/>
                </a:lnTo>
                <a:lnTo>
                  <a:pt x="1013568" y="639216"/>
                </a:lnTo>
                <a:lnTo>
                  <a:pt x="971548" y="647700"/>
                </a:lnTo>
                <a:lnTo>
                  <a:pt x="107952" y="647700"/>
                </a:lnTo>
                <a:lnTo>
                  <a:pt x="65932" y="639216"/>
                </a:lnTo>
                <a:lnTo>
                  <a:pt x="31618" y="616081"/>
                </a:lnTo>
                <a:lnTo>
                  <a:pt x="8483" y="581767"/>
                </a:lnTo>
                <a:lnTo>
                  <a:pt x="0" y="539747"/>
                </a:lnTo>
                <a:lnTo>
                  <a:pt x="0" y="10795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7"/>
          <p:cNvSpPr txBox="1"/>
          <p:nvPr/>
        </p:nvSpPr>
        <p:spPr>
          <a:xfrm>
            <a:off x="7171754" y="3241424"/>
            <a:ext cx="249331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93" dirty="0">
                <a:latin typeface="Trebuchet MS"/>
                <a:cs typeface="Trebuchet MS"/>
              </a:rPr>
              <a:t>j</a:t>
            </a:r>
            <a:r>
              <a:rPr sz="1235" spc="-150" dirty="0">
                <a:latin typeface="Trebuchet MS"/>
                <a:cs typeface="Trebuchet MS"/>
              </a:rPr>
              <a:t>o</a:t>
            </a:r>
            <a:r>
              <a:rPr sz="1235" spc="-66" dirty="0">
                <a:latin typeface="Trebuchet MS"/>
                <a:cs typeface="Trebuchet MS"/>
              </a:rPr>
              <a:t>in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17067" y="4032773"/>
            <a:ext cx="1098176" cy="717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9"/>
          <p:cNvSpPr/>
          <p:nvPr/>
        </p:nvSpPr>
        <p:spPr>
          <a:xfrm>
            <a:off x="6285155" y="4088802"/>
            <a:ext cx="750794" cy="6611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70"/>
          <p:cNvSpPr/>
          <p:nvPr/>
        </p:nvSpPr>
        <p:spPr>
          <a:xfrm>
            <a:off x="6167494" y="4083199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71"/>
          <p:cNvSpPr/>
          <p:nvPr/>
        </p:nvSpPr>
        <p:spPr>
          <a:xfrm>
            <a:off x="6167493" y="4083199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71548" y="0"/>
                </a:lnTo>
                <a:lnTo>
                  <a:pt x="1013567" y="8483"/>
                </a:lnTo>
                <a:lnTo>
                  <a:pt x="1047881" y="31618"/>
                </a:lnTo>
                <a:lnTo>
                  <a:pt x="1071015" y="65932"/>
                </a:lnTo>
                <a:lnTo>
                  <a:pt x="1079499" y="107951"/>
                </a:lnTo>
                <a:lnTo>
                  <a:pt x="1079499" y="539747"/>
                </a:lnTo>
                <a:lnTo>
                  <a:pt x="1071015" y="581766"/>
                </a:lnTo>
                <a:lnTo>
                  <a:pt x="1047881" y="616080"/>
                </a:lnTo>
                <a:lnTo>
                  <a:pt x="1013567" y="639215"/>
                </a:lnTo>
                <a:lnTo>
                  <a:pt x="971548" y="647699"/>
                </a:lnTo>
                <a:lnTo>
                  <a:pt x="107952" y="647699"/>
                </a:lnTo>
                <a:lnTo>
                  <a:pt x="65932" y="639215"/>
                </a:lnTo>
                <a:lnTo>
                  <a:pt x="31618" y="616080"/>
                </a:lnTo>
                <a:lnTo>
                  <a:pt x="8483" y="581766"/>
                </a:lnTo>
                <a:lnTo>
                  <a:pt x="0" y="539747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2"/>
          <p:cNvSpPr txBox="1"/>
          <p:nvPr/>
        </p:nvSpPr>
        <p:spPr>
          <a:xfrm>
            <a:off x="6415872" y="4156856"/>
            <a:ext cx="447675" cy="38139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67239">
              <a:lnSpc>
                <a:spcPct val="101200"/>
              </a:lnSpc>
              <a:spcBef>
                <a:spcPts val="71"/>
              </a:spcBef>
            </a:pPr>
            <a:r>
              <a:rPr sz="1235" spc="-31" dirty="0">
                <a:latin typeface="Trebuchet MS"/>
                <a:cs typeface="Trebuchet MS"/>
              </a:rPr>
              <a:t>scan  </a:t>
            </a:r>
            <a:r>
              <a:rPr sz="1235" spc="-49" dirty="0">
                <a:latin typeface="Trebuchet MS"/>
                <a:cs typeface="Trebuchet MS"/>
              </a:rPr>
              <a:t>(</a:t>
            </a:r>
            <a:r>
              <a:rPr sz="1235" spc="-119" dirty="0">
                <a:latin typeface="Trebuchet MS"/>
                <a:cs typeface="Trebuchet MS"/>
              </a:rPr>
              <a:t>u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62" dirty="0">
                <a:latin typeface="Trebuchet MS"/>
                <a:cs typeface="Trebuchet MS"/>
              </a:rPr>
              <a:t>e</a:t>
            </a:r>
            <a:r>
              <a:rPr sz="1235" spc="-132" dirty="0">
                <a:latin typeface="Trebuchet MS"/>
                <a:cs typeface="Trebuchet MS"/>
              </a:rPr>
              <a:t>r</a:t>
            </a:r>
            <a:r>
              <a:rPr sz="1235" spc="26" dirty="0">
                <a:latin typeface="Trebuchet MS"/>
                <a:cs typeface="Trebuchet MS"/>
              </a:rPr>
              <a:t>s</a:t>
            </a:r>
            <a:r>
              <a:rPr sz="1235" spc="-110" dirty="0">
                <a:latin typeface="Trebuchet MS"/>
                <a:cs typeface="Trebuchet MS"/>
              </a:rPr>
              <a:t>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091979" y="3450067"/>
            <a:ext cx="918882" cy="705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4"/>
          <p:cNvSpPr/>
          <p:nvPr/>
        </p:nvSpPr>
        <p:spPr>
          <a:xfrm>
            <a:off x="7305648" y="3648490"/>
            <a:ext cx="641537" cy="425263"/>
          </a:xfrm>
          <a:custGeom>
            <a:avLst/>
            <a:gdLst/>
            <a:ahLst/>
            <a:cxnLst/>
            <a:rect l="l" t="t" r="r" b="b"/>
            <a:pathLst>
              <a:path w="727075" h="481964">
                <a:moveTo>
                  <a:pt x="726661" y="48138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5"/>
          <p:cNvSpPr/>
          <p:nvPr/>
        </p:nvSpPr>
        <p:spPr>
          <a:xfrm>
            <a:off x="7293685" y="3630347"/>
            <a:ext cx="93009" cy="99732"/>
          </a:xfrm>
          <a:custGeom>
            <a:avLst/>
            <a:gdLst/>
            <a:ahLst/>
            <a:cxnLst/>
            <a:rect l="l" t="t" r="r" b="b"/>
            <a:pathLst>
              <a:path w="105409" h="113029">
                <a:moveTo>
                  <a:pt x="105168" y="0"/>
                </a:moveTo>
                <a:lnTo>
                  <a:pt x="0" y="11582"/>
                </a:lnTo>
                <a:lnTo>
                  <a:pt x="30352" y="112941"/>
                </a:lnTo>
                <a:lnTo>
                  <a:pt x="105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6"/>
          <p:cNvSpPr/>
          <p:nvPr/>
        </p:nvSpPr>
        <p:spPr>
          <a:xfrm>
            <a:off x="7428156" y="4032773"/>
            <a:ext cx="1098176" cy="717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7"/>
          <p:cNvSpPr/>
          <p:nvPr/>
        </p:nvSpPr>
        <p:spPr>
          <a:xfrm>
            <a:off x="7461773" y="4088802"/>
            <a:ext cx="1019735" cy="6611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8"/>
          <p:cNvSpPr/>
          <p:nvPr/>
        </p:nvSpPr>
        <p:spPr>
          <a:xfrm>
            <a:off x="7478582" y="4083199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971550" y="0"/>
                </a:moveTo>
                <a:lnTo>
                  <a:pt x="107950" y="0"/>
                </a:lnTo>
                <a:lnTo>
                  <a:pt x="65933" y="8483"/>
                </a:lnTo>
                <a:lnTo>
                  <a:pt x="31619" y="31619"/>
                </a:lnTo>
                <a:lnTo>
                  <a:pt x="8483" y="65933"/>
                </a:lnTo>
                <a:lnTo>
                  <a:pt x="0" y="107950"/>
                </a:lnTo>
                <a:lnTo>
                  <a:pt x="0" y="539750"/>
                </a:lnTo>
                <a:lnTo>
                  <a:pt x="8483" y="581766"/>
                </a:lnTo>
                <a:lnTo>
                  <a:pt x="31619" y="616080"/>
                </a:lnTo>
                <a:lnTo>
                  <a:pt x="65933" y="639216"/>
                </a:lnTo>
                <a:lnTo>
                  <a:pt x="107950" y="647700"/>
                </a:lnTo>
                <a:lnTo>
                  <a:pt x="971550" y="647700"/>
                </a:lnTo>
                <a:lnTo>
                  <a:pt x="1013566" y="639216"/>
                </a:lnTo>
                <a:lnTo>
                  <a:pt x="1047880" y="616080"/>
                </a:lnTo>
                <a:lnTo>
                  <a:pt x="1071016" y="581766"/>
                </a:lnTo>
                <a:lnTo>
                  <a:pt x="1079500" y="539750"/>
                </a:lnTo>
                <a:lnTo>
                  <a:pt x="1079500" y="107950"/>
                </a:lnTo>
                <a:lnTo>
                  <a:pt x="1071016" y="65933"/>
                </a:lnTo>
                <a:lnTo>
                  <a:pt x="1047880" y="31619"/>
                </a:lnTo>
                <a:lnTo>
                  <a:pt x="1013566" y="8483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9"/>
          <p:cNvSpPr/>
          <p:nvPr/>
        </p:nvSpPr>
        <p:spPr>
          <a:xfrm>
            <a:off x="7478581" y="4083199"/>
            <a:ext cx="952500" cy="571500"/>
          </a:xfrm>
          <a:custGeom>
            <a:avLst/>
            <a:gdLst/>
            <a:ahLst/>
            <a:cxnLst/>
            <a:rect l="l" t="t" r="r" b="b"/>
            <a:pathLst>
              <a:path w="1079500" h="647700">
                <a:moveTo>
                  <a:pt x="0" y="107951"/>
                </a:moveTo>
                <a:lnTo>
                  <a:pt x="8483" y="65932"/>
                </a:lnTo>
                <a:lnTo>
                  <a:pt x="31618" y="31618"/>
                </a:lnTo>
                <a:lnTo>
                  <a:pt x="65932" y="8483"/>
                </a:lnTo>
                <a:lnTo>
                  <a:pt x="107952" y="0"/>
                </a:lnTo>
                <a:lnTo>
                  <a:pt x="971548" y="0"/>
                </a:lnTo>
                <a:lnTo>
                  <a:pt x="1013567" y="8483"/>
                </a:lnTo>
                <a:lnTo>
                  <a:pt x="1047881" y="31618"/>
                </a:lnTo>
                <a:lnTo>
                  <a:pt x="1071015" y="65932"/>
                </a:lnTo>
                <a:lnTo>
                  <a:pt x="1079498" y="107951"/>
                </a:lnTo>
                <a:lnTo>
                  <a:pt x="1079498" y="539747"/>
                </a:lnTo>
                <a:lnTo>
                  <a:pt x="1071015" y="581766"/>
                </a:lnTo>
                <a:lnTo>
                  <a:pt x="1047881" y="616080"/>
                </a:lnTo>
                <a:lnTo>
                  <a:pt x="1013567" y="639215"/>
                </a:lnTo>
                <a:lnTo>
                  <a:pt x="971548" y="647699"/>
                </a:lnTo>
                <a:lnTo>
                  <a:pt x="107952" y="647699"/>
                </a:lnTo>
                <a:lnTo>
                  <a:pt x="65932" y="639215"/>
                </a:lnTo>
                <a:lnTo>
                  <a:pt x="31618" y="616080"/>
                </a:lnTo>
                <a:lnTo>
                  <a:pt x="8483" y="581766"/>
                </a:lnTo>
                <a:lnTo>
                  <a:pt x="0" y="539747"/>
                </a:lnTo>
                <a:lnTo>
                  <a:pt x="0" y="1079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80"/>
          <p:cNvSpPr txBox="1"/>
          <p:nvPr/>
        </p:nvSpPr>
        <p:spPr>
          <a:xfrm>
            <a:off x="7589564" y="4156856"/>
            <a:ext cx="717737" cy="3914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algn="ctr">
              <a:spcBef>
                <a:spcPts val="88"/>
              </a:spcBef>
            </a:pPr>
            <a:r>
              <a:rPr sz="1235" b="1" spc="-40" dirty="0">
                <a:latin typeface="Trebuchet MS"/>
                <a:cs typeface="Trebuchet MS"/>
              </a:rPr>
              <a:t>filter</a:t>
            </a:r>
            <a:r>
              <a:rPr sz="1235" b="1" spc="-132" dirty="0">
                <a:latin typeface="Trebuchet MS"/>
                <a:cs typeface="Trebuchet MS"/>
              </a:rPr>
              <a:t> </a:t>
            </a:r>
            <a:r>
              <a:rPr sz="1235" b="1" spc="-22" dirty="0">
                <a:latin typeface="Trebuchet MS"/>
                <a:cs typeface="Trebuchet MS"/>
              </a:rPr>
              <a:t>scan</a:t>
            </a:r>
            <a:endParaRPr sz="1235">
              <a:latin typeface="Trebuchet MS"/>
              <a:cs typeface="Trebuchet MS"/>
            </a:endParaRPr>
          </a:p>
          <a:p>
            <a:pPr marR="5603" algn="ctr">
              <a:spcBef>
                <a:spcPts val="18"/>
              </a:spcBef>
            </a:pPr>
            <a:r>
              <a:rPr sz="1235" spc="-75" dirty="0">
                <a:latin typeface="Trebuchet MS"/>
                <a:cs typeface="Trebuchet MS"/>
              </a:rPr>
              <a:t>(events)</a:t>
            </a:r>
            <a:endParaRPr sz="1235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835186" y="460863"/>
            <a:ext cx="7611035" cy="47298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000" spc="163" dirty="0"/>
              <a:t>Plan </a:t>
            </a:r>
            <a:r>
              <a:rPr sz="3000" spc="106" dirty="0"/>
              <a:t>Optimization: </a:t>
            </a:r>
            <a:r>
              <a:rPr sz="3000" spc="53" dirty="0"/>
              <a:t>"Intelligent" </a:t>
            </a:r>
            <a:r>
              <a:rPr sz="3000" spc="168" dirty="0"/>
              <a:t>Data</a:t>
            </a:r>
            <a:r>
              <a:rPr sz="3000" spc="-383" dirty="0"/>
              <a:t> </a:t>
            </a:r>
            <a:r>
              <a:rPr sz="3000" spc="190" dirty="0"/>
              <a:t>Sources</a:t>
            </a:r>
            <a:endParaRPr sz="3000"/>
          </a:p>
        </p:txBody>
      </p:sp>
      <p:sp>
        <p:nvSpPr>
          <p:cNvPr id="82" name="object 82"/>
          <p:cNvSpPr/>
          <p:nvPr/>
        </p:nvSpPr>
        <p:spPr>
          <a:xfrm>
            <a:off x="6442038" y="4503420"/>
            <a:ext cx="1199029" cy="13783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3" name="object 83"/>
          <p:cNvSpPr/>
          <p:nvPr/>
        </p:nvSpPr>
        <p:spPr>
          <a:xfrm>
            <a:off x="6509273" y="4667234"/>
            <a:ext cx="949138" cy="1128432"/>
          </a:xfrm>
          <a:custGeom>
            <a:avLst/>
            <a:gdLst/>
            <a:ahLst/>
            <a:cxnLst/>
            <a:rect l="l" t="t" r="r" b="b"/>
            <a:pathLst>
              <a:path w="1075690" h="1278890">
                <a:moveTo>
                  <a:pt x="0" y="1278634"/>
                </a:moveTo>
                <a:lnTo>
                  <a:pt x="1075551" y="0"/>
                </a:lnTo>
              </a:path>
            </a:pathLst>
          </a:custGeom>
          <a:ln w="25400">
            <a:solidFill>
              <a:srgbClr val="DC3D08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4"/>
          <p:cNvSpPr/>
          <p:nvPr/>
        </p:nvSpPr>
        <p:spPr>
          <a:xfrm>
            <a:off x="7400073" y="4648940"/>
            <a:ext cx="73959" cy="78441"/>
          </a:xfrm>
          <a:custGeom>
            <a:avLst/>
            <a:gdLst/>
            <a:ahLst/>
            <a:cxnLst/>
            <a:rect l="l" t="t" r="r" b="b"/>
            <a:pathLst>
              <a:path w="83820" h="88900">
                <a:moveTo>
                  <a:pt x="83413" y="0"/>
                </a:moveTo>
                <a:lnTo>
                  <a:pt x="0" y="36042"/>
                </a:lnTo>
                <a:lnTo>
                  <a:pt x="62204" y="88366"/>
                </a:lnTo>
                <a:lnTo>
                  <a:pt x="83413" y="0"/>
                </a:lnTo>
                <a:close/>
              </a:path>
            </a:pathLst>
          </a:custGeom>
          <a:solidFill>
            <a:srgbClr val="DC3D0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5"/>
          <p:cNvSpPr txBox="1"/>
          <p:nvPr/>
        </p:nvSpPr>
        <p:spPr>
          <a:xfrm>
            <a:off x="5124718" y="5958391"/>
            <a:ext cx="2464174" cy="514576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>
              <a:lnSpc>
                <a:spcPct val="100899"/>
              </a:lnSpc>
              <a:spcBef>
                <a:spcPts val="71"/>
              </a:spcBef>
            </a:pPr>
            <a:r>
              <a:rPr sz="1677" b="1" spc="-66" dirty="0">
                <a:solidFill>
                  <a:srgbClr val="C00000"/>
                </a:solidFill>
                <a:latin typeface="Trebuchet MS"/>
                <a:cs typeface="Trebuchet MS"/>
              </a:rPr>
              <a:t>filter </a:t>
            </a:r>
            <a:r>
              <a:rPr sz="1677" b="1" spc="-26" dirty="0">
                <a:solidFill>
                  <a:srgbClr val="C00000"/>
                </a:solidFill>
                <a:latin typeface="Trebuchet MS"/>
                <a:cs typeface="Trebuchet MS"/>
              </a:rPr>
              <a:t>done </a:t>
            </a:r>
            <a:r>
              <a:rPr sz="1677" b="1" spc="-18" dirty="0">
                <a:solidFill>
                  <a:srgbClr val="C00000"/>
                </a:solidFill>
                <a:latin typeface="Trebuchet MS"/>
                <a:cs typeface="Trebuchet MS"/>
              </a:rPr>
              <a:t>by data</a:t>
            </a:r>
            <a:r>
              <a:rPr sz="1677" b="1" spc="-322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77" b="1" spc="-35" dirty="0">
                <a:solidFill>
                  <a:srgbClr val="C00000"/>
                </a:solidFill>
                <a:latin typeface="Trebuchet MS"/>
                <a:cs typeface="Trebuchet MS"/>
              </a:rPr>
              <a:t>source  </a:t>
            </a:r>
            <a:r>
              <a:rPr sz="1677" b="1" spc="-57" dirty="0">
                <a:solidFill>
                  <a:srgbClr val="C00000"/>
                </a:solidFill>
                <a:latin typeface="Trebuchet MS"/>
                <a:cs typeface="Trebuchet MS"/>
              </a:rPr>
              <a:t>(e.g., </a:t>
            </a:r>
            <a:r>
              <a:rPr sz="1677" b="1" spc="4" dirty="0">
                <a:solidFill>
                  <a:srgbClr val="C00000"/>
                </a:solidFill>
                <a:latin typeface="Trebuchet MS"/>
                <a:cs typeface="Trebuchet MS"/>
              </a:rPr>
              <a:t>RDBMS </a:t>
            </a:r>
            <a:r>
              <a:rPr sz="1677" b="1" spc="-22" dirty="0">
                <a:solidFill>
                  <a:srgbClr val="C00000"/>
                </a:solidFill>
                <a:latin typeface="Trebuchet MS"/>
                <a:cs typeface="Trebuchet MS"/>
              </a:rPr>
              <a:t>via</a:t>
            </a:r>
            <a:r>
              <a:rPr sz="1677" b="1" spc="-287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77" b="1" spc="-35" dirty="0">
                <a:solidFill>
                  <a:srgbClr val="C00000"/>
                </a:solidFill>
                <a:latin typeface="Trebuchet MS"/>
                <a:cs typeface="Trebuchet MS"/>
              </a:rPr>
              <a:t>JDBC)</a:t>
            </a:r>
            <a:endParaRPr sz="167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66405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4159624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72" dirty="0"/>
              <a:t>Catalyst</a:t>
            </a:r>
            <a:r>
              <a:rPr spc="-35" dirty="0"/>
              <a:t> </a:t>
            </a:r>
            <a:r>
              <a:rPr spc="221" dirty="0"/>
              <a:t>Internals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7650" y="5455830"/>
            <a:ext cx="7408769" cy="604290"/>
          </a:xfrm>
          <a:prstGeom prst="rect">
            <a:avLst/>
          </a:prstGeom>
        </p:spPr>
        <p:txBody>
          <a:bodyPr vert="horz" wrap="square" lIns="0" tIns="94129" rIns="0" bIns="0" rtlCol="0">
            <a:spAutoFit/>
          </a:bodyPr>
          <a:lstStyle/>
          <a:p>
            <a:pPr marR="4483" algn="r">
              <a:spcBef>
                <a:spcPts val="741"/>
              </a:spcBef>
            </a:pPr>
            <a:r>
              <a:rPr sz="1059" spc="-26" dirty="0">
                <a:latin typeface="Trebuchet MS"/>
                <a:cs typeface="Trebuchet MS"/>
              </a:rPr>
              <a:t>39</a:t>
            </a:r>
            <a:endParaRPr sz="1059" dirty="0">
              <a:latin typeface="Trebuchet MS"/>
              <a:cs typeface="Trebuchet MS"/>
            </a:endParaRPr>
          </a:p>
          <a:p>
            <a:pPr marL="11206">
              <a:spcBef>
                <a:spcPts val="927"/>
              </a:spcBef>
            </a:pPr>
            <a:r>
              <a:rPr sz="1500" u="sng" spc="-137" dirty="0">
                <a:solidFill>
                  <a:srgbClr val="1EA2B4"/>
                </a:solidFill>
                <a:uFill>
                  <a:solidFill>
                    <a:srgbClr val="1EA2B4"/>
                  </a:solidFill>
                </a:uFill>
                <a:latin typeface="Trebuchet MS"/>
                <a:cs typeface="Trebuchet MS"/>
              </a:rPr>
              <a:t>https://databricks.com/blog/2015/04/13/deep-­‐dive-­‐into-­‐spark-­‐sqls-­‐catalyst-­‐optimizer.html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4979" y="1332154"/>
            <a:ext cx="7900147" cy="4179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910943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6058505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Creating a DataFrame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322982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499694"/>
            <a:ext cx="7908312" cy="42787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8097" indent="-156891">
              <a:lnSpc>
                <a:spcPts val="3044"/>
              </a:lnSpc>
              <a:spcBef>
                <a:spcPts val="8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You create a DataFrame with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SQLContext</a:t>
            </a:r>
            <a:endParaRPr sz="2647">
              <a:latin typeface="Arial"/>
              <a:cs typeface="Arial"/>
            </a:endParaRPr>
          </a:p>
          <a:p>
            <a:pPr marL="168097">
              <a:lnSpc>
                <a:spcPts val="3044"/>
              </a:lnSpc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object (or one of its descendants)</a:t>
            </a:r>
            <a:endParaRPr sz="2647">
              <a:latin typeface="Trebuchet MS"/>
              <a:cs typeface="Trebuchet MS"/>
            </a:endParaRPr>
          </a:p>
          <a:p>
            <a:pPr marL="168097" marR="4483" indent="-156891">
              <a:lnSpc>
                <a:spcPct val="90300"/>
              </a:lnSpc>
              <a:spcBef>
                <a:spcPts val="574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In the Spark Scala shell (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spark-shell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) or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pyspark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,  you have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SQLContext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available automatically,  as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sqlContext</a:t>
            </a:r>
            <a:r>
              <a:rPr sz="2647" dirty="0">
                <a:latin typeface="Trebuchet MS"/>
                <a:cs typeface="Trebuchet MS"/>
              </a:rPr>
              <a:t>.</a:t>
            </a:r>
            <a:endParaRPr sz="2647">
              <a:latin typeface="Trebuchet MS"/>
              <a:cs typeface="Trebuchet MS"/>
            </a:endParaRPr>
          </a:p>
          <a:p>
            <a:pPr marL="168097" marR="821435" indent="-156891">
              <a:lnSpc>
                <a:spcPts val="2824"/>
              </a:lnSpc>
              <a:spcBef>
                <a:spcPts val="741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In an application, you can easily create one  yourself, from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SparkContext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647">
              <a:latin typeface="Trebuchet MS"/>
              <a:cs typeface="Trebuchet MS"/>
            </a:endParaRPr>
          </a:p>
          <a:p>
            <a:pPr marL="168097" marR="641571" indent="-156891">
              <a:lnSpc>
                <a:spcPts val="2912"/>
              </a:lnSpc>
              <a:spcBef>
                <a:spcPts val="547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latin typeface="Trebuchet MS"/>
                <a:cs typeface="Trebuchet MS"/>
              </a:rPr>
              <a:t>The DataFrame </a:t>
            </a:r>
            <a:r>
              <a:rPr sz="2647" i="1" dirty="0">
                <a:latin typeface="Trebuchet MS"/>
                <a:cs typeface="Trebuchet MS"/>
              </a:rPr>
              <a:t>data source API </a:t>
            </a:r>
            <a:r>
              <a:rPr sz="2647" dirty="0">
                <a:latin typeface="Trebuchet MS"/>
                <a:cs typeface="Trebuchet MS"/>
              </a:rPr>
              <a:t>is consistent,  across data formats.</a:t>
            </a:r>
            <a:endParaRPr sz="2647">
              <a:latin typeface="Trebuchet MS"/>
              <a:cs typeface="Trebuchet MS"/>
            </a:endParaRPr>
          </a:p>
          <a:p>
            <a:pPr marL="392227" marR="248784" lvl="1" indent="-168097">
              <a:lnSpc>
                <a:spcPts val="2471"/>
              </a:lnSpc>
              <a:spcBef>
                <a:spcPts val="529"/>
              </a:spcBef>
              <a:buSzPct val="88461"/>
              <a:buFont typeface="Arial"/>
              <a:buChar char="•"/>
              <a:tabLst>
                <a:tab pos="392227" algn="l"/>
              </a:tabLst>
            </a:pPr>
            <a:r>
              <a:rPr sz="2294" dirty="0">
                <a:latin typeface="Trebuchet MS"/>
                <a:cs typeface="Trebuchet MS"/>
              </a:rPr>
              <a:t>“Opening” a data source works pretty much the same  way, no matter what.</a:t>
            </a:r>
            <a:endParaRPr sz="2294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16856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175272"/>
            <a:ext cx="8606118" cy="4840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7" y="1320949"/>
            <a:ext cx="8550088" cy="4347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7204262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9" dirty="0"/>
              <a:t>Creating </a:t>
            </a:r>
            <a:r>
              <a:rPr spc="349" dirty="0"/>
              <a:t>a </a:t>
            </a:r>
            <a:r>
              <a:rPr spc="274" dirty="0"/>
              <a:t>DataFrame</a:t>
            </a:r>
            <a:r>
              <a:rPr spc="-763" dirty="0"/>
              <a:t> </a:t>
            </a:r>
            <a:r>
              <a:rPr spc="132" dirty="0"/>
              <a:t>in </a:t>
            </a:r>
            <a:r>
              <a:rPr spc="190" dirty="0"/>
              <a:t>Scala</a:t>
            </a:r>
          </a:p>
        </p:txBody>
      </p:sp>
      <p:sp>
        <p:nvSpPr>
          <p:cNvPr id="5" name="object 5"/>
          <p:cNvSpPr/>
          <p:nvPr/>
        </p:nvSpPr>
        <p:spPr>
          <a:xfrm>
            <a:off x="441287" y="1539464"/>
            <a:ext cx="8124265" cy="3899647"/>
          </a:xfrm>
          <a:custGeom>
            <a:avLst/>
            <a:gdLst/>
            <a:ahLst/>
            <a:cxnLst/>
            <a:rect l="l" t="t" r="r" b="b"/>
            <a:pathLst>
              <a:path w="9207500" h="4419600">
                <a:moveTo>
                  <a:pt x="0" y="0"/>
                </a:moveTo>
                <a:lnTo>
                  <a:pt x="9207500" y="0"/>
                </a:lnTo>
                <a:lnTo>
                  <a:pt x="9207500" y="4419600"/>
                </a:lnTo>
                <a:lnTo>
                  <a:pt x="0" y="4419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41288" y="1539464"/>
            <a:ext cx="8124265" cy="3899647"/>
          </a:xfrm>
          <a:custGeom>
            <a:avLst/>
            <a:gdLst/>
            <a:ahLst/>
            <a:cxnLst/>
            <a:rect l="l" t="t" r="r" b="b"/>
            <a:pathLst>
              <a:path w="9207500" h="4419600">
                <a:moveTo>
                  <a:pt x="0" y="0"/>
                </a:moveTo>
                <a:lnTo>
                  <a:pt x="9207498" y="0"/>
                </a:lnTo>
                <a:lnTo>
                  <a:pt x="9207498" y="4419594"/>
                </a:lnTo>
                <a:lnTo>
                  <a:pt x="0" y="441959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511198" y="1587157"/>
            <a:ext cx="6617633" cy="29283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929578" algn="l"/>
              </a:tabLst>
            </a:pPr>
            <a:r>
              <a:rPr sz="1853" b="1" spc="88" dirty="0">
                <a:solidFill>
                  <a:srgbClr val="7F0055"/>
                </a:solidFill>
                <a:latin typeface="Arial"/>
                <a:cs typeface="Arial"/>
              </a:rPr>
              <a:t>import	</a:t>
            </a:r>
            <a:r>
              <a:rPr sz="1853" spc="163" dirty="0">
                <a:latin typeface="Arial"/>
                <a:cs typeface="Arial"/>
              </a:rPr>
              <a:t>org.apache.spark.{SparkConf,</a:t>
            </a:r>
            <a:r>
              <a:rPr sz="1853" spc="304" dirty="0">
                <a:latin typeface="Arial"/>
                <a:cs typeface="Arial"/>
              </a:rPr>
              <a:t> </a:t>
            </a:r>
            <a:r>
              <a:rPr sz="1853" spc="141" dirty="0">
                <a:latin typeface="Arial"/>
                <a:cs typeface="Arial"/>
              </a:rPr>
              <a:t>SparkContext}</a:t>
            </a:r>
            <a:endParaRPr sz="1853" dirty="0">
              <a:latin typeface="Arial"/>
              <a:cs typeface="Arial"/>
            </a:endParaRPr>
          </a:p>
          <a:p>
            <a:pPr marL="11206">
              <a:spcBef>
                <a:spcPts val="71"/>
              </a:spcBef>
              <a:tabLst>
                <a:tab pos="929578" algn="l"/>
              </a:tabLst>
            </a:pPr>
            <a:r>
              <a:rPr sz="1853" b="1" spc="88" dirty="0">
                <a:solidFill>
                  <a:srgbClr val="7F0055"/>
                </a:solidFill>
                <a:latin typeface="Arial"/>
                <a:cs typeface="Arial"/>
              </a:rPr>
              <a:t>import	</a:t>
            </a:r>
            <a:r>
              <a:rPr sz="1853" spc="146" dirty="0">
                <a:latin typeface="Arial"/>
                <a:cs typeface="Arial"/>
              </a:rPr>
              <a:t>org.apache.spark.sql.SQLContext</a:t>
            </a:r>
            <a:endParaRPr sz="1853" dirty="0">
              <a:latin typeface="Arial"/>
              <a:cs typeface="Arial"/>
            </a:endParaRPr>
          </a:p>
          <a:p>
            <a:pPr>
              <a:spcBef>
                <a:spcPts val="44"/>
              </a:spcBef>
            </a:pPr>
            <a:endParaRPr sz="1941" dirty="0">
              <a:latin typeface="Times New Roman"/>
              <a:cs typeface="Times New Roman"/>
            </a:endParaRPr>
          </a:p>
          <a:p>
            <a:pPr marL="11206">
              <a:tabLst>
                <a:tab pos="537351" algn="l"/>
                <a:tab pos="1198533" algn="l"/>
                <a:tab pos="1456281" algn="l"/>
                <a:tab pos="1982987" algn="l"/>
              </a:tabLst>
            </a:pPr>
            <a:r>
              <a:rPr sz="1853" b="1" spc="185" dirty="0">
                <a:solidFill>
                  <a:srgbClr val="7F0055"/>
                </a:solidFill>
                <a:latin typeface="Arial"/>
                <a:cs typeface="Arial"/>
              </a:rPr>
              <a:t>val	</a:t>
            </a:r>
            <a:r>
              <a:rPr sz="1853" spc="172" dirty="0">
                <a:latin typeface="Arial"/>
                <a:cs typeface="Arial"/>
              </a:rPr>
              <a:t>conf	</a:t>
            </a:r>
            <a:r>
              <a:rPr sz="1853" b="1" spc="-66" dirty="0">
                <a:solidFill>
                  <a:srgbClr val="7F0055"/>
                </a:solidFill>
                <a:latin typeface="Arial"/>
                <a:cs typeface="Arial"/>
              </a:rPr>
              <a:t>=	</a:t>
            </a:r>
            <a:r>
              <a:rPr sz="1853" b="1" spc="-159" dirty="0">
                <a:solidFill>
                  <a:srgbClr val="7F0055"/>
                </a:solidFill>
                <a:latin typeface="Arial"/>
                <a:cs typeface="Arial"/>
              </a:rPr>
              <a:t>new	</a:t>
            </a:r>
            <a:r>
              <a:rPr sz="1853" spc="75" dirty="0">
                <a:latin typeface="Arial"/>
                <a:cs typeface="Arial"/>
              </a:rPr>
              <a:t>SparkConf().setAppName(appName).</a:t>
            </a:r>
            <a:endParaRPr sz="1853" dirty="0">
              <a:latin typeface="Arial"/>
              <a:cs typeface="Arial"/>
            </a:endParaRPr>
          </a:p>
          <a:p>
            <a:pPr marL="3574867">
              <a:lnSpc>
                <a:spcPts val="2215"/>
              </a:lnSpc>
              <a:spcBef>
                <a:spcPts val="71"/>
              </a:spcBef>
            </a:pPr>
            <a:r>
              <a:rPr sz="1853" spc="163" dirty="0">
                <a:latin typeface="Arial"/>
                <a:cs typeface="Arial"/>
              </a:rPr>
              <a:t>setMaster(master)</a:t>
            </a:r>
            <a:endParaRPr sz="1853" dirty="0">
              <a:latin typeface="Arial"/>
              <a:cs typeface="Arial"/>
            </a:endParaRPr>
          </a:p>
          <a:p>
            <a:pPr marL="11206">
              <a:lnSpc>
                <a:spcPts val="2215"/>
              </a:lnSpc>
              <a:tabLst>
                <a:tab pos="402873" algn="l"/>
                <a:tab pos="1456281" algn="l"/>
                <a:tab pos="2644169" algn="l"/>
                <a:tab pos="4885465" algn="l"/>
                <a:tab pos="5681125" algn="l"/>
                <a:tab pos="6073352" algn="l"/>
              </a:tabLst>
            </a:pPr>
            <a:r>
              <a:rPr sz="1853" spc="543" dirty="0">
                <a:solidFill>
                  <a:srgbClr val="00A019"/>
                </a:solidFill>
                <a:latin typeface="Arial"/>
                <a:cs typeface="Arial"/>
              </a:rPr>
              <a:t>/</a:t>
            </a:r>
            <a:r>
              <a:rPr sz="1853" spc="503" dirty="0">
                <a:solidFill>
                  <a:srgbClr val="00A019"/>
                </a:solidFill>
                <a:latin typeface="Arial"/>
                <a:cs typeface="Arial"/>
              </a:rPr>
              <a:t>/</a:t>
            </a:r>
            <a:r>
              <a:rPr sz="1853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853" spc="128" dirty="0">
                <a:solidFill>
                  <a:srgbClr val="00A019"/>
                </a:solidFill>
                <a:latin typeface="Arial"/>
                <a:cs typeface="Arial"/>
              </a:rPr>
              <a:t>Return</a:t>
            </a:r>
            <a:r>
              <a:rPr sz="1853" spc="88" dirty="0">
                <a:solidFill>
                  <a:srgbClr val="00A019"/>
                </a:solidFill>
                <a:latin typeface="Arial"/>
                <a:cs typeface="Arial"/>
              </a:rPr>
              <a:t>s</a:t>
            </a:r>
            <a:r>
              <a:rPr sz="1853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853" spc="260" dirty="0">
                <a:solidFill>
                  <a:srgbClr val="00A019"/>
                </a:solidFill>
                <a:latin typeface="Arial"/>
                <a:cs typeface="Arial"/>
              </a:rPr>
              <a:t>existin</a:t>
            </a:r>
            <a:r>
              <a:rPr sz="1853" spc="304" dirty="0">
                <a:solidFill>
                  <a:srgbClr val="00A019"/>
                </a:solidFill>
                <a:latin typeface="Arial"/>
                <a:cs typeface="Arial"/>
              </a:rPr>
              <a:t>g</a:t>
            </a:r>
            <a:r>
              <a:rPr sz="1853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853" spc="119" dirty="0">
                <a:solidFill>
                  <a:srgbClr val="00A019"/>
                </a:solidFill>
                <a:latin typeface="Arial"/>
                <a:cs typeface="Arial"/>
              </a:rPr>
              <a:t>SparkContext</a:t>
            </a:r>
            <a:r>
              <a:rPr sz="1853" spc="503" dirty="0">
                <a:solidFill>
                  <a:srgbClr val="00A019"/>
                </a:solidFill>
                <a:latin typeface="Arial"/>
                <a:cs typeface="Arial"/>
              </a:rPr>
              <a:t>,</a:t>
            </a:r>
            <a:r>
              <a:rPr sz="1853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853" spc="-199" dirty="0">
                <a:solidFill>
                  <a:srgbClr val="00A019"/>
                </a:solidFill>
                <a:latin typeface="Arial"/>
                <a:cs typeface="Arial"/>
              </a:rPr>
              <a:t> </a:t>
            </a:r>
            <a:r>
              <a:rPr sz="1853" spc="529" dirty="0">
                <a:solidFill>
                  <a:srgbClr val="00A019"/>
                </a:solidFill>
                <a:latin typeface="Arial"/>
                <a:cs typeface="Arial"/>
              </a:rPr>
              <a:t>i</a:t>
            </a:r>
            <a:r>
              <a:rPr sz="1853" spc="613" dirty="0">
                <a:solidFill>
                  <a:srgbClr val="00A019"/>
                </a:solidFill>
                <a:latin typeface="Arial"/>
                <a:cs typeface="Arial"/>
              </a:rPr>
              <a:t>f</a:t>
            </a:r>
            <a:r>
              <a:rPr sz="1853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853" spc="202" dirty="0">
                <a:solidFill>
                  <a:srgbClr val="00A019"/>
                </a:solidFill>
                <a:latin typeface="Arial"/>
                <a:cs typeface="Arial"/>
              </a:rPr>
              <a:t>ther</a:t>
            </a:r>
            <a:r>
              <a:rPr sz="1853" spc="212" dirty="0">
                <a:solidFill>
                  <a:srgbClr val="00A019"/>
                </a:solidFill>
                <a:latin typeface="Arial"/>
                <a:cs typeface="Arial"/>
              </a:rPr>
              <a:t>e</a:t>
            </a:r>
            <a:r>
              <a:rPr sz="1853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853" spc="251" dirty="0">
                <a:solidFill>
                  <a:srgbClr val="00A019"/>
                </a:solidFill>
                <a:latin typeface="Arial"/>
                <a:cs typeface="Arial"/>
              </a:rPr>
              <a:t>i</a:t>
            </a:r>
            <a:r>
              <a:rPr sz="1853" spc="481" dirty="0">
                <a:solidFill>
                  <a:srgbClr val="00A019"/>
                </a:solidFill>
                <a:latin typeface="Arial"/>
                <a:cs typeface="Arial"/>
              </a:rPr>
              <a:t>s</a:t>
            </a:r>
            <a:r>
              <a:rPr sz="1853" dirty="0">
                <a:solidFill>
                  <a:srgbClr val="00A019"/>
                </a:solidFill>
                <a:latin typeface="Arial"/>
                <a:cs typeface="Arial"/>
              </a:rPr>
              <a:t>	</a:t>
            </a:r>
            <a:r>
              <a:rPr sz="1853" spc="26" dirty="0">
                <a:solidFill>
                  <a:srgbClr val="00A019"/>
                </a:solidFill>
                <a:latin typeface="Arial"/>
                <a:cs typeface="Arial"/>
              </a:rPr>
              <a:t>one</a:t>
            </a:r>
            <a:r>
              <a:rPr sz="1853" spc="503" dirty="0">
                <a:solidFill>
                  <a:srgbClr val="00A019"/>
                </a:solidFill>
                <a:latin typeface="Arial"/>
                <a:cs typeface="Arial"/>
              </a:rPr>
              <a:t>;</a:t>
            </a:r>
            <a:endParaRPr sz="1853" dirty="0">
              <a:latin typeface="Arial"/>
              <a:cs typeface="Arial"/>
            </a:endParaRPr>
          </a:p>
          <a:p>
            <a:pPr marL="11206">
              <a:spcBef>
                <a:spcPts val="71"/>
              </a:spcBef>
              <a:tabLst>
                <a:tab pos="402873" algn="l"/>
                <a:tab pos="1859715" algn="l"/>
                <a:tab pos="2913124" algn="l"/>
                <a:tab pos="3170874" algn="l"/>
                <a:tab pos="3697578" algn="l"/>
                <a:tab pos="4224283" algn="l"/>
                <a:tab pos="4885465" algn="l"/>
                <a:tab pos="5412170" algn="l"/>
              </a:tabLst>
            </a:pPr>
            <a:r>
              <a:rPr sz="1853" spc="521" dirty="0">
                <a:solidFill>
                  <a:srgbClr val="00A019"/>
                </a:solidFill>
                <a:latin typeface="Arial"/>
                <a:cs typeface="Arial"/>
              </a:rPr>
              <a:t>//	</a:t>
            </a:r>
            <a:r>
              <a:rPr sz="1853" spc="207" dirty="0">
                <a:solidFill>
                  <a:srgbClr val="00A019"/>
                </a:solidFill>
                <a:latin typeface="Arial"/>
                <a:cs typeface="Arial"/>
              </a:rPr>
              <a:t>otherwise,	</a:t>
            </a:r>
            <a:r>
              <a:rPr sz="1853" spc="180" dirty="0">
                <a:solidFill>
                  <a:srgbClr val="00A019"/>
                </a:solidFill>
                <a:latin typeface="Arial"/>
                <a:cs typeface="Arial"/>
              </a:rPr>
              <a:t>creates	</a:t>
            </a:r>
            <a:r>
              <a:rPr sz="1853" spc="-13" dirty="0">
                <a:solidFill>
                  <a:srgbClr val="00A019"/>
                </a:solidFill>
                <a:latin typeface="Arial"/>
                <a:cs typeface="Arial"/>
              </a:rPr>
              <a:t>a	</a:t>
            </a:r>
            <a:r>
              <a:rPr sz="1853" spc="-88" dirty="0">
                <a:solidFill>
                  <a:srgbClr val="00A019"/>
                </a:solidFill>
                <a:latin typeface="Arial"/>
                <a:cs typeface="Arial"/>
              </a:rPr>
              <a:t>new	</a:t>
            </a:r>
            <a:r>
              <a:rPr sz="1853" spc="13" dirty="0">
                <a:solidFill>
                  <a:srgbClr val="00A019"/>
                </a:solidFill>
                <a:latin typeface="Arial"/>
                <a:cs typeface="Arial"/>
              </a:rPr>
              <a:t>one	</a:t>
            </a:r>
            <a:r>
              <a:rPr sz="1853" spc="119" dirty="0">
                <a:solidFill>
                  <a:srgbClr val="00A019"/>
                </a:solidFill>
                <a:latin typeface="Arial"/>
                <a:cs typeface="Arial"/>
              </a:rPr>
              <a:t>from	</a:t>
            </a:r>
            <a:r>
              <a:rPr sz="1853" spc="185" dirty="0">
                <a:solidFill>
                  <a:srgbClr val="00A019"/>
                </a:solidFill>
                <a:latin typeface="Arial"/>
                <a:cs typeface="Arial"/>
              </a:rPr>
              <a:t>the	</a:t>
            </a:r>
            <a:r>
              <a:rPr sz="1853" spc="269" dirty="0">
                <a:solidFill>
                  <a:srgbClr val="00A019"/>
                </a:solidFill>
                <a:latin typeface="Arial"/>
                <a:cs typeface="Arial"/>
              </a:rPr>
              <a:t>config.</a:t>
            </a:r>
            <a:endParaRPr sz="1853" dirty="0">
              <a:latin typeface="Arial"/>
              <a:cs typeface="Arial"/>
            </a:endParaRPr>
          </a:p>
          <a:p>
            <a:pPr marL="11206">
              <a:lnSpc>
                <a:spcPts val="2215"/>
              </a:lnSpc>
              <a:spcBef>
                <a:spcPts val="71"/>
              </a:spcBef>
              <a:tabLst>
                <a:tab pos="537351" algn="l"/>
                <a:tab pos="929578" algn="l"/>
                <a:tab pos="1198533" algn="l"/>
              </a:tabLst>
            </a:pPr>
            <a:r>
              <a:rPr sz="1853" b="1" spc="185" dirty="0">
                <a:solidFill>
                  <a:srgbClr val="7F0055"/>
                </a:solidFill>
                <a:latin typeface="Arial"/>
                <a:cs typeface="Arial"/>
              </a:rPr>
              <a:t>val	</a:t>
            </a:r>
            <a:r>
              <a:rPr sz="1853" spc="110" dirty="0">
                <a:latin typeface="Arial"/>
                <a:cs typeface="Arial"/>
              </a:rPr>
              <a:t>sc	</a:t>
            </a:r>
            <a:r>
              <a:rPr sz="1853" b="1" spc="-66" dirty="0">
                <a:solidFill>
                  <a:srgbClr val="7F0055"/>
                </a:solidFill>
                <a:latin typeface="Arial"/>
                <a:cs typeface="Arial"/>
              </a:rPr>
              <a:t>=	</a:t>
            </a:r>
            <a:r>
              <a:rPr sz="1853" spc="154" dirty="0">
                <a:latin typeface="Arial"/>
                <a:cs typeface="Arial"/>
              </a:rPr>
              <a:t>SparkContext.getOrCreate(conf)</a:t>
            </a:r>
            <a:endParaRPr sz="1853" dirty="0">
              <a:latin typeface="Arial"/>
              <a:cs typeface="Arial"/>
            </a:endParaRPr>
          </a:p>
          <a:p>
            <a:pPr marL="11206">
              <a:lnSpc>
                <a:spcPts val="2215"/>
              </a:lnSpc>
              <a:tabLst>
                <a:tab pos="402873" algn="l"/>
              </a:tabLst>
            </a:pPr>
            <a:r>
              <a:rPr sz="1853" spc="521" dirty="0">
                <a:solidFill>
                  <a:srgbClr val="00A019"/>
                </a:solidFill>
                <a:latin typeface="Arial"/>
                <a:cs typeface="Arial"/>
              </a:rPr>
              <a:t>//	</a:t>
            </a:r>
            <a:r>
              <a:rPr sz="1853" spc="331" dirty="0">
                <a:solidFill>
                  <a:srgbClr val="00A019"/>
                </a:solidFill>
                <a:latin typeface="Arial"/>
                <a:cs typeface="Arial"/>
              </a:rPr>
              <a:t>Ditto.</a:t>
            </a:r>
            <a:endParaRPr sz="1853" dirty="0">
              <a:latin typeface="Arial"/>
              <a:cs typeface="Arial"/>
            </a:endParaRPr>
          </a:p>
          <a:p>
            <a:pPr marL="11206">
              <a:spcBef>
                <a:spcPts val="71"/>
              </a:spcBef>
              <a:tabLst>
                <a:tab pos="537351" algn="l"/>
                <a:tab pos="2251942" algn="l"/>
              </a:tabLst>
            </a:pPr>
            <a:r>
              <a:rPr sz="1853" b="1" spc="185" dirty="0">
                <a:solidFill>
                  <a:srgbClr val="7F0055"/>
                </a:solidFill>
                <a:latin typeface="Arial"/>
                <a:cs typeface="Arial"/>
              </a:rPr>
              <a:t>val	</a:t>
            </a:r>
            <a:r>
              <a:rPr sz="1853" spc="176" dirty="0">
                <a:latin typeface="Arial"/>
                <a:cs typeface="Arial"/>
              </a:rPr>
              <a:t>sqlContext</a:t>
            </a:r>
            <a:r>
              <a:rPr sz="1853" spc="326" dirty="0">
                <a:latin typeface="Arial"/>
                <a:cs typeface="Arial"/>
              </a:rPr>
              <a:t> </a:t>
            </a:r>
            <a:r>
              <a:rPr sz="1853" b="1" spc="-66" dirty="0">
                <a:solidFill>
                  <a:srgbClr val="7F0055"/>
                </a:solidFill>
                <a:latin typeface="Arial"/>
                <a:cs typeface="Arial"/>
              </a:rPr>
              <a:t>=	</a:t>
            </a:r>
            <a:r>
              <a:rPr sz="1853" spc="124" dirty="0">
                <a:latin typeface="Arial"/>
                <a:cs typeface="Arial"/>
              </a:rPr>
              <a:t>SQLContext.getOrCreate(sc)</a:t>
            </a:r>
            <a:endParaRPr sz="1853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199" y="4747215"/>
            <a:ext cx="1205193" cy="570239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11206" marR="4483">
              <a:lnSpc>
                <a:spcPct val="103200"/>
              </a:lnSpc>
              <a:spcBef>
                <a:spcPts val="18"/>
              </a:spcBef>
              <a:tabLst>
                <a:tab pos="537351" algn="l"/>
                <a:tab pos="929578" algn="l"/>
                <a:tab pos="1064055" algn="l"/>
              </a:tabLst>
            </a:pPr>
            <a:r>
              <a:rPr sz="1853" b="1" spc="185" dirty="0">
                <a:solidFill>
                  <a:srgbClr val="7F0055"/>
                </a:solidFill>
                <a:latin typeface="Arial"/>
                <a:cs typeface="Arial"/>
              </a:rPr>
              <a:t>val	</a:t>
            </a:r>
            <a:r>
              <a:rPr sz="1853" spc="265" dirty="0">
                <a:latin typeface="Arial"/>
                <a:cs typeface="Arial"/>
              </a:rPr>
              <a:t>df	</a:t>
            </a:r>
            <a:r>
              <a:rPr sz="1853" b="1" spc="-66" dirty="0">
                <a:solidFill>
                  <a:srgbClr val="7F0055"/>
                </a:solidFill>
                <a:latin typeface="Arial"/>
                <a:cs typeface="Arial"/>
              </a:rPr>
              <a:t>=  </a:t>
            </a:r>
            <a:r>
              <a:rPr sz="1853" b="1" spc="229" dirty="0">
                <a:solidFill>
                  <a:srgbClr val="7F0055"/>
                </a:solidFill>
                <a:latin typeface="Arial"/>
                <a:cs typeface="Arial"/>
              </a:rPr>
              <a:t>va</a:t>
            </a:r>
            <a:r>
              <a:rPr sz="1853" b="1" spc="93" dirty="0">
                <a:solidFill>
                  <a:srgbClr val="7F0055"/>
                </a:solidFill>
                <a:latin typeface="Arial"/>
                <a:cs typeface="Arial"/>
              </a:rPr>
              <a:t>l</a:t>
            </a:r>
            <a:r>
              <a:rPr sz="1853" b="1" dirty="0">
                <a:solidFill>
                  <a:srgbClr val="7F0055"/>
                </a:solidFill>
                <a:latin typeface="Arial"/>
                <a:cs typeface="Arial"/>
              </a:rPr>
              <a:t>	</a:t>
            </a:r>
            <a:r>
              <a:rPr sz="1853" spc="180" dirty="0">
                <a:latin typeface="Arial"/>
                <a:cs typeface="Arial"/>
              </a:rPr>
              <a:t>df</a:t>
            </a:r>
            <a:r>
              <a:rPr sz="1853" spc="190" dirty="0">
                <a:latin typeface="Arial"/>
                <a:cs typeface="Arial"/>
              </a:rPr>
              <a:t>2</a:t>
            </a:r>
            <a:r>
              <a:rPr sz="1853" dirty="0">
                <a:latin typeface="Arial"/>
                <a:cs typeface="Arial"/>
              </a:rPr>
              <a:t>	</a:t>
            </a:r>
            <a:r>
              <a:rPr sz="1853" b="1" spc="-66" dirty="0">
                <a:solidFill>
                  <a:srgbClr val="7F0055"/>
                </a:solidFill>
                <a:latin typeface="Arial"/>
                <a:cs typeface="Arial"/>
              </a:rPr>
              <a:t>=</a:t>
            </a:r>
            <a:endParaRPr sz="185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9024" y="4747215"/>
            <a:ext cx="6387353" cy="570239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145684" marR="4483" indent="-134478">
              <a:lnSpc>
                <a:spcPct val="103200"/>
              </a:lnSpc>
              <a:spcBef>
                <a:spcPts val="18"/>
              </a:spcBef>
            </a:pPr>
            <a:r>
              <a:rPr sz="1853" spc="221" dirty="0">
                <a:latin typeface="Arial"/>
                <a:cs typeface="Arial"/>
              </a:rPr>
              <a:t>sqlContext.read.parquet(</a:t>
            </a:r>
            <a:r>
              <a:rPr sz="1853" spc="221" dirty="0">
                <a:solidFill>
                  <a:srgbClr val="0000BB"/>
                </a:solidFill>
                <a:latin typeface="Arial"/>
                <a:cs typeface="Arial"/>
              </a:rPr>
              <a:t>"/path/to/data.parquet")  </a:t>
            </a:r>
            <a:r>
              <a:rPr sz="1853" spc="238" dirty="0">
                <a:latin typeface="Arial"/>
                <a:cs typeface="Arial"/>
              </a:rPr>
              <a:t>sqlContext.read.json(</a:t>
            </a:r>
            <a:r>
              <a:rPr sz="1853" spc="238" dirty="0">
                <a:solidFill>
                  <a:srgbClr val="0000BB"/>
                </a:solidFill>
                <a:latin typeface="Arial"/>
                <a:cs typeface="Arial"/>
              </a:rPr>
              <a:t>"/path/to/data.json")</a:t>
            </a:r>
            <a:endParaRPr sz="1853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56538" y="1567480"/>
            <a:ext cx="291353" cy="437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35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464616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008" y="2060538"/>
            <a:ext cx="8583706" cy="4594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435684" y="2206214"/>
            <a:ext cx="8348382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762896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9" dirty="0"/>
              <a:t>Creating </a:t>
            </a:r>
            <a:r>
              <a:rPr spc="349" dirty="0"/>
              <a:t>a </a:t>
            </a:r>
            <a:r>
              <a:rPr spc="274" dirty="0"/>
              <a:t>DataFrame</a:t>
            </a:r>
            <a:r>
              <a:rPr spc="-759" dirty="0"/>
              <a:t> </a:t>
            </a:r>
            <a:r>
              <a:rPr spc="132" dirty="0"/>
              <a:t>in </a:t>
            </a:r>
            <a:r>
              <a:rPr spc="251" dirty="0"/>
              <a:t>Python</a:t>
            </a:r>
          </a:p>
        </p:txBody>
      </p:sp>
      <p:sp>
        <p:nvSpPr>
          <p:cNvPr id="5" name="object 5"/>
          <p:cNvSpPr/>
          <p:nvPr/>
        </p:nvSpPr>
        <p:spPr>
          <a:xfrm>
            <a:off x="710229" y="2447141"/>
            <a:ext cx="7855324" cy="3765176"/>
          </a:xfrm>
          <a:custGeom>
            <a:avLst/>
            <a:gdLst/>
            <a:ahLst/>
            <a:cxnLst/>
            <a:rect l="l" t="t" r="r" b="b"/>
            <a:pathLst>
              <a:path w="8902700" h="4267200">
                <a:moveTo>
                  <a:pt x="0" y="0"/>
                </a:moveTo>
                <a:lnTo>
                  <a:pt x="8902700" y="0"/>
                </a:lnTo>
                <a:lnTo>
                  <a:pt x="8902700" y="4267200"/>
                </a:lnTo>
                <a:lnTo>
                  <a:pt x="0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en-US" sz="2000" dirty="0"/>
              <a:t>from  </a:t>
            </a:r>
            <a:r>
              <a:rPr lang="en-US" sz="2000" dirty="0" err="1"/>
              <a:t>pyspark</a:t>
            </a:r>
            <a:r>
              <a:rPr lang="en-US" sz="2000" dirty="0"/>
              <a:t> import </a:t>
            </a:r>
            <a:r>
              <a:rPr lang="en-US" sz="2000" dirty="0" err="1"/>
              <a:t>SparkContext</a:t>
            </a:r>
            <a:r>
              <a:rPr lang="en-US" sz="2000" dirty="0"/>
              <a:t>,  </a:t>
            </a:r>
            <a:r>
              <a:rPr lang="en-US" sz="2000" dirty="0" err="1"/>
              <a:t>SparkConf</a:t>
            </a:r>
            <a:endParaRPr lang="en-US" sz="2000" dirty="0"/>
          </a:p>
        </p:txBody>
      </p:sp>
      <p:sp>
        <p:nvSpPr>
          <p:cNvPr id="6" name="object 6"/>
          <p:cNvSpPr/>
          <p:nvPr/>
        </p:nvSpPr>
        <p:spPr>
          <a:xfrm>
            <a:off x="710229" y="2447140"/>
            <a:ext cx="7855324" cy="3765176"/>
          </a:xfrm>
          <a:custGeom>
            <a:avLst/>
            <a:gdLst/>
            <a:ahLst/>
            <a:cxnLst/>
            <a:rect l="l" t="t" r="r" b="b"/>
            <a:pathLst>
              <a:path w="8902700" h="4267200">
                <a:moveTo>
                  <a:pt x="0" y="0"/>
                </a:moveTo>
                <a:lnTo>
                  <a:pt x="8902698" y="0"/>
                </a:lnTo>
                <a:lnTo>
                  <a:pt x="8902698" y="4267200"/>
                </a:lnTo>
                <a:lnTo>
                  <a:pt x="0" y="42672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778489" y="2878567"/>
            <a:ext cx="6594101" cy="1558323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>
              <a:lnSpc>
                <a:spcPct val="100899"/>
              </a:lnSpc>
              <a:spcBef>
                <a:spcPts val="71"/>
              </a:spcBef>
              <a:tabLst>
                <a:tab pos="369254" algn="l"/>
                <a:tab pos="604590" algn="l"/>
                <a:tab pos="839926" algn="l"/>
              </a:tabLst>
            </a:pPr>
            <a:r>
              <a:rPr sz="1677" spc="97" dirty="0">
                <a:latin typeface="Arial"/>
                <a:cs typeface="Arial"/>
              </a:rPr>
              <a:t>conf	</a:t>
            </a:r>
            <a:r>
              <a:rPr sz="1677" spc="-57" dirty="0">
                <a:latin typeface="Arial"/>
                <a:cs typeface="Arial"/>
              </a:rPr>
              <a:t>=	</a:t>
            </a:r>
            <a:r>
              <a:rPr sz="1677" spc="71" dirty="0">
                <a:latin typeface="Arial"/>
                <a:cs typeface="Arial"/>
              </a:rPr>
              <a:t>SparkConf().setAppName(appName).setMaster(master)  </a:t>
            </a:r>
            <a:r>
              <a:rPr sz="1677" spc="62" dirty="0">
                <a:latin typeface="Arial"/>
                <a:cs typeface="Arial"/>
              </a:rPr>
              <a:t>sc	</a:t>
            </a:r>
            <a:r>
              <a:rPr sz="1677" spc="-57" dirty="0">
                <a:latin typeface="Arial"/>
                <a:cs typeface="Arial"/>
              </a:rPr>
              <a:t>=	</a:t>
            </a:r>
            <a:r>
              <a:rPr sz="1677" spc="101" dirty="0">
                <a:latin typeface="Arial"/>
                <a:cs typeface="Arial"/>
              </a:rPr>
              <a:t>SparkContext(conf=conf)</a:t>
            </a:r>
            <a:endParaRPr sz="1677" dirty="0">
              <a:latin typeface="Arial"/>
              <a:cs typeface="Arial"/>
            </a:endParaRPr>
          </a:p>
          <a:p>
            <a:pPr marL="11206">
              <a:spcBef>
                <a:spcPts val="18"/>
              </a:spcBef>
              <a:tabLst>
                <a:tab pos="1310598" algn="l"/>
                <a:tab pos="1545933" algn="l"/>
              </a:tabLst>
            </a:pPr>
            <a:r>
              <a:rPr sz="1677" spc="101" dirty="0">
                <a:latin typeface="Arial"/>
                <a:cs typeface="Arial"/>
              </a:rPr>
              <a:t>sqlContext	</a:t>
            </a:r>
            <a:r>
              <a:rPr sz="1677" spc="-57" dirty="0">
                <a:latin typeface="Arial"/>
                <a:cs typeface="Arial"/>
              </a:rPr>
              <a:t>=	</a:t>
            </a:r>
            <a:r>
              <a:rPr sz="1677" spc="49" dirty="0">
                <a:latin typeface="Arial"/>
                <a:cs typeface="Arial"/>
              </a:rPr>
              <a:t>SQLContext(sc)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1721" dirty="0">
              <a:latin typeface="Times New Roman"/>
              <a:cs typeface="Times New Roman"/>
            </a:endParaRPr>
          </a:p>
          <a:p>
            <a:pPr marL="11206" marR="345160">
              <a:lnSpc>
                <a:spcPct val="100899"/>
              </a:lnSpc>
              <a:tabLst>
                <a:tab pos="369254" algn="l"/>
                <a:tab pos="481879" algn="l"/>
                <a:tab pos="604590" algn="l"/>
                <a:tab pos="716654" algn="l"/>
              </a:tabLst>
            </a:pPr>
            <a:r>
              <a:rPr sz="1677" spc="199" dirty="0">
                <a:latin typeface="Arial"/>
                <a:cs typeface="Arial"/>
              </a:rPr>
              <a:t>df	</a:t>
            </a:r>
            <a:r>
              <a:rPr sz="1677" spc="-57" dirty="0">
                <a:latin typeface="Arial"/>
                <a:cs typeface="Arial"/>
              </a:rPr>
              <a:t>=	</a:t>
            </a:r>
            <a:r>
              <a:rPr sz="1677" spc="176" dirty="0">
                <a:latin typeface="Arial"/>
                <a:cs typeface="Arial"/>
              </a:rPr>
              <a:t>sqlContext.read.parquet(</a:t>
            </a:r>
            <a:r>
              <a:rPr sz="1677" spc="176" dirty="0">
                <a:solidFill>
                  <a:srgbClr val="0000BB"/>
                </a:solidFill>
                <a:latin typeface="Arial"/>
                <a:cs typeface="Arial"/>
              </a:rPr>
              <a:t>"/path/to/data.parquet")  </a:t>
            </a:r>
            <a:r>
              <a:rPr sz="1677" spc="115" dirty="0">
                <a:latin typeface="Arial"/>
                <a:cs typeface="Arial"/>
              </a:rPr>
              <a:t>df2		</a:t>
            </a:r>
            <a:r>
              <a:rPr sz="1677" spc="-57" dirty="0">
                <a:latin typeface="Arial"/>
                <a:cs typeface="Arial"/>
              </a:rPr>
              <a:t>=		</a:t>
            </a:r>
            <a:r>
              <a:rPr sz="1677" spc="194" dirty="0">
                <a:latin typeface="Arial"/>
                <a:cs typeface="Arial"/>
              </a:rPr>
              <a:t>sqlContext.read.json(</a:t>
            </a:r>
            <a:r>
              <a:rPr sz="1677" spc="194" dirty="0">
                <a:solidFill>
                  <a:srgbClr val="0000BB"/>
                </a:solidFill>
                <a:latin typeface="Arial"/>
                <a:cs typeface="Arial"/>
              </a:rPr>
              <a:t>"/path/to/data.json")</a:t>
            </a:r>
            <a:endParaRPr sz="1677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55685" y="2452743"/>
            <a:ext cx="414618" cy="42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36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711107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6863281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24" dirty="0"/>
              <a:t>SQLContext </a:t>
            </a:r>
            <a:r>
              <a:rPr spc="361" dirty="0"/>
              <a:t>and</a:t>
            </a:r>
            <a:r>
              <a:rPr spc="-168" dirty="0"/>
              <a:t> </a:t>
            </a:r>
            <a:r>
              <a:rPr spc="202" dirty="0" err="1"/>
              <a:t>Hive</a:t>
            </a:r>
            <a:r>
              <a:rPr lang="en-US" spc="202" dirty="0" err="1"/>
              <a:t>Context</a:t>
            </a:r>
            <a:endParaRPr spc="202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37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357256"/>
            <a:ext cx="7459756" cy="46756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2893"/>
              </a:lnSpc>
              <a:spcBef>
                <a:spcPts val="88"/>
              </a:spcBef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Our previous examples created a default Spark</a:t>
            </a:r>
            <a:endParaRPr sz="2471" dirty="0">
              <a:latin typeface="Trebuchet MS"/>
              <a:cs typeface="Trebuchet MS"/>
            </a:endParaRPr>
          </a:p>
          <a:p>
            <a:pPr marL="11206">
              <a:lnSpc>
                <a:spcPts val="2893"/>
              </a:lnSpc>
            </a:pPr>
            <a:r>
              <a:rPr sz="2471" dirty="0">
                <a:solidFill>
                  <a:srgbClr val="0070C0"/>
                </a:solidFill>
                <a:latin typeface="Arial"/>
                <a:cs typeface="Arial"/>
              </a:rPr>
              <a:t>SQLContext </a:t>
            </a: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object.</a:t>
            </a:r>
            <a:endParaRPr sz="2471" dirty="0">
              <a:latin typeface="Trebuchet MS"/>
              <a:cs typeface="Trebuchet MS"/>
            </a:endParaRPr>
          </a:p>
          <a:p>
            <a:pPr>
              <a:spcBef>
                <a:spcPts val="9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11206" marR="4483" algn="just">
              <a:lnSpc>
                <a:spcPct val="98200"/>
              </a:lnSpc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If you're using a version of Spark that has Hive support, you  can also create a </a:t>
            </a:r>
            <a:r>
              <a:rPr sz="2471" dirty="0">
                <a:solidFill>
                  <a:srgbClr val="0070C0"/>
                </a:solidFill>
                <a:latin typeface="Arial"/>
                <a:cs typeface="Arial"/>
              </a:rPr>
              <a:t>HiveContext</a:t>
            </a: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, which </a:t>
            </a:r>
            <a:r>
              <a:rPr sz="2471" dirty="0">
                <a:solidFill>
                  <a:srgbClr val="FF0000"/>
                </a:solidFill>
                <a:latin typeface="Trebuchet MS"/>
                <a:cs typeface="Trebuchet MS"/>
              </a:rPr>
              <a:t>provides additional  features</a:t>
            </a: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, including:</a:t>
            </a:r>
            <a:endParaRPr sz="2471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30" dirty="0">
              <a:latin typeface="Times New Roman"/>
              <a:cs typeface="Times New Roman"/>
            </a:endParaRPr>
          </a:p>
          <a:p>
            <a:pPr marL="168097" marR="790617" indent="-156891">
              <a:lnSpc>
                <a:spcPct val="101200"/>
              </a:lnSpc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the ability to write queries using the more complete  HiveQL parser</a:t>
            </a:r>
            <a:endParaRPr sz="2471" dirty="0">
              <a:latin typeface="Trebuchet MS"/>
              <a:cs typeface="Trebuchet MS"/>
            </a:endParaRPr>
          </a:p>
          <a:p>
            <a:pPr marL="168097" indent="-156891">
              <a:spcBef>
                <a:spcPts val="565"/>
              </a:spcBef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access to Hive user-defined functions</a:t>
            </a:r>
            <a:endParaRPr sz="2471" dirty="0">
              <a:latin typeface="Trebuchet MS"/>
              <a:cs typeface="Trebuchet MS"/>
            </a:endParaRPr>
          </a:p>
          <a:p>
            <a:pPr marL="168097" indent="-156891">
              <a:spcBef>
                <a:spcPts val="565"/>
              </a:spcBef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the ability to read data from Hive tables.</a:t>
            </a:r>
            <a:endParaRPr sz="247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6706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3001496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02" dirty="0"/>
              <a:t>H</a:t>
            </a:r>
            <a:r>
              <a:rPr spc="53" dirty="0"/>
              <a:t>i</a:t>
            </a:r>
            <a:r>
              <a:rPr spc="216" dirty="0"/>
              <a:t>v</a:t>
            </a:r>
            <a:r>
              <a:rPr spc="361" dirty="0"/>
              <a:t>e</a:t>
            </a:r>
            <a:r>
              <a:rPr spc="-35" dirty="0"/>
              <a:t>C</a:t>
            </a:r>
            <a:r>
              <a:rPr spc="216" dirty="0"/>
              <a:t>o</a:t>
            </a:r>
            <a:r>
              <a:rPr spc="393" dirty="0"/>
              <a:t>n</a:t>
            </a:r>
            <a:r>
              <a:rPr spc="168" dirty="0"/>
              <a:t>t</a:t>
            </a:r>
            <a:r>
              <a:rPr spc="361" dirty="0"/>
              <a:t>e</a:t>
            </a:r>
            <a:r>
              <a:rPr spc="124" dirty="0"/>
              <a:t>x</a:t>
            </a:r>
            <a:r>
              <a:rPr spc="154" dirty="0"/>
              <a:t>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38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778490" y="1415207"/>
            <a:ext cx="7734141" cy="528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8097" marR="193872" indent="-156891" algn="just">
              <a:spcBef>
                <a:spcPts val="8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To use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HiveContext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, you do not need to have an  existing Hive installation, and all of the data sources  available to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SQLContext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are still available.</a:t>
            </a:r>
            <a:endParaRPr sz="2647" dirty="0">
              <a:latin typeface="Trebuchet MS"/>
              <a:cs typeface="Trebuchet MS"/>
            </a:endParaRPr>
          </a:p>
          <a:p>
            <a:pPr marL="168097" marR="43705" indent="-156891">
              <a:spcBef>
                <a:spcPts val="706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You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do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, however, need to have a version of Spark that  was built with Hive support. That's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not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the default.</a:t>
            </a:r>
            <a:endParaRPr sz="2647" dirty="0">
              <a:latin typeface="Trebuchet MS"/>
              <a:cs typeface="Trebuchet MS"/>
            </a:endParaRPr>
          </a:p>
          <a:p>
            <a:pPr marL="392227" marR="276800" lvl="1" indent="-168097">
              <a:lnSpc>
                <a:spcPts val="2735"/>
              </a:lnSpc>
              <a:spcBef>
                <a:spcPts val="635"/>
              </a:spcBef>
              <a:buSzPct val="88461"/>
              <a:buFont typeface="Arial"/>
              <a:buChar char="•"/>
              <a:tabLst>
                <a:tab pos="392227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Hive is packaged</a:t>
            </a:r>
            <a:r>
              <a:rPr lang="zh-CN" altLang="en-US" sz="22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separately to avoid including all of Hive’s  dependencies in the default Spark build.</a:t>
            </a:r>
            <a:endParaRPr sz="2294" dirty="0">
              <a:latin typeface="Trebuchet MS"/>
              <a:cs typeface="Trebuchet MS"/>
            </a:endParaRPr>
          </a:p>
          <a:p>
            <a:pPr marL="392227" marR="4483" lvl="1" indent="-168097">
              <a:lnSpc>
                <a:spcPts val="2647"/>
              </a:lnSpc>
              <a:spcBef>
                <a:spcPts val="600"/>
              </a:spcBef>
              <a:buSzPct val="88461"/>
              <a:buFont typeface="Arial"/>
              <a:buChar char="•"/>
              <a:tabLst>
                <a:tab pos="392227" algn="l"/>
              </a:tabLst>
            </a:pP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If these dependenciesare not a problem for your application  then using </a:t>
            </a:r>
            <a:r>
              <a:rPr sz="2294" dirty="0">
                <a:solidFill>
                  <a:srgbClr val="0070C0"/>
                </a:solidFill>
                <a:latin typeface="Arial"/>
                <a:cs typeface="Arial"/>
              </a:rPr>
              <a:t>HiveContext </a:t>
            </a:r>
            <a:r>
              <a:rPr sz="2294" dirty="0">
                <a:solidFill>
                  <a:srgbClr val="404040"/>
                </a:solidFill>
                <a:latin typeface="Trebuchet MS"/>
                <a:cs typeface="Trebuchet MS"/>
              </a:rPr>
              <a:t>is currently recommended.</a:t>
            </a:r>
            <a:endParaRPr sz="2294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It's not difficult to build Spark with Hive support.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29058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3001496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02" dirty="0"/>
              <a:t>H</a:t>
            </a:r>
            <a:r>
              <a:rPr spc="53" dirty="0"/>
              <a:t>i</a:t>
            </a:r>
            <a:r>
              <a:rPr spc="216" dirty="0"/>
              <a:t>v</a:t>
            </a:r>
            <a:r>
              <a:rPr spc="361" dirty="0"/>
              <a:t>e</a:t>
            </a:r>
            <a:r>
              <a:rPr spc="-35" dirty="0"/>
              <a:t>C</a:t>
            </a:r>
            <a:r>
              <a:rPr spc="216" dirty="0"/>
              <a:t>o</a:t>
            </a:r>
            <a:r>
              <a:rPr spc="393" dirty="0"/>
              <a:t>n</a:t>
            </a:r>
            <a:r>
              <a:rPr spc="168" dirty="0"/>
              <a:t>t</a:t>
            </a:r>
            <a:r>
              <a:rPr spc="361" dirty="0"/>
              <a:t>e</a:t>
            </a:r>
            <a:r>
              <a:rPr spc="124" dirty="0"/>
              <a:t>x</a:t>
            </a:r>
            <a:r>
              <a:rPr spc="154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267596" y="1903655"/>
            <a:ext cx="8606118" cy="199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67597" y="2049332"/>
            <a:ext cx="8269941" cy="150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564553" y="2200611"/>
            <a:ext cx="7676029" cy="1154206"/>
          </a:xfrm>
          <a:custGeom>
            <a:avLst/>
            <a:gdLst/>
            <a:ahLst/>
            <a:cxnLst/>
            <a:rect l="l" t="t" r="r" b="b"/>
            <a:pathLst>
              <a:path w="8699500" h="1308100">
                <a:moveTo>
                  <a:pt x="0" y="0"/>
                </a:moveTo>
                <a:lnTo>
                  <a:pt x="8699500" y="0"/>
                </a:lnTo>
                <a:lnTo>
                  <a:pt x="8699500" y="1308100"/>
                </a:lnTo>
                <a:lnTo>
                  <a:pt x="0" y="130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64552" y="2200611"/>
            <a:ext cx="7676029" cy="1154206"/>
          </a:xfrm>
          <a:custGeom>
            <a:avLst/>
            <a:gdLst/>
            <a:ahLst/>
            <a:cxnLst/>
            <a:rect l="l" t="t" r="r" b="b"/>
            <a:pathLst>
              <a:path w="8699500" h="1308100">
                <a:moveTo>
                  <a:pt x="0" y="0"/>
                </a:moveTo>
                <a:lnTo>
                  <a:pt x="8699498" y="0"/>
                </a:lnTo>
                <a:lnTo>
                  <a:pt x="8699498" y="1308095"/>
                </a:lnTo>
                <a:lnTo>
                  <a:pt x="0" y="13080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31112" y="1217373"/>
            <a:ext cx="7632326" cy="18447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35038">
              <a:lnSpc>
                <a:spcPts val="3133"/>
              </a:lnSpc>
              <a:spcBef>
                <a:spcPts val="88"/>
              </a:spcBef>
            </a:pPr>
            <a:r>
              <a:rPr sz="2647" spc="-202" dirty="0">
                <a:solidFill>
                  <a:srgbClr val="404040"/>
                </a:solidFill>
                <a:latin typeface="Trebuchet MS"/>
                <a:cs typeface="Trebuchet MS"/>
              </a:rPr>
              <a:t>If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your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copy</a:t>
            </a:r>
            <a:r>
              <a:rPr sz="2647" spc="-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647" spc="-34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53" dirty="0">
                <a:solidFill>
                  <a:srgbClr val="404040"/>
                </a:solidFill>
                <a:latin typeface="Trebuchet MS"/>
                <a:cs typeface="Trebuchet MS"/>
              </a:rPr>
              <a:t>Spark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35" dirty="0">
                <a:solidFill>
                  <a:srgbClr val="404040"/>
                </a:solidFill>
                <a:latin typeface="Trebuchet MS"/>
                <a:cs typeface="Trebuchet MS"/>
              </a:rPr>
              <a:t>has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Hive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support,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you</a:t>
            </a:r>
            <a:r>
              <a:rPr sz="2647" spc="-25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create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endParaRPr sz="2647" dirty="0">
              <a:latin typeface="Trebuchet MS"/>
              <a:cs typeface="Trebuchet MS"/>
            </a:endParaRPr>
          </a:p>
          <a:p>
            <a:pPr marL="135038">
              <a:lnSpc>
                <a:spcPts val="3133"/>
              </a:lnSpc>
            </a:pPr>
            <a:r>
              <a:rPr sz="2647" spc="101" dirty="0">
                <a:solidFill>
                  <a:srgbClr val="0070C0"/>
                </a:solidFill>
                <a:latin typeface="Arial"/>
                <a:cs typeface="Arial"/>
              </a:rPr>
              <a:t>HiveContext </a:t>
            </a: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easily</a:t>
            </a:r>
            <a:r>
              <a:rPr sz="2647" spc="-1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enough:</a:t>
            </a:r>
            <a:endParaRPr sz="2647" dirty="0">
              <a:latin typeface="Trebuchet MS"/>
              <a:cs typeface="Trebuchet MS"/>
            </a:endParaRPr>
          </a:p>
          <a:p>
            <a:pPr marL="11206" marR="3282938" algn="ctr">
              <a:lnSpc>
                <a:spcPct val="201799"/>
              </a:lnSpc>
              <a:spcBef>
                <a:spcPts val="582"/>
              </a:spcBef>
              <a:tabLst>
                <a:tab pos="481318" algn="l"/>
                <a:tab pos="839926" algn="l"/>
                <a:tab pos="1781269" algn="l"/>
                <a:tab pos="2027813" algn="l"/>
                <a:tab pos="2498485" algn="l"/>
              </a:tabLst>
            </a:pPr>
            <a:r>
              <a:rPr sz="1677" b="1" spc="13" dirty="0">
                <a:solidFill>
                  <a:srgbClr val="7F0055"/>
                </a:solidFill>
                <a:latin typeface="Arial"/>
                <a:cs typeface="Arial"/>
              </a:rPr>
              <a:t>impor</a:t>
            </a:r>
            <a:r>
              <a:rPr sz="1677" b="1" spc="31" dirty="0">
                <a:solidFill>
                  <a:srgbClr val="7F0055"/>
                </a:solidFill>
                <a:latin typeface="Arial"/>
                <a:cs typeface="Arial"/>
              </a:rPr>
              <a:t>t</a:t>
            </a:r>
            <a:r>
              <a:rPr sz="1677" b="1" dirty="0">
                <a:solidFill>
                  <a:srgbClr val="7F0055"/>
                </a:solidFill>
                <a:latin typeface="Arial"/>
                <a:cs typeface="Arial"/>
              </a:rPr>
              <a:t>	</a:t>
            </a:r>
            <a:r>
              <a:rPr sz="1677" b="1" spc="31" dirty="0">
                <a:latin typeface="Arial"/>
                <a:cs typeface="Arial"/>
              </a:rPr>
              <a:t>org.spar</a:t>
            </a:r>
            <a:r>
              <a:rPr sz="1677" b="1" spc="128" dirty="0">
                <a:latin typeface="Arial"/>
                <a:cs typeface="Arial"/>
              </a:rPr>
              <a:t>k</a:t>
            </a:r>
            <a:r>
              <a:rPr sz="1677" b="1" spc="106" dirty="0">
                <a:latin typeface="Arial"/>
                <a:cs typeface="Arial"/>
              </a:rPr>
              <a:t>.</a:t>
            </a:r>
            <a:r>
              <a:rPr sz="1677" b="1" spc="344" dirty="0">
                <a:latin typeface="Arial"/>
                <a:cs typeface="Arial"/>
              </a:rPr>
              <a:t>s</a:t>
            </a:r>
            <a:r>
              <a:rPr sz="1677" b="1" spc="202" dirty="0">
                <a:latin typeface="Arial"/>
                <a:cs typeface="Arial"/>
              </a:rPr>
              <a:t>q</a:t>
            </a:r>
            <a:r>
              <a:rPr sz="1677" b="1" spc="159" dirty="0">
                <a:latin typeface="Arial"/>
                <a:cs typeface="Arial"/>
              </a:rPr>
              <a:t>l</a:t>
            </a:r>
            <a:r>
              <a:rPr sz="1677" b="1" spc="71" dirty="0">
                <a:latin typeface="Arial"/>
                <a:cs typeface="Arial"/>
              </a:rPr>
              <a:t>.</a:t>
            </a:r>
            <a:r>
              <a:rPr sz="1677" b="1" spc="291" dirty="0">
                <a:latin typeface="Arial"/>
                <a:cs typeface="Arial"/>
              </a:rPr>
              <a:t>h</a:t>
            </a:r>
            <a:r>
              <a:rPr sz="1677" b="1" spc="106" dirty="0">
                <a:latin typeface="Arial"/>
                <a:cs typeface="Arial"/>
              </a:rPr>
              <a:t>i</a:t>
            </a:r>
            <a:r>
              <a:rPr sz="1677" b="1" spc="344" dirty="0">
                <a:latin typeface="Arial"/>
                <a:cs typeface="Arial"/>
              </a:rPr>
              <a:t>v</a:t>
            </a:r>
            <a:r>
              <a:rPr sz="1677" b="1" spc="35" dirty="0">
                <a:latin typeface="Arial"/>
                <a:cs typeface="Arial"/>
              </a:rPr>
              <a:t>e</a:t>
            </a:r>
            <a:r>
              <a:rPr sz="1677" b="1" spc="4" dirty="0">
                <a:latin typeface="Arial"/>
                <a:cs typeface="Arial"/>
              </a:rPr>
              <a:t>.</a:t>
            </a:r>
            <a:r>
              <a:rPr sz="1677" b="1" spc="168" dirty="0">
                <a:latin typeface="Arial"/>
                <a:cs typeface="Arial"/>
              </a:rPr>
              <a:t>H</a:t>
            </a:r>
            <a:r>
              <a:rPr sz="1677" b="1" spc="106" dirty="0">
                <a:latin typeface="Arial"/>
                <a:cs typeface="Arial"/>
              </a:rPr>
              <a:t>i</a:t>
            </a:r>
            <a:r>
              <a:rPr sz="1677" b="1" spc="344" dirty="0">
                <a:latin typeface="Arial"/>
                <a:cs typeface="Arial"/>
              </a:rPr>
              <a:t>v</a:t>
            </a:r>
            <a:r>
              <a:rPr sz="1677" b="1" spc="-172" dirty="0">
                <a:latin typeface="Arial"/>
                <a:cs typeface="Arial"/>
              </a:rPr>
              <a:t>e</a:t>
            </a:r>
            <a:r>
              <a:rPr sz="1677" b="1" spc="-124" dirty="0">
                <a:latin typeface="Arial"/>
                <a:cs typeface="Arial"/>
              </a:rPr>
              <a:t>C</a:t>
            </a:r>
            <a:r>
              <a:rPr sz="1677" b="1" spc="-57" dirty="0">
                <a:latin typeface="Arial"/>
                <a:cs typeface="Arial"/>
              </a:rPr>
              <a:t>o</a:t>
            </a:r>
            <a:r>
              <a:rPr sz="1677" b="1" spc="128" dirty="0">
                <a:latin typeface="Arial"/>
                <a:cs typeface="Arial"/>
              </a:rPr>
              <a:t>n</a:t>
            </a:r>
            <a:r>
              <a:rPr sz="1677" b="1" spc="137" dirty="0">
                <a:latin typeface="Arial"/>
                <a:cs typeface="Arial"/>
              </a:rPr>
              <a:t>t</a:t>
            </a:r>
            <a:r>
              <a:rPr sz="1677" b="1" spc="-53" dirty="0">
                <a:latin typeface="Arial"/>
                <a:cs typeface="Arial"/>
              </a:rPr>
              <a:t>e</a:t>
            </a:r>
            <a:r>
              <a:rPr sz="1677" b="1" spc="35" dirty="0">
                <a:latin typeface="Arial"/>
                <a:cs typeface="Arial"/>
              </a:rPr>
              <a:t>x</a:t>
            </a:r>
            <a:r>
              <a:rPr sz="1677" b="1" spc="322" dirty="0">
                <a:latin typeface="Arial"/>
                <a:cs typeface="Arial"/>
              </a:rPr>
              <a:t>t  </a:t>
            </a:r>
            <a:r>
              <a:rPr sz="1677" b="1" spc="115" dirty="0">
                <a:solidFill>
                  <a:srgbClr val="7F0055"/>
                </a:solidFill>
                <a:latin typeface="Arial"/>
                <a:cs typeface="Arial"/>
              </a:rPr>
              <a:t>val	</a:t>
            </a:r>
            <a:r>
              <a:rPr sz="1677" b="1" spc="26" dirty="0">
                <a:latin typeface="Arial"/>
                <a:cs typeface="Arial"/>
              </a:rPr>
              <a:t>sqlContext	</a:t>
            </a:r>
            <a:r>
              <a:rPr sz="1677" b="1" spc="-57" dirty="0">
                <a:solidFill>
                  <a:srgbClr val="7F0055"/>
                </a:solidFill>
                <a:latin typeface="Arial"/>
                <a:cs typeface="Arial"/>
              </a:rPr>
              <a:t>=	</a:t>
            </a:r>
            <a:r>
              <a:rPr sz="1677" b="1" dirty="0">
                <a:solidFill>
                  <a:srgbClr val="7F0055"/>
                </a:solidFill>
                <a:latin typeface="Arial"/>
                <a:cs typeface="Arial"/>
              </a:rPr>
              <a:t>new</a:t>
            </a:r>
            <a:r>
              <a:rPr sz="1677" b="1" spc="-194" dirty="0">
                <a:solidFill>
                  <a:srgbClr val="7F0055"/>
                </a:solidFill>
                <a:latin typeface="Arial"/>
                <a:cs typeface="Arial"/>
              </a:rPr>
              <a:t>	</a:t>
            </a:r>
            <a:r>
              <a:rPr sz="1677" b="1" spc="49" dirty="0">
                <a:latin typeface="Arial"/>
                <a:cs typeface="Arial"/>
              </a:rPr>
              <a:t>HiveContext(sc)</a:t>
            </a:r>
            <a:endParaRPr sz="167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97949" y="2295861"/>
            <a:ext cx="291353" cy="42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267596" y="3113890"/>
            <a:ext cx="8606118" cy="2409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267597" y="3259567"/>
            <a:ext cx="8269941" cy="19162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564553" y="3489288"/>
            <a:ext cx="7676029" cy="1423147"/>
          </a:xfrm>
          <a:custGeom>
            <a:avLst/>
            <a:gdLst/>
            <a:ahLst/>
            <a:cxnLst/>
            <a:rect l="l" t="t" r="r" b="b"/>
            <a:pathLst>
              <a:path w="8699500" h="1612900">
                <a:moveTo>
                  <a:pt x="0" y="0"/>
                </a:moveTo>
                <a:lnTo>
                  <a:pt x="8699500" y="0"/>
                </a:lnTo>
                <a:lnTo>
                  <a:pt x="8699500" y="1612900"/>
                </a:lnTo>
                <a:lnTo>
                  <a:pt x="0" y="1612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64552" y="3489288"/>
            <a:ext cx="7676029" cy="1423147"/>
          </a:xfrm>
          <a:custGeom>
            <a:avLst/>
            <a:gdLst/>
            <a:ahLst/>
            <a:cxnLst/>
            <a:rect l="l" t="t" r="r" b="b"/>
            <a:pathLst>
              <a:path w="8699500" h="1612900">
                <a:moveTo>
                  <a:pt x="0" y="0"/>
                </a:moveTo>
                <a:lnTo>
                  <a:pt x="8699498" y="0"/>
                </a:lnTo>
                <a:lnTo>
                  <a:pt x="8699498" y="1612895"/>
                </a:lnTo>
                <a:lnTo>
                  <a:pt x="0" y="16128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631112" y="3775071"/>
            <a:ext cx="4118162" cy="79909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604590" algn="l"/>
                <a:tab pos="2027813" algn="l"/>
                <a:tab pos="2845886" algn="l"/>
              </a:tabLst>
            </a:pPr>
            <a:r>
              <a:rPr sz="1677" b="1" spc="-40" dirty="0">
                <a:solidFill>
                  <a:srgbClr val="7F0055"/>
                </a:solidFill>
                <a:latin typeface="Arial"/>
                <a:cs typeface="Arial"/>
              </a:rPr>
              <a:t>from	</a:t>
            </a:r>
            <a:r>
              <a:rPr sz="1677" b="1" spc="44" dirty="0">
                <a:latin typeface="Arial"/>
                <a:cs typeface="Arial"/>
              </a:rPr>
              <a:t>pyspark.sql	</a:t>
            </a:r>
            <a:r>
              <a:rPr sz="1677" b="1" spc="18" dirty="0">
                <a:solidFill>
                  <a:srgbClr val="7F0055"/>
                </a:solidFill>
                <a:latin typeface="Arial"/>
                <a:cs typeface="Arial"/>
              </a:rPr>
              <a:t>import	</a:t>
            </a:r>
            <a:r>
              <a:rPr sz="1677" b="1" spc="9" dirty="0">
                <a:latin typeface="Arial"/>
                <a:cs typeface="Arial"/>
              </a:rPr>
              <a:t>HiveContext</a:t>
            </a:r>
            <a:endParaRPr sz="1677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765">
              <a:latin typeface="Times New Roman"/>
              <a:cs typeface="Times New Roman"/>
            </a:endParaRPr>
          </a:p>
          <a:p>
            <a:pPr marL="11206">
              <a:tabLst>
                <a:tab pos="1310598" algn="l"/>
                <a:tab pos="1545933" algn="l"/>
              </a:tabLst>
            </a:pPr>
            <a:r>
              <a:rPr sz="1677" spc="101" dirty="0">
                <a:latin typeface="Arial"/>
                <a:cs typeface="Arial"/>
              </a:rPr>
              <a:t>sqlContext	</a:t>
            </a:r>
            <a:r>
              <a:rPr sz="1677" spc="-57" dirty="0">
                <a:latin typeface="Arial"/>
                <a:cs typeface="Arial"/>
              </a:rPr>
              <a:t>=	</a:t>
            </a:r>
            <a:r>
              <a:rPr sz="1677" spc="110" dirty="0">
                <a:latin typeface="Arial"/>
                <a:cs typeface="Arial"/>
              </a:rPr>
              <a:t>HiveContext(sc)</a:t>
            </a:r>
            <a:endParaRPr sz="1677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20361" y="3550920"/>
            <a:ext cx="425822" cy="4146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267596" y="4817184"/>
            <a:ext cx="8606118" cy="1759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267597" y="4962861"/>
            <a:ext cx="8269941" cy="1266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564553" y="5158964"/>
            <a:ext cx="7676029" cy="874059"/>
          </a:xfrm>
          <a:custGeom>
            <a:avLst/>
            <a:gdLst/>
            <a:ahLst/>
            <a:cxnLst/>
            <a:rect l="l" t="t" r="r" b="b"/>
            <a:pathLst>
              <a:path w="8699500" h="990600">
                <a:moveTo>
                  <a:pt x="0" y="0"/>
                </a:moveTo>
                <a:lnTo>
                  <a:pt x="8699500" y="0"/>
                </a:lnTo>
                <a:lnTo>
                  <a:pt x="86995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564552" y="5158965"/>
            <a:ext cx="7676029" cy="556755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41">
              <a:latin typeface="Times New Roman"/>
              <a:cs typeface="Times New Roman"/>
            </a:endParaRPr>
          </a:p>
          <a:p>
            <a:pPr marL="77325">
              <a:spcBef>
                <a:spcPts val="4"/>
              </a:spcBef>
              <a:tabLst>
                <a:tab pos="1377276" algn="l"/>
                <a:tab pos="1735884" algn="l"/>
              </a:tabLst>
            </a:pPr>
            <a:r>
              <a:rPr sz="1677" b="1" spc="26" dirty="0">
                <a:latin typeface="Arial"/>
                <a:cs typeface="Arial"/>
              </a:rPr>
              <a:t>sqlContext	</a:t>
            </a:r>
            <a:r>
              <a:rPr sz="1677" b="1" spc="-454" dirty="0">
                <a:latin typeface="Arial"/>
                <a:cs typeface="Arial"/>
              </a:rPr>
              <a:t>&lt;-­‐	</a:t>
            </a:r>
            <a:r>
              <a:rPr sz="1677" b="1" spc="110" dirty="0">
                <a:latin typeface="Arial"/>
                <a:cs typeface="Arial"/>
              </a:rPr>
              <a:t>sparkRHive.init(sc)</a:t>
            </a:r>
            <a:endParaRPr sz="167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52273" y="5254214"/>
            <a:ext cx="481853" cy="3697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39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92842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8318-225A-4EF9-A4DE-B725F97B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Shark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D4316-B2D5-4877-993D-BF4E0E3DC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1420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First effort to build a relational interface on Spark.</a:t>
            </a:r>
          </a:p>
          <a:p>
            <a:r>
              <a:rPr lang="en-US" dirty="0"/>
              <a:t>Modified the Apache Hive system with traditional RDBMS optimizations</a:t>
            </a:r>
          </a:p>
          <a:p>
            <a:r>
              <a:rPr lang="en-US" dirty="0"/>
              <a:t>Shows good performance and opportunities for integration with Spark programs.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Only query external data stored in the Hive catalog, and was thus not useful for relational queries on data inside a Spark program(e.g. RDD errors).</a:t>
            </a:r>
          </a:p>
          <a:p>
            <a:pPr lvl="1"/>
            <a:r>
              <a:rPr lang="en-US" dirty="0"/>
              <a:t>Inconvenient and error-prone to work with.</a:t>
            </a:r>
          </a:p>
          <a:p>
            <a:pPr lvl="1"/>
            <a:r>
              <a:rPr lang="en-US" dirty="0"/>
              <a:t>Hive optimizer was tailored for MapReduce and difficult to extend.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A45E6-3A24-1C42-910C-D212D05E3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7" y="1426028"/>
            <a:ext cx="3368307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87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448912"/>
            <a:ext cx="6600824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DataFrames Have Schemas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253792"/>
            <a:ext cx="7333129" cy="301669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In the previous example, we created DataFrames from  Parquet and JSON data.</a:t>
            </a:r>
            <a:endParaRPr sz="2647" dirty="0">
              <a:latin typeface="Trebuchet MS"/>
              <a:cs typeface="Trebuchet MS"/>
            </a:endParaRPr>
          </a:p>
          <a:p>
            <a:pPr marL="168097" marR="89652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 Parquet table has a schema (column names and  types) that Spark can use. Parquet also allows Spark  to be efficient about how it pares down data.</a:t>
            </a:r>
            <a:endParaRPr sz="2647" dirty="0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Spark can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infer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a Schema from a JSON file.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688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37223"/>
            <a:ext cx="5824817" cy="1190371"/>
          </a:xfrm>
          <a:prstGeom prst="rect">
            <a:avLst/>
          </a:prstGeom>
        </p:spPr>
        <p:txBody>
          <a:bodyPr vert="horz" wrap="square" lIns="0" tIns="35859" rIns="0" bIns="0" rtlCol="0" anchor="ctr">
            <a:spAutoFit/>
          </a:bodyPr>
          <a:lstStyle/>
          <a:p>
            <a:pPr marL="11206" marR="4483">
              <a:lnSpc>
                <a:spcPts val="4500"/>
              </a:lnSpc>
              <a:spcBef>
                <a:spcPts val="282"/>
              </a:spcBef>
            </a:pPr>
            <a:r>
              <a:rPr sz="3794" dirty="0"/>
              <a:t>Data Sources supported by  DataFrames</a:t>
            </a:r>
            <a:endParaRPr sz="3794"/>
          </a:p>
        </p:txBody>
      </p:sp>
      <p:sp>
        <p:nvSpPr>
          <p:cNvPr id="4" name="object 4"/>
          <p:cNvSpPr txBox="1"/>
          <p:nvPr/>
        </p:nvSpPr>
        <p:spPr>
          <a:xfrm>
            <a:off x="1028442" y="3399517"/>
            <a:ext cx="802901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b="1" dirty="0">
                <a:latin typeface="Arial"/>
                <a:cs typeface="Arial"/>
              </a:rPr>
              <a:t>{ JSON }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0582" y="2122170"/>
            <a:ext cx="0" cy="3095065"/>
          </a:xfrm>
          <a:custGeom>
            <a:avLst/>
            <a:gdLst/>
            <a:ahLst/>
            <a:cxnLst/>
            <a:rect l="l" t="t" r="r" b="b"/>
            <a:pathLst>
              <a:path h="3507740">
                <a:moveTo>
                  <a:pt x="0" y="0"/>
                </a:moveTo>
                <a:lnTo>
                  <a:pt x="1" y="350774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1970319" y="2133667"/>
            <a:ext cx="73006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dirty="0">
                <a:latin typeface="Georgia"/>
                <a:cs typeface="Georgia"/>
              </a:rPr>
              <a:t>built-in</a:t>
            </a:r>
            <a:endParaRPr sz="1677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1661" y="2133667"/>
            <a:ext cx="79673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dirty="0">
                <a:latin typeface="Georgia"/>
                <a:cs typeface="Georgia"/>
              </a:rPr>
              <a:t>external</a:t>
            </a:r>
            <a:endParaRPr sz="1677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52860" y="2844949"/>
            <a:ext cx="1120588" cy="30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2985696" y="2766508"/>
            <a:ext cx="281043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3359086" y="2838741"/>
            <a:ext cx="530038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b="1" dirty="0">
                <a:latin typeface="Arial"/>
                <a:cs typeface="Arial"/>
              </a:rPr>
              <a:t>JDBC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81979" y="3338008"/>
            <a:ext cx="728382" cy="806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2326841" y="4074965"/>
            <a:ext cx="711244" cy="480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3435437" y="4749692"/>
            <a:ext cx="645583" cy="352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959522" y="3968898"/>
            <a:ext cx="608703" cy="536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914510" y="4817660"/>
            <a:ext cx="798644" cy="428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2082949" y="4929243"/>
            <a:ext cx="952500" cy="235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5018891" y="2800126"/>
            <a:ext cx="1064559" cy="3249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6576508" y="2766508"/>
            <a:ext cx="448235" cy="4594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5093367" y="4652949"/>
            <a:ext cx="926812" cy="3950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6344637" y="3907530"/>
            <a:ext cx="1136096" cy="1661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7712635" y="3751356"/>
            <a:ext cx="567167" cy="3777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5018890" y="3842273"/>
            <a:ext cx="974912" cy="2465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7260067" y="2833744"/>
            <a:ext cx="874059" cy="2913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6888290" y="4760763"/>
            <a:ext cx="1114425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dirty="0">
                <a:latin typeface="Verdana"/>
                <a:cs typeface="Verdana"/>
              </a:rPr>
              <a:t>and more …</a:t>
            </a:r>
            <a:endParaRPr sz="1677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07062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4332754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318" dirty="0"/>
              <a:t>Schema</a:t>
            </a:r>
            <a:r>
              <a:rPr spc="-4" dirty="0"/>
              <a:t> </a:t>
            </a:r>
            <a:r>
              <a:rPr spc="234" dirty="0"/>
              <a:t>Inference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42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778490" y="1289752"/>
            <a:ext cx="8060710" cy="53295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667346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What if your data file doesn’t have a schema? (e.g.,  You’re reading a CSV file or a plain text file.)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 dirty="0">
              <a:latin typeface="Times New Roman"/>
              <a:cs typeface="Times New Roman"/>
            </a:endParaRPr>
          </a:p>
          <a:p>
            <a:pPr marL="168097" indent="-156891"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You can create an RDD of a particular type and let</a:t>
            </a:r>
            <a:endParaRPr sz="2647" dirty="0">
              <a:latin typeface="Trebuchet MS"/>
              <a:cs typeface="Trebuchet MS"/>
            </a:endParaRPr>
          </a:p>
          <a:p>
            <a:pPr marL="168097" marR="220768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Spark infer the schema from that type. We’ll see how </a:t>
            </a:r>
            <a:r>
              <a:rPr lang="en-US" sz="264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to do that in a moment.</a:t>
            </a:r>
            <a:endParaRPr sz="2647" dirty="0">
              <a:latin typeface="Trebuchet MS"/>
              <a:cs typeface="Trebuchet MS"/>
            </a:endParaRPr>
          </a:p>
          <a:p>
            <a:pPr marL="168097" marR="167256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You can use the API to specify the schema  programmatically.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 dirty="0">
              <a:latin typeface="Times New Roman"/>
              <a:cs typeface="Times New Roman"/>
            </a:endParaRPr>
          </a:p>
          <a:p>
            <a:pPr marL="11206" marR="4483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(It’s better to use a schema-oriented input source if you  can, though.)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80524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7390" y="1825214"/>
            <a:ext cx="4504765" cy="3854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783067" y="1970890"/>
            <a:ext cx="4011706" cy="3361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6539753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318" dirty="0"/>
              <a:t>Schema </a:t>
            </a:r>
            <a:r>
              <a:rPr spc="234" dirty="0"/>
              <a:t>Inference</a:t>
            </a:r>
            <a:r>
              <a:rPr spc="-349" dirty="0"/>
              <a:t> </a:t>
            </a:r>
            <a:r>
              <a:rPr spc="229" dirty="0"/>
              <a:t>Example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43</a:t>
            </a:fld>
            <a:endParaRPr spc="-53" dirty="0"/>
          </a:p>
        </p:txBody>
      </p:sp>
      <p:sp>
        <p:nvSpPr>
          <p:cNvPr id="5" name="object 5"/>
          <p:cNvSpPr txBox="1"/>
          <p:nvPr/>
        </p:nvSpPr>
        <p:spPr>
          <a:xfrm>
            <a:off x="778489" y="1464384"/>
            <a:ext cx="6573371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35" dirty="0">
                <a:solidFill>
                  <a:srgbClr val="404040"/>
                </a:solidFill>
                <a:latin typeface="Trebuchet MS"/>
                <a:cs typeface="Trebuchet MS"/>
              </a:rPr>
              <a:t>Suppose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you</a:t>
            </a:r>
            <a:r>
              <a:rPr sz="2647" spc="-25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have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251" dirty="0">
                <a:solidFill>
                  <a:srgbClr val="404040"/>
                </a:solidFill>
                <a:latin typeface="Trebuchet MS"/>
                <a:cs typeface="Trebuchet MS"/>
              </a:rPr>
              <a:t>(text)</a:t>
            </a: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90" dirty="0">
                <a:solidFill>
                  <a:srgbClr val="404040"/>
                </a:solidFill>
                <a:latin typeface="Trebuchet MS"/>
                <a:cs typeface="Trebuchet MS"/>
              </a:rPr>
              <a:t>file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that</a:t>
            </a:r>
            <a:r>
              <a:rPr sz="2647" spc="-29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2" dirty="0">
                <a:solidFill>
                  <a:srgbClr val="404040"/>
                </a:solidFill>
                <a:latin typeface="Trebuchet MS"/>
                <a:cs typeface="Trebuchet MS"/>
              </a:rPr>
              <a:t>looks</a:t>
            </a:r>
            <a:r>
              <a:rPr sz="2647" spc="-1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like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this: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4573" y="2090983"/>
            <a:ext cx="3724835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110" dirty="0">
                <a:latin typeface="Trebuchet MS"/>
                <a:cs typeface="Trebuchet MS"/>
              </a:rPr>
              <a:t>The</a:t>
            </a:r>
            <a:r>
              <a:rPr sz="2647" spc="-326" dirty="0">
                <a:latin typeface="Trebuchet MS"/>
                <a:cs typeface="Trebuchet MS"/>
              </a:rPr>
              <a:t> </a:t>
            </a:r>
            <a:r>
              <a:rPr sz="2647" spc="-190" dirty="0">
                <a:latin typeface="Trebuchet MS"/>
                <a:cs typeface="Trebuchet MS"/>
              </a:rPr>
              <a:t>file</a:t>
            </a:r>
            <a:r>
              <a:rPr sz="2647" spc="-322" dirty="0">
                <a:latin typeface="Trebuchet MS"/>
                <a:cs typeface="Trebuchet MS"/>
              </a:rPr>
              <a:t> </a:t>
            </a:r>
            <a:r>
              <a:rPr sz="2647" spc="-35" dirty="0">
                <a:latin typeface="Trebuchet MS"/>
                <a:cs typeface="Trebuchet MS"/>
              </a:rPr>
              <a:t>has</a:t>
            </a:r>
            <a:r>
              <a:rPr sz="2647" spc="-291" dirty="0">
                <a:latin typeface="Trebuchet MS"/>
                <a:cs typeface="Trebuchet MS"/>
              </a:rPr>
              <a:t> </a:t>
            </a:r>
            <a:r>
              <a:rPr sz="2647" spc="-22" dirty="0">
                <a:latin typeface="Trebuchet MS"/>
                <a:cs typeface="Trebuchet MS"/>
              </a:rPr>
              <a:t>no</a:t>
            </a:r>
            <a:r>
              <a:rPr sz="2647" spc="-287" dirty="0">
                <a:latin typeface="Trebuchet MS"/>
                <a:cs typeface="Trebuchet MS"/>
              </a:rPr>
              <a:t> </a:t>
            </a:r>
            <a:r>
              <a:rPr sz="2647" spc="-141" dirty="0">
                <a:latin typeface="Trebuchet MS"/>
                <a:cs typeface="Trebuchet MS"/>
              </a:rPr>
              <a:t>schema,</a:t>
            </a:r>
            <a:r>
              <a:rPr sz="2647" spc="-154" dirty="0">
                <a:latin typeface="Trebuchet MS"/>
                <a:cs typeface="Trebuchet MS"/>
              </a:rPr>
              <a:t> </a:t>
            </a:r>
            <a:r>
              <a:rPr sz="2647" spc="-110" dirty="0">
                <a:latin typeface="Trebuchet MS"/>
                <a:cs typeface="Trebuchet MS"/>
              </a:rPr>
              <a:t>but  </a:t>
            </a:r>
            <a:r>
              <a:rPr sz="2647" spc="-190" dirty="0">
                <a:latin typeface="Trebuchet MS"/>
                <a:cs typeface="Trebuchet MS"/>
              </a:rPr>
              <a:t>it’s</a:t>
            </a:r>
            <a:r>
              <a:rPr sz="2647" spc="-287" dirty="0">
                <a:latin typeface="Trebuchet MS"/>
                <a:cs typeface="Trebuchet MS"/>
              </a:rPr>
              <a:t> </a:t>
            </a:r>
            <a:r>
              <a:rPr sz="2647" spc="-62" dirty="0">
                <a:latin typeface="Trebuchet MS"/>
                <a:cs typeface="Trebuchet MS"/>
              </a:rPr>
              <a:t>obvious</a:t>
            </a:r>
            <a:r>
              <a:rPr sz="2647" spc="-287" dirty="0">
                <a:latin typeface="Trebuchet MS"/>
                <a:cs typeface="Trebuchet MS"/>
              </a:rPr>
              <a:t> </a:t>
            </a:r>
            <a:r>
              <a:rPr sz="2647" spc="-168" dirty="0">
                <a:latin typeface="Trebuchet MS"/>
                <a:cs typeface="Trebuchet MS"/>
              </a:rPr>
              <a:t>there</a:t>
            </a:r>
            <a:r>
              <a:rPr sz="2647" spc="-234" dirty="0">
                <a:latin typeface="Trebuchet MS"/>
                <a:cs typeface="Trebuchet MS"/>
              </a:rPr>
              <a:t> </a:t>
            </a:r>
            <a:r>
              <a:rPr sz="2647" i="1" spc="-124" dirty="0">
                <a:latin typeface="Trebuchet MS"/>
                <a:cs typeface="Trebuchet MS"/>
              </a:rPr>
              <a:t>is</a:t>
            </a:r>
            <a:r>
              <a:rPr sz="2647" i="1" spc="-335" dirty="0">
                <a:latin typeface="Trebuchet MS"/>
                <a:cs typeface="Trebuchet MS"/>
              </a:rPr>
              <a:t> </a:t>
            </a:r>
            <a:r>
              <a:rPr sz="2647" spc="-168" dirty="0">
                <a:latin typeface="Trebuchet MS"/>
                <a:cs typeface="Trebuchet MS"/>
              </a:rPr>
              <a:t>one: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4573" y="3301219"/>
            <a:ext cx="2517401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736443" algn="l"/>
              </a:tabLst>
            </a:pPr>
            <a:r>
              <a:rPr sz="2647" spc="-137" dirty="0">
                <a:latin typeface="Trebuchet MS"/>
                <a:cs typeface="Trebuchet MS"/>
              </a:rPr>
              <a:t>First</a:t>
            </a:r>
            <a:r>
              <a:rPr sz="2647" spc="-304" dirty="0">
                <a:latin typeface="Trebuchet MS"/>
                <a:cs typeface="Trebuchet MS"/>
              </a:rPr>
              <a:t> </a:t>
            </a:r>
            <a:r>
              <a:rPr sz="2647" spc="-159" dirty="0">
                <a:latin typeface="Trebuchet MS"/>
                <a:cs typeface="Trebuchet MS"/>
              </a:rPr>
              <a:t>name:	</a:t>
            </a:r>
            <a:r>
              <a:rPr sz="2647" i="1" spc="-141" dirty="0">
                <a:latin typeface="Trebuchet MS"/>
                <a:cs typeface="Trebuchet MS"/>
              </a:rPr>
              <a:t>string</a:t>
            </a:r>
            <a:endParaRPr sz="2647">
              <a:latin typeface="Trebuchet MS"/>
              <a:cs typeface="Trebuchet MS"/>
            </a:endParaRPr>
          </a:p>
          <a:p>
            <a:pPr marL="11206">
              <a:tabLst>
                <a:tab pos="1736443" algn="l"/>
              </a:tabLst>
            </a:pPr>
            <a:r>
              <a:rPr sz="2647" spc="-106" dirty="0">
                <a:latin typeface="Trebuchet MS"/>
                <a:cs typeface="Trebuchet MS"/>
              </a:rPr>
              <a:t>Last</a:t>
            </a:r>
            <a:r>
              <a:rPr sz="2647" spc="-212" dirty="0">
                <a:latin typeface="Trebuchet MS"/>
                <a:cs typeface="Trebuchet MS"/>
              </a:rPr>
              <a:t> </a:t>
            </a:r>
            <a:r>
              <a:rPr sz="2647" spc="-159" dirty="0">
                <a:latin typeface="Trebuchet MS"/>
                <a:cs typeface="Trebuchet MS"/>
              </a:rPr>
              <a:t>name:	</a:t>
            </a:r>
            <a:r>
              <a:rPr sz="2647" i="1" spc="-141" dirty="0">
                <a:latin typeface="Trebuchet MS"/>
                <a:cs typeface="Trebuchet MS"/>
              </a:rPr>
              <a:t>string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44573" y="4108042"/>
            <a:ext cx="1082488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212" dirty="0">
                <a:latin typeface="Trebuchet MS"/>
                <a:cs typeface="Trebuchet MS"/>
              </a:rPr>
              <a:t>G</a:t>
            </a:r>
            <a:r>
              <a:rPr sz="2647" spc="-202" dirty="0">
                <a:latin typeface="Trebuchet MS"/>
                <a:cs typeface="Trebuchet MS"/>
              </a:rPr>
              <a:t>e</a:t>
            </a:r>
            <a:r>
              <a:rPr sz="2647" spc="-40" dirty="0">
                <a:latin typeface="Trebuchet MS"/>
                <a:cs typeface="Trebuchet MS"/>
              </a:rPr>
              <a:t>n</a:t>
            </a:r>
            <a:r>
              <a:rPr sz="2647" spc="-66" dirty="0">
                <a:latin typeface="Trebuchet MS"/>
                <a:cs typeface="Trebuchet MS"/>
              </a:rPr>
              <a:t>d</a:t>
            </a:r>
            <a:r>
              <a:rPr sz="2647" spc="-212" dirty="0">
                <a:latin typeface="Trebuchet MS"/>
                <a:cs typeface="Trebuchet MS"/>
              </a:rPr>
              <a:t>e</a:t>
            </a:r>
            <a:r>
              <a:rPr sz="2647" spc="-150" dirty="0">
                <a:latin typeface="Trebuchet MS"/>
                <a:cs typeface="Trebuchet MS"/>
              </a:rPr>
              <a:t>r</a:t>
            </a:r>
            <a:r>
              <a:rPr sz="2647" spc="-349" dirty="0">
                <a:latin typeface="Trebuchet MS"/>
                <a:cs typeface="Trebuchet MS"/>
              </a:rPr>
              <a:t>:  </a:t>
            </a:r>
            <a:r>
              <a:rPr sz="2647" spc="-194" dirty="0">
                <a:latin typeface="Trebuchet MS"/>
                <a:cs typeface="Trebuchet MS"/>
              </a:rPr>
              <a:t>Age: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0279" y="4108042"/>
            <a:ext cx="969869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i="1" spc="-141" dirty="0">
                <a:latin typeface="Trebuchet MS"/>
                <a:cs typeface="Trebuchet MS"/>
              </a:rPr>
              <a:t>string</a:t>
            </a:r>
            <a:endParaRPr sz="2647">
              <a:latin typeface="Trebuchet MS"/>
              <a:cs typeface="Trebuchet MS"/>
            </a:endParaRPr>
          </a:p>
          <a:p>
            <a:pPr marL="11206"/>
            <a:r>
              <a:rPr sz="2647" i="1" spc="-88" dirty="0">
                <a:latin typeface="Trebuchet MS"/>
                <a:cs typeface="Trebuchet MS"/>
              </a:rPr>
              <a:t>i</a:t>
            </a:r>
            <a:r>
              <a:rPr sz="2647" i="1" spc="-238" dirty="0">
                <a:latin typeface="Trebuchet MS"/>
                <a:cs typeface="Trebuchet MS"/>
              </a:rPr>
              <a:t>n</a:t>
            </a:r>
            <a:r>
              <a:rPr sz="2647" i="1" spc="-322" dirty="0">
                <a:latin typeface="Trebuchet MS"/>
                <a:cs typeface="Trebuchet MS"/>
              </a:rPr>
              <a:t>t</a:t>
            </a:r>
            <a:r>
              <a:rPr sz="2647" i="1" spc="-190" dirty="0">
                <a:latin typeface="Trebuchet MS"/>
                <a:cs typeface="Trebuchet MS"/>
              </a:rPr>
              <a:t>e</a:t>
            </a:r>
            <a:r>
              <a:rPr sz="2647" i="1" spc="79" dirty="0">
                <a:latin typeface="Trebuchet MS"/>
                <a:cs typeface="Trebuchet MS"/>
              </a:rPr>
              <a:t>g</a:t>
            </a:r>
            <a:r>
              <a:rPr sz="2647" i="1" spc="-190" dirty="0">
                <a:latin typeface="Trebuchet MS"/>
                <a:cs typeface="Trebuchet MS"/>
              </a:rPr>
              <a:t>e</a:t>
            </a:r>
            <a:r>
              <a:rPr sz="2647" i="1" spc="-265" dirty="0">
                <a:latin typeface="Trebuchet MS"/>
                <a:cs typeface="Trebuchet MS"/>
              </a:rPr>
              <a:t>r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490" y="5316911"/>
            <a:ext cx="6282578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90" dirty="0">
                <a:latin typeface="Trebuchet MS"/>
                <a:cs typeface="Trebuchet MS"/>
              </a:rPr>
              <a:t>Let’s</a:t>
            </a:r>
            <a:r>
              <a:rPr sz="2647" spc="-194" dirty="0">
                <a:latin typeface="Trebuchet MS"/>
                <a:cs typeface="Trebuchet MS"/>
              </a:rPr>
              <a:t> </a:t>
            </a:r>
            <a:r>
              <a:rPr sz="2647" spc="-132" dirty="0">
                <a:latin typeface="Trebuchet MS"/>
                <a:cs typeface="Trebuchet MS"/>
              </a:rPr>
              <a:t>see</a:t>
            </a:r>
            <a:r>
              <a:rPr sz="2647" spc="-224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how</a:t>
            </a:r>
            <a:r>
              <a:rPr sz="2647" spc="-318" dirty="0">
                <a:latin typeface="Trebuchet MS"/>
                <a:cs typeface="Trebuchet MS"/>
              </a:rPr>
              <a:t> </a:t>
            </a:r>
            <a:r>
              <a:rPr sz="2647" spc="-132" dirty="0">
                <a:latin typeface="Trebuchet MS"/>
                <a:cs typeface="Trebuchet MS"/>
              </a:rPr>
              <a:t>to</a:t>
            </a:r>
            <a:r>
              <a:rPr sz="2647" spc="-274" dirty="0">
                <a:latin typeface="Trebuchet MS"/>
                <a:cs typeface="Trebuchet MS"/>
              </a:rPr>
              <a:t> </a:t>
            </a:r>
            <a:r>
              <a:rPr sz="2647" spc="-150" dirty="0">
                <a:latin typeface="Trebuchet MS"/>
                <a:cs typeface="Trebuchet MS"/>
              </a:rPr>
              <a:t>get</a:t>
            </a:r>
            <a:r>
              <a:rPr sz="2647" spc="-212" dirty="0">
                <a:latin typeface="Trebuchet MS"/>
                <a:cs typeface="Trebuchet MS"/>
              </a:rPr>
              <a:t> </a:t>
            </a:r>
            <a:r>
              <a:rPr sz="2647" spc="-53" dirty="0">
                <a:latin typeface="Trebuchet MS"/>
                <a:cs typeface="Trebuchet MS"/>
              </a:rPr>
              <a:t>Spark</a:t>
            </a:r>
            <a:r>
              <a:rPr sz="2647" spc="-353" dirty="0">
                <a:latin typeface="Trebuchet MS"/>
                <a:cs typeface="Trebuchet MS"/>
              </a:rPr>
              <a:t> </a:t>
            </a:r>
            <a:r>
              <a:rPr sz="2647" spc="-132" dirty="0">
                <a:latin typeface="Trebuchet MS"/>
                <a:cs typeface="Trebuchet MS"/>
              </a:rPr>
              <a:t>to</a:t>
            </a:r>
            <a:r>
              <a:rPr sz="2647" spc="-274" dirty="0">
                <a:latin typeface="Trebuchet MS"/>
                <a:cs typeface="Trebuchet MS"/>
              </a:rPr>
              <a:t> </a:t>
            </a:r>
            <a:r>
              <a:rPr sz="2647" spc="-172" dirty="0">
                <a:latin typeface="Trebuchet MS"/>
                <a:cs typeface="Trebuchet MS"/>
              </a:rPr>
              <a:t>infer</a:t>
            </a:r>
            <a:r>
              <a:rPr sz="2647" spc="-224" dirty="0">
                <a:latin typeface="Trebuchet MS"/>
                <a:cs typeface="Trebuchet MS"/>
              </a:rPr>
              <a:t> </a:t>
            </a:r>
            <a:r>
              <a:rPr sz="2647" spc="-154" dirty="0">
                <a:latin typeface="Trebuchet MS"/>
                <a:cs typeface="Trebuchet MS"/>
              </a:rPr>
              <a:t>the</a:t>
            </a:r>
            <a:r>
              <a:rPr sz="2647" spc="-224" dirty="0">
                <a:latin typeface="Trebuchet MS"/>
                <a:cs typeface="Trebuchet MS"/>
              </a:rPr>
              <a:t> </a:t>
            </a:r>
            <a:r>
              <a:rPr sz="2647" spc="-141" dirty="0">
                <a:latin typeface="Trebuchet MS"/>
                <a:cs typeface="Trebuchet MS"/>
              </a:rPr>
              <a:t>schema.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552" y="2088552"/>
            <a:ext cx="3697941" cy="2933779"/>
          </a:xfrm>
          <a:prstGeom prst="rect">
            <a:avLst/>
          </a:prstGeom>
          <a:solidFill>
            <a:srgbClr val="FFFFFF"/>
          </a:solidFill>
          <a:ln w="12700">
            <a:solidFill>
              <a:srgbClr val="C4C0AB"/>
            </a:solidFill>
          </a:ln>
        </p:spPr>
        <p:txBody>
          <a:bodyPr vert="horz" wrap="square" lIns="0" tIns="166968" rIns="0" bIns="0" rtlCol="0">
            <a:spAutoFit/>
          </a:bodyPr>
          <a:lstStyle/>
          <a:p>
            <a:pPr marL="191631" marR="910527">
              <a:lnSpc>
                <a:spcPct val="102099"/>
              </a:lnSpc>
              <a:spcBef>
                <a:spcPts val="1315"/>
              </a:spcBef>
            </a:pPr>
            <a:r>
              <a:rPr sz="1765" spc="101" dirty="0">
                <a:latin typeface="Arial"/>
                <a:cs typeface="Arial"/>
              </a:rPr>
              <a:t>Erin,Shannon,F,42  </a:t>
            </a:r>
            <a:r>
              <a:rPr sz="1765" spc="13" dirty="0">
                <a:latin typeface="Arial"/>
                <a:cs typeface="Arial"/>
              </a:rPr>
              <a:t>Norman,Lockwood,M,81  </a:t>
            </a:r>
            <a:r>
              <a:rPr sz="1765" spc="115" dirty="0">
                <a:latin typeface="Arial"/>
                <a:cs typeface="Arial"/>
              </a:rPr>
              <a:t>Miguel,Ruiz,M,64  </a:t>
            </a:r>
            <a:r>
              <a:rPr sz="1765" spc="132" dirty="0">
                <a:latin typeface="Arial"/>
                <a:cs typeface="Arial"/>
              </a:rPr>
              <a:t>Rosalita,Ramirez,F,14  </a:t>
            </a:r>
            <a:r>
              <a:rPr sz="1765" spc="185" dirty="0">
                <a:latin typeface="Arial"/>
                <a:cs typeface="Arial"/>
              </a:rPr>
              <a:t>Ally,Garcia,F,39  </a:t>
            </a:r>
            <a:r>
              <a:rPr sz="1765" spc="146" dirty="0">
                <a:latin typeface="Arial"/>
                <a:cs typeface="Arial"/>
              </a:rPr>
              <a:t>Claire,McBride,F,23  </a:t>
            </a:r>
            <a:r>
              <a:rPr sz="1765" spc="229" dirty="0">
                <a:latin typeface="Arial"/>
                <a:cs typeface="Arial"/>
              </a:rPr>
              <a:t>Abigail,Cottrell,F,75  </a:t>
            </a:r>
            <a:r>
              <a:rPr sz="1765" spc="110" dirty="0">
                <a:latin typeface="Arial"/>
                <a:cs typeface="Arial"/>
              </a:rPr>
              <a:t>José,Rivera,M,59  </a:t>
            </a:r>
            <a:r>
              <a:rPr sz="1765" spc="79" dirty="0">
                <a:latin typeface="Arial"/>
                <a:cs typeface="Arial"/>
              </a:rPr>
              <a:t>Ravi,Dasgupta,M,25</a:t>
            </a:r>
            <a:endParaRPr sz="1765">
              <a:latin typeface="Arial"/>
              <a:cs typeface="Arial"/>
            </a:endParaRPr>
          </a:p>
          <a:p>
            <a:pPr marL="191631"/>
            <a:r>
              <a:rPr sz="1765" spc="-799" dirty="0">
                <a:latin typeface="Arial"/>
                <a:cs typeface="Arial"/>
              </a:rPr>
              <a:t>…</a:t>
            </a:r>
            <a:endParaRPr sz="176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9301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861507"/>
            <a:ext cx="8606118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7" y="1007184"/>
            <a:ext cx="8460441" cy="5221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89" y="448912"/>
            <a:ext cx="650725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Schema Inference :: Python</a:t>
            </a:r>
          </a:p>
        </p:txBody>
      </p:sp>
      <p:sp>
        <p:nvSpPr>
          <p:cNvPr id="5" name="object 5"/>
          <p:cNvSpPr/>
          <p:nvPr/>
        </p:nvSpPr>
        <p:spPr>
          <a:xfrm>
            <a:off x="564552" y="1225698"/>
            <a:ext cx="8001000" cy="4784912"/>
          </a:xfrm>
          <a:custGeom>
            <a:avLst/>
            <a:gdLst/>
            <a:ahLst/>
            <a:cxnLst/>
            <a:rect l="l" t="t" r="r" b="b"/>
            <a:pathLst>
              <a:path w="9067800" h="5422900">
                <a:moveTo>
                  <a:pt x="0" y="0"/>
                </a:moveTo>
                <a:lnTo>
                  <a:pt x="9067800" y="0"/>
                </a:lnTo>
                <a:lnTo>
                  <a:pt x="9067800" y="5422900"/>
                </a:lnTo>
                <a:lnTo>
                  <a:pt x="0" y="5422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64551" y="1225699"/>
            <a:ext cx="8001000" cy="4784912"/>
          </a:xfrm>
          <a:custGeom>
            <a:avLst/>
            <a:gdLst/>
            <a:ahLst/>
            <a:cxnLst/>
            <a:rect l="l" t="t" r="r" b="b"/>
            <a:pathLst>
              <a:path w="9067800" h="5422900">
                <a:moveTo>
                  <a:pt x="0" y="0"/>
                </a:moveTo>
                <a:lnTo>
                  <a:pt x="9067797" y="0"/>
                </a:lnTo>
                <a:lnTo>
                  <a:pt x="9067797" y="5422901"/>
                </a:lnTo>
                <a:lnTo>
                  <a:pt x="0" y="54229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34046" y="1284799"/>
            <a:ext cx="7682193" cy="439501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671828" algn="l"/>
                <a:tab pos="3170874" algn="l"/>
              </a:tabLst>
            </a:pPr>
            <a:r>
              <a:rPr sz="1853" b="1" dirty="0">
                <a:solidFill>
                  <a:srgbClr val="7F0055"/>
                </a:solidFill>
                <a:latin typeface="Arial"/>
                <a:cs typeface="Arial"/>
              </a:rPr>
              <a:t>from	</a:t>
            </a:r>
            <a:r>
              <a:rPr sz="1853" dirty="0" err="1">
                <a:latin typeface="Arial"/>
                <a:cs typeface="Arial"/>
              </a:rPr>
              <a:t>pyspark.sql</a:t>
            </a:r>
            <a:r>
              <a:rPr sz="1853" dirty="0">
                <a:latin typeface="Arial"/>
                <a:cs typeface="Arial"/>
              </a:rPr>
              <a:t> </a:t>
            </a:r>
            <a:r>
              <a:rPr sz="1853" b="1" dirty="0">
                <a:solidFill>
                  <a:srgbClr val="7F0055"/>
                </a:solidFill>
                <a:latin typeface="Arial"/>
                <a:cs typeface="Arial"/>
              </a:rPr>
              <a:t>import</a:t>
            </a:r>
            <a:r>
              <a:rPr lang="zh-CN" altLang="en-US" sz="1853" b="1" dirty="0">
                <a:solidFill>
                  <a:srgbClr val="7F0055"/>
                </a:solidFill>
                <a:latin typeface="Arial"/>
                <a:cs typeface="Arial"/>
              </a:rPr>
              <a:t> </a:t>
            </a:r>
            <a:r>
              <a:rPr sz="1853" dirty="0">
                <a:latin typeface="Arial"/>
                <a:cs typeface="Arial"/>
              </a:rPr>
              <a:t>Row</a:t>
            </a:r>
          </a:p>
          <a:p>
            <a:pPr>
              <a:spcBef>
                <a:spcPts val="44"/>
              </a:spcBef>
            </a:pPr>
            <a:endParaRPr sz="1941" dirty="0">
              <a:latin typeface="Times New Roman"/>
              <a:cs typeface="Times New Roman"/>
            </a:endParaRPr>
          </a:p>
          <a:p>
            <a:pPr marL="11206">
              <a:tabLst>
                <a:tab pos="537351" algn="l"/>
                <a:tab pos="806306" algn="l"/>
              </a:tabLst>
            </a:pPr>
            <a:r>
              <a:rPr sz="1853" dirty="0">
                <a:latin typeface="Arial"/>
                <a:cs typeface="Arial"/>
              </a:rPr>
              <a:t>rdd	=	sc.textFile(</a:t>
            </a:r>
            <a:r>
              <a:rPr sz="1853" dirty="0">
                <a:solidFill>
                  <a:srgbClr val="0000BB"/>
                </a:solidFill>
                <a:latin typeface="Arial"/>
                <a:cs typeface="Arial"/>
              </a:rPr>
              <a:t>"people.csv")</a:t>
            </a:r>
            <a:endParaRPr sz="1853" dirty="0">
              <a:latin typeface="Arial"/>
              <a:cs typeface="Arial"/>
            </a:endParaRPr>
          </a:p>
          <a:p>
            <a:pPr marL="11206">
              <a:spcBef>
                <a:spcPts val="71"/>
              </a:spcBef>
              <a:tabLst>
                <a:tab pos="930138" algn="l"/>
                <a:tab pos="1199093" algn="l"/>
              </a:tabLst>
            </a:pPr>
            <a:r>
              <a:rPr sz="1853" dirty="0">
                <a:latin typeface="Arial"/>
                <a:cs typeface="Arial"/>
              </a:rPr>
              <a:t>Person	=	Row(</a:t>
            </a:r>
            <a:r>
              <a:rPr sz="1853" dirty="0">
                <a:solidFill>
                  <a:srgbClr val="0000BB"/>
                </a:solidFill>
                <a:latin typeface="Arial"/>
                <a:cs typeface="Arial"/>
              </a:rPr>
              <a:t>'first_name', 'last_name', 'gender', 'age')</a:t>
            </a:r>
            <a:endParaRPr sz="1853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 dirty="0">
              <a:latin typeface="Times New Roman"/>
              <a:cs typeface="Times New Roman"/>
            </a:endParaRPr>
          </a:p>
          <a:p>
            <a:pPr marL="537911" marR="3943560" indent="-526705">
              <a:lnSpc>
                <a:spcPct val="101899"/>
              </a:lnSpc>
              <a:tabLst>
                <a:tab pos="537351" algn="l"/>
                <a:tab pos="1333571" algn="l"/>
                <a:tab pos="1456281" algn="l"/>
                <a:tab pos="1590759" algn="l"/>
                <a:tab pos="1725798" algn="l"/>
                <a:tab pos="1982987" algn="l"/>
              </a:tabLst>
            </a:pPr>
            <a:r>
              <a:rPr sz="1853" b="1" dirty="0">
                <a:solidFill>
                  <a:srgbClr val="7F0055"/>
                </a:solidFill>
                <a:latin typeface="Arial"/>
                <a:cs typeface="Arial"/>
              </a:rPr>
              <a:t>def	</a:t>
            </a:r>
            <a:r>
              <a:rPr sz="1853" dirty="0">
                <a:solidFill>
                  <a:srgbClr val="0000FF"/>
                </a:solidFill>
                <a:latin typeface="Arial"/>
                <a:cs typeface="Arial"/>
              </a:rPr>
              <a:t>line_to_person(</a:t>
            </a:r>
            <a:r>
              <a:rPr sz="1853" dirty="0">
                <a:latin typeface="Arial"/>
                <a:cs typeface="Arial"/>
              </a:rPr>
              <a:t>line):  cells	=	line.split(</a:t>
            </a:r>
            <a:r>
              <a:rPr sz="1853" dirty="0">
                <a:solidFill>
                  <a:srgbClr val="0000BB"/>
                </a:solidFill>
                <a:latin typeface="Arial"/>
                <a:cs typeface="Arial"/>
              </a:rPr>
              <a:t>",")  </a:t>
            </a:r>
            <a:r>
              <a:rPr sz="1853" dirty="0">
                <a:latin typeface="Arial"/>
                <a:cs typeface="Arial"/>
              </a:rPr>
              <a:t>cells[3]	=	int(cells[3])  </a:t>
            </a:r>
            <a:r>
              <a:rPr sz="1853" b="1" dirty="0">
                <a:solidFill>
                  <a:srgbClr val="7F0055"/>
                </a:solidFill>
                <a:latin typeface="Arial"/>
                <a:cs typeface="Arial"/>
              </a:rPr>
              <a:t>return	</a:t>
            </a:r>
            <a:r>
              <a:rPr sz="1853" dirty="0">
                <a:latin typeface="Arial"/>
                <a:cs typeface="Arial"/>
              </a:rPr>
              <a:t>Person(*cells)</a:t>
            </a:r>
          </a:p>
          <a:p>
            <a:pPr marL="11206" marR="3019025">
              <a:lnSpc>
                <a:spcPct val="202400"/>
              </a:lnSpc>
              <a:spcBef>
                <a:spcPts val="88"/>
              </a:spcBef>
              <a:tabLst>
                <a:tab pos="402873" algn="l"/>
                <a:tab pos="671828" algn="l"/>
                <a:tab pos="1333011" algn="l"/>
                <a:tab pos="1590759" algn="l"/>
              </a:tabLst>
            </a:pPr>
            <a:r>
              <a:rPr sz="1853" dirty="0">
                <a:latin typeface="Arial"/>
                <a:cs typeface="Arial"/>
              </a:rPr>
              <a:t>peopleRDD	=	rdd.map(line_to_person)  </a:t>
            </a:r>
            <a:endParaRPr lang="en-US" sz="1853" dirty="0">
              <a:latin typeface="Arial"/>
              <a:cs typeface="Arial"/>
            </a:endParaRPr>
          </a:p>
          <a:p>
            <a:pPr marL="11206" marR="3019025">
              <a:lnSpc>
                <a:spcPct val="202400"/>
              </a:lnSpc>
              <a:spcBef>
                <a:spcPts val="88"/>
              </a:spcBef>
              <a:tabLst>
                <a:tab pos="402873" algn="l"/>
                <a:tab pos="671828" algn="l"/>
                <a:tab pos="1333011" algn="l"/>
                <a:tab pos="1590759" algn="l"/>
              </a:tabLst>
            </a:pPr>
            <a:r>
              <a:rPr sz="1853" dirty="0">
                <a:latin typeface="Arial"/>
                <a:cs typeface="Arial"/>
              </a:rPr>
              <a:t>df	=	peopleRDD.toDF()</a:t>
            </a:r>
          </a:p>
          <a:p>
            <a:pPr marL="11206" marR="4483">
              <a:lnSpc>
                <a:spcPts val="2206"/>
              </a:lnSpc>
              <a:spcBef>
                <a:spcPts val="159"/>
              </a:spcBef>
              <a:tabLst>
                <a:tab pos="279602" algn="l"/>
                <a:tab pos="1064055" algn="l"/>
                <a:tab pos="1725237" algn="l"/>
                <a:tab pos="4224283" algn="l"/>
                <a:tab pos="5681685" algn="l"/>
                <a:tab pos="6734534" algn="l"/>
              </a:tabLst>
            </a:pPr>
            <a:r>
              <a:rPr sz="1853" dirty="0">
                <a:solidFill>
                  <a:srgbClr val="00A019"/>
                </a:solidFill>
                <a:latin typeface="Arial"/>
                <a:cs typeface="Arial"/>
              </a:rPr>
              <a:t>#	DataFrame[first_name: string,	last_name:	string,	gender:  string,	age:	bigint]</a:t>
            </a:r>
            <a:endParaRPr sz="1853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8096" y="1320948"/>
            <a:ext cx="414618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44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100436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4332754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318" dirty="0"/>
              <a:t>Schema</a:t>
            </a:r>
            <a:r>
              <a:rPr spc="-4" dirty="0"/>
              <a:t> </a:t>
            </a:r>
            <a:r>
              <a:rPr spc="234" dirty="0"/>
              <a:t>Inference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45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744531"/>
            <a:ext cx="6308912" cy="204809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199" dirty="0">
                <a:solidFill>
                  <a:srgbClr val="404040"/>
                </a:solidFill>
                <a:latin typeface="Trebuchet MS"/>
                <a:cs typeface="Trebuchet MS"/>
              </a:rPr>
              <a:t>We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can </a:t>
            </a:r>
            <a:r>
              <a:rPr sz="2647" spc="-66" dirty="0">
                <a:solidFill>
                  <a:srgbClr val="404040"/>
                </a:solidFill>
                <a:latin typeface="Trebuchet MS"/>
                <a:cs typeface="Trebuchet MS"/>
              </a:rPr>
              <a:t>also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force </a:t>
            </a:r>
            <a:r>
              <a:rPr sz="2647" spc="-97" dirty="0">
                <a:solidFill>
                  <a:srgbClr val="404040"/>
                </a:solidFill>
                <a:latin typeface="Trebuchet MS"/>
                <a:cs typeface="Trebuchet MS"/>
              </a:rPr>
              <a:t>schema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inference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without 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creating</a:t>
            </a:r>
            <a:r>
              <a:rPr sz="2647" spc="-23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84" dirty="0">
                <a:solidFill>
                  <a:srgbClr val="404040"/>
                </a:solidFill>
                <a:latin typeface="Trebuchet MS"/>
                <a:cs typeface="Trebuchet MS"/>
              </a:rPr>
              <a:t>our</a:t>
            </a:r>
            <a:r>
              <a:rPr sz="2647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57" dirty="0">
                <a:solidFill>
                  <a:srgbClr val="404040"/>
                </a:solidFill>
                <a:latin typeface="Trebuchet MS"/>
                <a:cs typeface="Trebuchet MS"/>
              </a:rPr>
              <a:t>own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People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221" dirty="0">
                <a:solidFill>
                  <a:srgbClr val="404040"/>
                </a:solidFill>
                <a:latin typeface="Trebuchet MS"/>
                <a:cs typeface="Trebuchet MS"/>
              </a:rPr>
              <a:t>type,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57" dirty="0">
                <a:solidFill>
                  <a:srgbClr val="404040"/>
                </a:solidFill>
                <a:latin typeface="Trebuchet MS"/>
                <a:cs typeface="Trebuchet MS"/>
              </a:rPr>
              <a:t>using</a:t>
            </a:r>
            <a:r>
              <a:rPr sz="2647" spc="-32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94" dirty="0">
                <a:solidFill>
                  <a:srgbClr val="404040"/>
                </a:solidFill>
                <a:latin typeface="Trebuchet MS"/>
                <a:cs typeface="Trebuchet MS"/>
              </a:rPr>
              <a:t>fixed- 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length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structure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(such </a:t>
            </a:r>
            <a:r>
              <a:rPr sz="2647" spc="-35" dirty="0">
                <a:solidFill>
                  <a:srgbClr val="404040"/>
                </a:solidFill>
                <a:latin typeface="Trebuchet MS"/>
                <a:cs typeface="Trebuchet MS"/>
              </a:rPr>
              <a:t>as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647" i="1" spc="-185" dirty="0">
                <a:solidFill>
                  <a:srgbClr val="404040"/>
                </a:solidFill>
                <a:latin typeface="Trebuchet MS"/>
                <a:cs typeface="Trebuchet MS"/>
              </a:rPr>
              <a:t>tuple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) </a:t>
            </a:r>
            <a:r>
              <a:rPr sz="2647" spc="-49" dirty="0">
                <a:solidFill>
                  <a:srgbClr val="404040"/>
                </a:solidFill>
                <a:latin typeface="Trebuchet MS"/>
                <a:cs typeface="Trebuchet MS"/>
              </a:rPr>
              <a:t>and  </a:t>
            </a:r>
            <a:r>
              <a:rPr sz="2647" spc="-84" dirty="0">
                <a:solidFill>
                  <a:srgbClr val="404040"/>
                </a:solidFill>
                <a:latin typeface="Trebuchet MS"/>
                <a:cs typeface="Trebuchet MS"/>
              </a:rPr>
              <a:t>supplying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647" spc="-88" dirty="0">
                <a:solidFill>
                  <a:srgbClr val="404040"/>
                </a:solidFill>
                <a:latin typeface="Trebuchet MS"/>
                <a:cs typeface="Trebuchet MS"/>
              </a:rPr>
              <a:t>column </a:t>
            </a:r>
            <a:r>
              <a:rPr sz="2647" spc="-84" dirty="0">
                <a:solidFill>
                  <a:srgbClr val="404040"/>
                </a:solidFill>
                <a:latin typeface="Trebuchet MS"/>
                <a:cs typeface="Trebuchet MS"/>
              </a:rPr>
              <a:t>names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647" spc="159" dirty="0">
                <a:solidFill>
                  <a:srgbClr val="0070C0"/>
                </a:solidFill>
                <a:latin typeface="Arial"/>
                <a:cs typeface="Arial"/>
              </a:rPr>
              <a:t>toDF() 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method.</a:t>
            </a:r>
            <a:endParaRPr sz="26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81546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448912"/>
            <a:ext cx="650725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Schema Inference :: Python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6508" y="5281489"/>
            <a:ext cx="7118537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dirty="0">
                <a:latin typeface="Trebuchet MS"/>
                <a:cs typeface="Trebuchet MS"/>
              </a:rPr>
              <a:t>Again, if you don’t supply the column names, the API  defaults to “_1”, “_2”, etc.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506" y="1285539"/>
            <a:ext cx="4477379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latin typeface="Trebuchet MS"/>
                <a:cs typeface="Trebuchet MS"/>
              </a:rPr>
              <a:t>Here’s the Python version:</a:t>
            </a:r>
          </a:p>
        </p:txBody>
      </p:sp>
      <p:sp>
        <p:nvSpPr>
          <p:cNvPr id="5" name="object 5"/>
          <p:cNvSpPr/>
          <p:nvPr/>
        </p:nvSpPr>
        <p:spPr>
          <a:xfrm>
            <a:off x="267596" y="1679538"/>
            <a:ext cx="8606118" cy="3922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67596" y="1825214"/>
            <a:ext cx="8606118" cy="342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75758" y="1998905"/>
            <a:ext cx="8090647" cy="2980765"/>
          </a:xfrm>
          <a:custGeom>
            <a:avLst/>
            <a:gdLst/>
            <a:ahLst/>
            <a:cxnLst/>
            <a:rect l="l" t="t" r="r" b="b"/>
            <a:pathLst>
              <a:path w="9169400" h="3378200">
                <a:moveTo>
                  <a:pt x="0" y="0"/>
                </a:moveTo>
                <a:lnTo>
                  <a:pt x="9169400" y="0"/>
                </a:lnTo>
                <a:lnTo>
                  <a:pt x="9169400" y="3378200"/>
                </a:lnTo>
                <a:lnTo>
                  <a:pt x="0" y="3378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575758" y="1998905"/>
            <a:ext cx="8090647" cy="2793012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168088" rIns="0" bIns="0" rtlCol="0">
            <a:spAutoFit/>
          </a:bodyPr>
          <a:lstStyle/>
          <a:p>
            <a:pPr marL="76204">
              <a:spcBef>
                <a:spcPts val="1324"/>
              </a:spcBef>
              <a:tabLst>
                <a:tab pos="602909" algn="l"/>
                <a:tab pos="871864" algn="l"/>
              </a:tabLst>
            </a:pPr>
            <a:r>
              <a:rPr sz="1853" dirty="0">
                <a:latin typeface="Arial"/>
                <a:cs typeface="Arial"/>
              </a:rPr>
              <a:t>rdd	=	sc.textFile(</a:t>
            </a:r>
            <a:r>
              <a:rPr sz="1853" dirty="0">
                <a:solidFill>
                  <a:srgbClr val="0000BB"/>
                </a:solidFill>
                <a:latin typeface="Arial"/>
                <a:cs typeface="Arial"/>
              </a:rPr>
              <a:t>"people.csv")</a:t>
            </a:r>
            <a:endParaRPr sz="1853" dirty="0">
              <a:latin typeface="Arial"/>
              <a:cs typeface="Arial"/>
            </a:endParaRPr>
          </a:p>
          <a:p>
            <a:pPr>
              <a:spcBef>
                <a:spcPts val="26"/>
              </a:spcBef>
            </a:pPr>
            <a:endParaRPr sz="1897" dirty="0">
              <a:latin typeface="Times New Roman"/>
              <a:cs typeface="Times New Roman"/>
            </a:endParaRPr>
          </a:p>
          <a:p>
            <a:pPr marL="602909" marR="4410310" indent="-526705">
              <a:lnSpc>
                <a:spcPct val="103200"/>
              </a:lnSpc>
              <a:tabLst>
                <a:tab pos="602909" algn="l"/>
                <a:tab pos="1399129" algn="l"/>
                <a:tab pos="1656318" algn="l"/>
              </a:tabLst>
            </a:pPr>
            <a:r>
              <a:rPr sz="1853" b="1" dirty="0">
                <a:solidFill>
                  <a:srgbClr val="7F0055"/>
                </a:solidFill>
                <a:latin typeface="Arial"/>
                <a:cs typeface="Arial"/>
              </a:rPr>
              <a:t>def	</a:t>
            </a:r>
            <a:r>
              <a:rPr sz="1853" dirty="0">
                <a:solidFill>
                  <a:srgbClr val="0000FF"/>
                </a:solidFill>
                <a:latin typeface="Arial"/>
                <a:cs typeface="Arial"/>
              </a:rPr>
              <a:t>line_to_person(</a:t>
            </a:r>
            <a:r>
              <a:rPr sz="1853" dirty="0">
                <a:latin typeface="Arial"/>
                <a:cs typeface="Arial"/>
              </a:rPr>
              <a:t>line):  cells	=	line.split(</a:t>
            </a:r>
            <a:r>
              <a:rPr sz="1853" dirty="0">
                <a:solidFill>
                  <a:srgbClr val="0000BB"/>
                </a:solidFill>
                <a:latin typeface="Arial"/>
                <a:cs typeface="Arial"/>
              </a:rPr>
              <a:t>",")</a:t>
            </a:r>
            <a:endParaRPr sz="1853" dirty="0">
              <a:latin typeface="Arial"/>
              <a:cs typeface="Arial"/>
            </a:endParaRPr>
          </a:p>
          <a:p>
            <a:pPr marL="602909">
              <a:spcBef>
                <a:spcPts val="71"/>
              </a:spcBef>
              <a:tabLst>
                <a:tab pos="1521840" algn="l"/>
                <a:tab pos="4033212" algn="l"/>
              </a:tabLst>
            </a:pPr>
            <a:r>
              <a:rPr sz="1853" b="1" dirty="0">
                <a:solidFill>
                  <a:srgbClr val="7F0055"/>
                </a:solidFill>
                <a:latin typeface="Arial"/>
                <a:cs typeface="Arial"/>
              </a:rPr>
              <a:t>return	</a:t>
            </a:r>
            <a:r>
              <a:rPr sz="1853" dirty="0">
                <a:latin typeface="Arial"/>
                <a:cs typeface="Arial"/>
              </a:rPr>
              <a:t>tuple(cells[0:3] +</a:t>
            </a:r>
            <a:r>
              <a:rPr lang="en-US" sz="1853" dirty="0">
                <a:latin typeface="Arial"/>
                <a:cs typeface="Arial"/>
              </a:rPr>
              <a:t>  </a:t>
            </a:r>
            <a:r>
              <a:rPr sz="1853" dirty="0">
                <a:latin typeface="Arial"/>
                <a:cs typeface="Arial"/>
              </a:rPr>
              <a:t>[int(cells[3])])</a:t>
            </a:r>
          </a:p>
          <a:p>
            <a:pPr>
              <a:spcBef>
                <a:spcPts val="44"/>
              </a:spcBef>
            </a:pPr>
            <a:endParaRPr sz="1941" dirty="0">
              <a:latin typeface="Times New Roman"/>
              <a:cs typeface="Times New Roman"/>
            </a:endParaRPr>
          </a:p>
          <a:p>
            <a:pPr marL="76204">
              <a:tabLst>
                <a:tab pos="1398569" algn="l"/>
                <a:tab pos="1656318" algn="l"/>
              </a:tabLst>
            </a:pPr>
            <a:r>
              <a:rPr sz="1853" dirty="0">
                <a:latin typeface="Arial"/>
                <a:cs typeface="Arial"/>
              </a:rPr>
              <a:t>peopleRDD	=	rdd.map(line_to_person)</a:t>
            </a:r>
          </a:p>
          <a:p>
            <a:pPr marL="76204">
              <a:lnSpc>
                <a:spcPts val="2215"/>
              </a:lnSpc>
              <a:spcBef>
                <a:spcPts val="71"/>
              </a:spcBef>
              <a:tabLst>
                <a:tab pos="468431" algn="l"/>
                <a:tab pos="737386" algn="l"/>
              </a:tabLst>
            </a:pPr>
            <a:r>
              <a:rPr sz="1853" dirty="0">
                <a:latin typeface="Arial"/>
                <a:cs typeface="Arial"/>
              </a:rPr>
              <a:t>df	=	peopleRDD.toDF((</a:t>
            </a:r>
            <a:r>
              <a:rPr sz="1853" dirty="0">
                <a:solidFill>
                  <a:srgbClr val="0000BB"/>
                </a:solidFill>
                <a:latin typeface="Arial"/>
                <a:cs typeface="Arial"/>
              </a:rPr>
              <a:t>"first_name", "last_name",</a:t>
            </a:r>
            <a:endParaRPr sz="1853" dirty="0">
              <a:latin typeface="Arial"/>
              <a:cs typeface="Arial"/>
            </a:endParaRPr>
          </a:p>
          <a:p>
            <a:pPr marR="131116" algn="ctr">
              <a:lnSpc>
                <a:spcPts val="2215"/>
              </a:lnSpc>
              <a:tabLst>
                <a:tab pos="1322365" algn="l"/>
              </a:tabLst>
            </a:pPr>
            <a:r>
              <a:rPr sz="1853" dirty="0">
                <a:solidFill>
                  <a:srgbClr val="0000BB"/>
                </a:solidFill>
                <a:latin typeface="Arial"/>
                <a:cs typeface="Arial"/>
              </a:rPr>
              <a:t>"gender",	"age"</a:t>
            </a:r>
            <a:r>
              <a:rPr sz="1853" dirty="0">
                <a:latin typeface="Arial"/>
                <a:cs typeface="Arial"/>
              </a:rPr>
              <a:t>))</a:t>
            </a:r>
          </a:p>
        </p:txBody>
      </p:sp>
      <p:sp>
        <p:nvSpPr>
          <p:cNvPr id="9" name="object 9"/>
          <p:cNvSpPr/>
          <p:nvPr/>
        </p:nvSpPr>
        <p:spPr>
          <a:xfrm>
            <a:off x="8223773" y="2026920"/>
            <a:ext cx="414618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683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746199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21" dirty="0"/>
              <a:t>Input</a:t>
            </a:r>
            <a:r>
              <a:rPr spc="-146" dirty="0"/>
              <a:t> </a:t>
            </a:r>
            <a:r>
              <a:rPr spc="238" dirty="0"/>
              <a:t>Formats</a:t>
            </a:r>
            <a:r>
              <a:rPr lang="en-US" spc="238" dirty="0"/>
              <a:t> of </a:t>
            </a:r>
            <a:r>
              <a:rPr lang="en-US" spc="238" dirty="0" err="1"/>
              <a:t>Dataframes</a:t>
            </a:r>
            <a:endParaRPr spc="238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47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646197" y="1544518"/>
            <a:ext cx="7788088" cy="48452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717775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The DataFrames API can be extended to understand  additional input formats (or, input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sources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).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 dirty="0">
              <a:latin typeface="Times New Roman"/>
              <a:cs typeface="Times New Roman"/>
            </a:endParaRPr>
          </a:p>
          <a:p>
            <a:pPr marL="11206" marR="4483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For instance, if you’re dealing with CSV files, a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very 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common data file format, you can use the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spark-csv 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package (</a:t>
            </a:r>
            <a:r>
              <a:rPr sz="2647" u="sng" dirty="0">
                <a:solidFill>
                  <a:srgbClr val="1EA2B4"/>
                </a:solidFill>
                <a:uFill>
                  <a:solidFill>
                    <a:srgbClr val="1EA2B4"/>
                  </a:solidFill>
                </a:uFill>
                <a:latin typeface="Trebuchet MS"/>
                <a:cs typeface="Trebuchet MS"/>
              </a:rPr>
              <a:t>spark-packages.org/package/databricks/spark- </a:t>
            </a:r>
            <a:r>
              <a:rPr sz="2647" dirty="0">
                <a:solidFill>
                  <a:srgbClr val="1EA2B4"/>
                </a:solidFill>
                <a:latin typeface="Trebuchet MS"/>
                <a:cs typeface="Trebuchet MS"/>
              </a:rPr>
              <a:t> </a:t>
            </a:r>
            <a:r>
              <a:rPr sz="2647" u="sng" dirty="0">
                <a:solidFill>
                  <a:srgbClr val="1EA2B4"/>
                </a:solidFill>
                <a:uFill>
                  <a:solidFill>
                    <a:srgbClr val="1EA2B4"/>
                  </a:solidFill>
                </a:uFill>
                <a:latin typeface="Trebuchet MS"/>
                <a:cs typeface="Trebuchet MS"/>
              </a:rPr>
              <a:t>csv)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 dirty="0">
              <a:latin typeface="Times New Roman"/>
              <a:cs typeface="Times New Roman"/>
            </a:endParaRPr>
          </a:p>
          <a:p>
            <a:pPr marL="11206" marR="559764"/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This package augments the DataFrames API so that it  understands CSV files.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99953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4213" y="1701949"/>
            <a:ext cx="6510618" cy="4314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1589891" y="1847626"/>
            <a:ext cx="6017559" cy="3821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5972735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  <a:tabLst>
                <a:tab pos="1847949" algn="l"/>
              </a:tabLst>
            </a:pPr>
            <a:r>
              <a:rPr dirty="0"/>
              <a:t>A brief</a:t>
            </a:r>
            <a:r>
              <a:rPr lang="en-US" dirty="0"/>
              <a:t> </a:t>
            </a:r>
            <a:r>
              <a:rPr dirty="0"/>
              <a:t>look at </a:t>
            </a:r>
            <a:r>
              <a:rPr i="1" dirty="0">
                <a:latin typeface="Verdana"/>
                <a:cs typeface="Verdana"/>
              </a:rPr>
              <a:t>spark-csv</a:t>
            </a:r>
          </a:p>
        </p:txBody>
      </p:sp>
      <p:sp>
        <p:nvSpPr>
          <p:cNvPr id="5" name="object 5"/>
          <p:cNvSpPr/>
          <p:nvPr/>
        </p:nvSpPr>
        <p:spPr>
          <a:xfrm>
            <a:off x="1842023" y="2088552"/>
            <a:ext cx="5591735" cy="3350559"/>
          </a:xfrm>
          <a:custGeom>
            <a:avLst/>
            <a:gdLst/>
            <a:ahLst/>
            <a:cxnLst/>
            <a:rect l="l" t="t" r="r" b="b"/>
            <a:pathLst>
              <a:path w="6337300" h="3797300">
                <a:moveTo>
                  <a:pt x="0" y="0"/>
                </a:moveTo>
                <a:lnTo>
                  <a:pt x="6337300" y="0"/>
                </a:lnTo>
                <a:lnTo>
                  <a:pt x="6337300" y="3797300"/>
                </a:lnTo>
                <a:lnTo>
                  <a:pt x="0" y="3797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842023" y="2088551"/>
            <a:ext cx="5591735" cy="3350559"/>
          </a:xfrm>
          <a:custGeom>
            <a:avLst/>
            <a:gdLst/>
            <a:ahLst/>
            <a:cxnLst/>
            <a:rect l="l" t="t" r="r" b="b"/>
            <a:pathLst>
              <a:path w="6337300" h="3797300">
                <a:moveTo>
                  <a:pt x="0" y="0"/>
                </a:moveTo>
                <a:lnTo>
                  <a:pt x="6337301" y="0"/>
                </a:lnTo>
                <a:lnTo>
                  <a:pt x="6337301" y="3797301"/>
                </a:lnTo>
                <a:lnTo>
                  <a:pt x="0" y="37973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778490" y="1391009"/>
            <a:ext cx="5393951" cy="398419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90" dirty="0">
                <a:solidFill>
                  <a:srgbClr val="404040"/>
                </a:solidFill>
                <a:latin typeface="Trebuchet MS"/>
                <a:cs typeface="Trebuchet MS"/>
              </a:rPr>
              <a:t>Let’s</a:t>
            </a:r>
            <a:r>
              <a:rPr sz="2647" spc="-20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6" dirty="0">
                <a:solidFill>
                  <a:srgbClr val="404040"/>
                </a:solidFill>
                <a:latin typeface="Trebuchet MS"/>
                <a:cs typeface="Trebuchet MS"/>
              </a:rPr>
              <a:t>assume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our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file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35" dirty="0">
                <a:solidFill>
                  <a:srgbClr val="404040"/>
                </a:solidFill>
                <a:latin typeface="Trebuchet MS"/>
                <a:cs typeface="Trebuchet MS"/>
              </a:rPr>
              <a:t>has</a:t>
            </a:r>
            <a:r>
              <a:rPr sz="2647" spc="-29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63" dirty="0">
                <a:solidFill>
                  <a:srgbClr val="404040"/>
                </a:solidFill>
                <a:latin typeface="Trebuchet MS"/>
                <a:cs typeface="Trebuchet MS"/>
              </a:rPr>
              <a:t>header:</a:t>
            </a:r>
            <a:endParaRPr sz="2647" dirty="0">
              <a:latin typeface="Trebuchet MS"/>
              <a:cs typeface="Trebuchet MS"/>
            </a:endParaRPr>
          </a:p>
          <a:p>
            <a:pPr marL="1259048" marR="4483">
              <a:lnSpc>
                <a:spcPct val="101899"/>
              </a:lnSpc>
              <a:spcBef>
                <a:spcPts val="2758"/>
              </a:spcBef>
            </a:pPr>
            <a:r>
              <a:rPr sz="1853" spc="234" dirty="0" err="1">
                <a:latin typeface="Arial"/>
                <a:cs typeface="Arial"/>
              </a:rPr>
              <a:t>first_name,las</a:t>
            </a:r>
            <a:r>
              <a:rPr sz="1853" spc="449" dirty="0" err="1">
                <a:latin typeface="Arial"/>
                <a:cs typeface="Arial"/>
              </a:rPr>
              <a:t>t</a:t>
            </a:r>
            <a:r>
              <a:rPr sz="1853" spc="-101" dirty="0" err="1">
                <a:latin typeface="Arial"/>
                <a:cs typeface="Arial"/>
              </a:rPr>
              <a:t>_nam</a:t>
            </a:r>
            <a:r>
              <a:rPr sz="1853" spc="-66" dirty="0" err="1">
                <a:latin typeface="Arial"/>
                <a:cs typeface="Arial"/>
              </a:rPr>
              <a:t>e</a:t>
            </a:r>
            <a:r>
              <a:rPr sz="1853" spc="199" dirty="0" err="1">
                <a:latin typeface="Arial"/>
                <a:cs typeface="Arial"/>
              </a:rPr>
              <a:t>,ge</a:t>
            </a:r>
            <a:r>
              <a:rPr sz="1853" spc="-66" dirty="0" err="1">
                <a:latin typeface="Arial"/>
                <a:cs typeface="Arial"/>
              </a:rPr>
              <a:t>n</a:t>
            </a:r>
            <a:r>
              <a:rPr sz="1853" spc="163" dirty="0" err="1">
                <a:latin typeface="Arial"/>
                <a:cs typeface="Arial"/>
              </a:rPr>
              <a:t>der</a:t>
            </a:r>
            <a:r>
              <a:rPr sz="1853" spc="449" dirty="0" err="1">
                <a:latin typeface="Arial"/>
                <a:cs typeface="Arial"/>
              </a:rPr>
              <a:t>,</a:t>
            </a:r>
            <a:r>
              <a:rPr sz="1853" spc="26" dirty="0" err="1">
                <a:latin typeface="Arial"/>
                <a:cs typeface="Arial"/>
              </a:rPr>
              <a:t>age</a:t>
            </a:r>
            <a:r>
              <a:rPr sz="1853" spc="26" dirty="0">
                <a:latin typeface="Arial"/>
                <a:cs typeface="Arial"/>
              </a:rPr>
              <a:t>  </a:t>
            </a:r>
            <a:r>
              <a:rPr sz="1853" spc="141" dirty="0">
                <a:latin typeface="Arial"/>
                <a:cs typeface="Arial"/>
              </a:rPr>
              <a:t>Erin,Shannon,F,42  </a:t>
            </a:r>
            <a:r>
              <a:rPr sz="1853" spc="49" dirty="0">
                <a:latin typeface="Arial"/>
                <a:cs typeface="Arial"/>
              </a:rPr>
              <a:t>Norman,Lockwood,M,81  </a:t>
            </a:r>
            <a:r>
              <a:rPr sz="1853" spc="154" dirty="0">
                <a:latin typeface="Arial"/>
                <a:cs typeface="Arial"/>
              </a:rPr>
              <a:t>Miguel,Ruiz,M,64  </a:t>
            </a:r>
            <a:r>
              <a:rPr sz="1853" spc="172" dirty="0">
                <a:latin typeface="Arial"/>
                <a:cs typeface="Arial"/>
              </a:rPr>
              <a:t>Rosalita,Ramirez,F,14  </a:t>
            </a:r>
            <a:r>
              <a:rPr sz="1853" spc="224" dirty="0">
                <a:latin typeface="Arial"/>
                <a:cs typeface="Arial"/>
              </a:rPr>
              <a:t>Ally,Garcia,F,39  </a:t>
            </a:r>
            <a:r>
              <a:rPr sz="1853" spc="190" dirty="0">
                <a:latin typeface="Arial"/>
                <a:cs typeface="Arial"/>
              </a:rPr>
              <a:t>Claire,McBride,F,23  </a:t>
            </a:r>
            <a:r>
              <a:rPr sz="1853" spc="274" dirty="0">
                <a:latin typeface="Arial"/>
                <a:cs typeface="Arial"/>
              </a:rPr>
              <a:t>Abigail,Cottrell,F,75  </a:t>
            </a:r>
            <a:r>
              <a:rPr sz="1853" spc="146" dirty="0">
                <a:latin typeface="Arial"/>
                <a:cs typeface="Arial"/>
              </a:rPr>
              <a:t>José,Rivera,M,59  </a:t>
            </a:r>
            <a:r>
              <a:rPr sz="1853" spc="119" dirty="0">
                <a:latin typeface="Arial"/>
                <a:cs typeface="Arial"/>
              </a:rPr>
              <a:t>Ravi,Dasgupta,M,25</a:t>
            </a:r>
            <a:endParaRPr sz="1853" dirty="0">
              <a:latin typeface="Arial"/>
              <a:cs typeface="Arial"/>
            </a:endParaRPr>
          </a:p>
          <a:p>
            <a:pPr marL="1259048">
              <a:spcBef>
                <a:spcPts val="71"/>
              </a:spcBef>
            </a:pPr>
            <a:r>
              <a:rPr sz="1853" spc="-838" dirty="0">
                <a:latin typeface="Arial"/>
                <a:cs typeface="Arial"/>
              </a:rPr>
              <a:t>…</a:t>
            </a:r>
            <a:endParaRPr sz="1853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48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3856378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2699273"/>
            <a:ext cx="8606118" cy="3541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2844949"/>
            <a:ext cx="8606118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7449" y="448912"/>
            <a:ext cx="5972735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  <a:tabLst>
                <a:tab pos="1847949" algn="l"/>
              </a:tabLst>
            </a:pPr>
            <a:r>
              <a:rPr dirty="0"/>
              <a:t>A brief</a:t>
            </a:r>
            <a:r>
              <a:rPr lang="en-US" dirty="0"/>
              <a:t> </a:t>
            </a:r>
            <a:r>
              <a:rPr dirty="0"/>
              <a:t>look at </a:t>
            </a:r>
            <a:r>
              <a:rPr i="1" dirty="0">
                <a:latin typeface="Verdana"/>
                <a:cs typeface="Verdana"/>
              </a:rPr>
              <a:t>spark-csv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7449" y="1762203"/>
            <a:ext cx="7812181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2647" spc="-25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i="1" spc="-132" dirty="0">
                <a:solidFill>
                  <a:srgbClr val="404040"/>
                </a:solidFill>
                <a:latin typeface="Trebuchet MS"/>
                <a:cs typeface="Trebuchet MS"/>
              </a:rPr>
              <a:t>spark-csv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2647" spc="-4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we</a:t>
            </a:r>
            <a:r>
              <a:rPr sz="2647" spc="-40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simply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create</a:t>
            </a:r>
            <a:r>
              <a:rPr sz="2647" spc="-22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DataFrame</a:t>
            </a:r>
            <a:r>
              <a:rPr sz="2647" spc="-22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68" dirty="0">
                <a:solidFill>
                  <a:srgbClr val="404040"/>
                </a:solidFill>
                <a:latin typeface="Trebuchet MS"/>
                <a:cs typeface="Trebuchet MS"/>
              </a:rPr>
              <a:t>directly 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from</a:t>
            </a:r>
            <a:r>
              <a:rPr sz="2647" spc="-30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our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CSV</a:t>
            </a:r>
            <a:r>
              <a:rPr sz="2647" spc="-3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238" dirty="0">
                <a:solidFill>
                  <a:srgbClr val="404040"/>
                </a:solidFill>
                <a:latin typeface="Trebuchet MS"/>
                <a:cs typeface="Trebuchet MS"/>
              </a:rPr>
              <a:t>file.</a:t>
            </a:r>
            <a:endParaRPr sz="2647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2140" y="3085876"/>
            <a:ext cx="8124265" cy="2610971"/>
          </a:xfrm>
          <a:custGeom>
            <a:avLst/>
            <a:gdLst/>
            <a:ahLst/>
            <a:cxnLst/>
            <a:rect l="l" t="t" r="r" b="b"/>
            <a:pathLst>
              <a:path w="9207500" h="2959100">
                <a:moveTo>
                  <a:pt x="0" y="0"/>
                </a:moveTo>
                <a:lnTo>
                  <a:pt x="9207500" y="0"/>
                </a:lnTo>
                <a:lnTo>
                  <a:pt x="9207500" y="2959100"/>
                </a:lnTo>
                <a:lnTo>
                  <a:pt x="0" y="2959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542140" y="3085876"/>
            <a:ext cx="8124265" cy="2315158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4482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809">
              <a:latin typeface="Times New Roman"/>
              <a:cs typeface="Times New Roman"/>
            </a:endParaRPr>
          </a:p>
          <a:p>
            <a:pPr marL="76204">
              <a:tabLst>
                <a:tab pos="468431" algn="l"/>
              </a:tabLst>
            </a:pPr>
            <a:r>
              <a:rPr sz="1853" spc="521" dirty="0">
                <a:solidFill>
                  <a:srgbClr val="00A019"/>
                </a:solidFill>
                <a:latin typeface="Arial"/>
                <a:cs typeface="Arial"/>
              </a:rPr>
              <a:t>//	</a:t>
            </a:r>
            <a:r>
              <a:rPr sz="1853" spc="128" dirty="0">
                <a:solidFill>
                  <a:srgbClr val="00A019"/>
                </a:solidFill>
                <a:latin typeface="Arial"/>
                <a:cs typeface="Arial"/>
              </a:rPr>
              <a:t>Scala</a:t>
            </a:r>
            <a:endParaRPr sz="1853">
              <a:latin typeface="Arial"/>
              <a:cs typeface="Arial"/>
            </a:endParaRPr>
          </a:p>
          <a:p>
            <a:pPr marL="76204">
              <a:lnSpc>
                <a:spcPts val="2215"/>
              </a:lnSpc>
              <a:spcBef>
                <a:spcPts val="71"/>
              </a:spcBef>
              <a:tabLst>
                <a:tab pos="602909" algn="l"/>
                <a:tab pos="995135" algn="l"/>
                <a:tab pos="1264091" algn="l"/>
              </a:tabLst>
            </a:pPr>
            <a:r>
              <a:rPr sz="1853" b="1" spc="185" dirty="0">
                <a:solidFill>
                  <a:srgbClr val="7F0055"/>
                </a:solidFill>
                <a:latin typeface="Arial"/>
                <a:cs typeface="Arial"/>
              </a:rPr>
              <a:t>val	</a:t>
            </a:r>
            <a:r>
              <a:rPr sz="1853" spc="265" dirty="0">
                <a:latin typeface="Arial"/>
                <a:cs typeface="Arial"/>
              </a:rPr>
              <a:t>df	</a:t>
            </a:r>
            <a:r>
              <a:rPr sz="1853" spc="-66" dirty="0">
                <a:solidFill>
                  <a:srgbClr val="7F0055"/>
                </a:solidFill>
                <a:latin typeface="Arial"/>
                <a:cs typeface="Arial"/>
              </a:rPr>
              <a:t>=	</a:t>
            </a:r>
            <a:r>
              <a:rPr sz="1853" spc="202" dirty="0">
                <a:latin typeface="Arial"/>
                <a:cs typeface="Arial"/>
              </a:rPr>
              <a:t>sqlContext.read.format(</a:t>
            </a:r>
            <a:r>
              <a:rPr sz="1853" spc="202" dirty="0">
                <a:solidFill>
                  <a:srgbClr val="0000BB"/>
                </a:solidFill>
                <a:latin typeface="Arial"/>
                <a:cs typeface="Arial"/>
              </a:rPr>
              <a:t>"com.databricks.spark.csv").</a:t>
            </a:r>
            <a:endParaRPr sz="1853">
              <a:latin typeface="Arial"/>
              <a:cs typeface="Arial"/>
            </a:endParaRPr>
          </a:p>
          <a:p>
            <a:pPr marL="3370909" marR="1429387">
              <a:lnSpc>
                <a:spcPts val="2294"/>
              </a:lnSpc>
              <a:spcBef>
                <a:spcPts val="9"/>
              </a:spcBef>
            </a:pPr>
            <a:r>
              <a:rPr sz="1853" spc="224" dirty="0">
                <a:latin typeface="Arial"/>
                <a:cs typeface="Arial"/>
              </a:rPr>
              <a:t>option(</a:t>
            </a:r>
            <a:r>
              <a:rPr sz="1853" spc="224" dirty="0">
                <a:solidFill>
                  <a:srgbClr val="0000BB"/>
                </a:solidFill>
                <a:latin typeface="Arial"/>
                <a:cs typeface="Arial"/>
              </a:rPr>
              <a:t>"header",</a:t>
            </a:r>
            <a:r>
              <a:rPr sz="1853" spc="176" dirty="0">
                <a:solidFill>
                  <a:srgbClr val="0000BB"/>
                </a:solidFill>
                <a:latin typeface="Arial"/>
                <a:cs typeface="Arial"/>
              </a:rPr>
              <a:t> </a:t>
            </a:r>
            <a:r>
              <a:rPr sz="1853" spc="353" dirty="0">
                <a:solidFill>
                  <a:srgbClr val="0000BB"/>
                </a:solidFill>
                <a:latin typeface="Arial"/>
                <a:cs typeface="Arial"/>
              </a:rPr>
              <a:t>"true").  </a:t>
            </a:r>
            <a:r>
              <a:rPr sz="1853" spc="224" dirty="0">
                <a:latin typeface="Arial"/>
                <a:cs typeface="Arial"/>
              </a:rPr>
              <a:t>load(</a:t>
            </a:r>
            <a:r>
              <a:rPr sz="1853" spc="224" dirty="0">
                <a:solidFill>
                  <a:srgbClr val="0000BB"/>
                </a:solidFill>
                <a:latin typeface="Arial"/>
                <a:cs typeface="Arial"/>
              </a:rPr>
              <a:t>"people.csv")</a:t>
            </a:r>
            <a:endParaRPr sz="1853">
              <a:latin typeface="Arial"/>
              <a:cs typeface="Arial"/>
            </a:endParaRPr>
          </a:p>
          <a:p>
            <a:pPr marL="76204">
              <a:lnSpc>
                <a:spcPts val="2197"/>
              </a:lnSpc>
              <a:tabLst>
                <a:tab pos="345160" algn="l"/>
              </a:tabLst>
            </a:pPr>
            <a:r>
              <a:rPr sz="1853" spc="-13" dirty="0">
                <a:solidFill>
                  <a:srgbClr val="00A019"/>
                </a:solidFill>
                <a:latin typeface="Arial"/>
                <a:cs typeface="Arial"/>
              </a:rPr>
              <a:t>#	</a:t>
            </a:r>
            <a:r>
              <a:rPr sz="1853" spc="93" dirty="0">
                <a:solidFill>
                  <a:srgbClr val="00A019"/>
                </a:solidFill>
                <a:latin typeface="Arial"/>
                <a:cs typeface="Arial"/>
              </a:rPr>
              <a:t>Python</a:t>
            </a:r>
            <a:endParaRPr sz="1853">
              <a:latin typeface="Arial"/>
              <a:cs typeface="Arial"/>
            </a:endParaRPr>
          </a:p>
          <a:p>
            <a:pPr marL="76204">
              <a:lnSpc>
                <a:spcPts val="2215"/>
              </a:lnSpc>
              <a:tabLst>
                <a:tab pos="468431" algn="l"/>
                <a:tab pos="737386" algn="l"/>
              </a:tabLst>
            </a:pPr>
            <a:r>
              <a:rPr sz="1853" spc="265" dirty="0">
                <a:latin typeface="Arial"/>
                <a:cs typeface="Arial"/>
              </a:rPr>
              <a:t>df	</a:t>
            </a:r>
            <a:r>
              <a:rPr sz="1853" spc="-66" dirty="0">
                <a:latin typeface="Arial"/>
                <a:cs typeface="Arial"/>
              </a:rPr>
              <a:t>=	</a:t>
            </a:r>
            <a:r>
              <a:rPr sz="1853" spc="212" dirty="0">
                <a:latin typeface="Arial"/>
                <a:cs typeface="Arial"/>
              </a:rPr>
              <a:t>sqlContext.read.format(</a:t>
            </a:r>
            <a:r>
              <a:rPr sz="1853" spc="212" dirty="0">
                <a:solidFill>
                  <a:srgbClr val="0000BB"/>
                </a:solidFill>
                <a:latin typeface="Arial"/>
                <a:cs typeface="Arial"/>
              </a:rPr>
              <a:t>"com.databricks.spark.csv").\</a:t>
            </a:r>
            <a:endParaRPr sz="1853">
              <a:latin typeface="Arial"/>
              <a:cs typeface="Arial"/>
            </a:endParaRPr>
          </a:p>
          <a:p>
            <a:pPr marL="2844205">
              <a:spcBef>
                <a:spcPts val="71"/>
              </a:spcBef>
            </a:pPr>
            <a:r>
              <a:rPr sz="1853" spc="224" dirty="0">
                <a:latin typeface="Arial"/>
                <a:cs typeface="Arial"/>
              </a:rPr>
              <a:t>load(</a:t>
            </a:r>
            <a:r>
              <a:rPr sz="1853" spc="224" dirty="0">
                <a:solidFill>
                  <a:srgbClr val="0000BB"/>
                </a:solidFill>
                <a:latin typeface="Arial"/>
                <a:cs typeface="Arial"/>
              </a:rPr>
              <a:t>"people.csv",</a:t>
            </a:r>
            <a:r>
              <a:rPr sz="1853" spc="313" dirty="0">
                <a:solidFill>
                  <a:srgbClr val="0000BB"/>
                </a:solidFill>
                <a:latin typeface="Arial"/>
                <a:cs typeface="Arial"/>
              </a:rPr>
              <a:t> </a:t>
            </a:r>
            <a:r>
              <a:rPr sz="1853" spc="190" dirty="0">
                <a:latin typeface="Arial"/>
                <a:cs typeface="Arial"/>
              </a:rPr>
              <a:t>header=</a:t>
            </a:r>
            <a:r>
              <a:rPr sz="1853" spc="190" dirty="0">
                <a:solidFill>
                  <a:srgbClr val="0000BB"/>
                </a:solidFill>
                <a:latin typeface="Arial"/>
                <a:cs typeface="Arial"/>
              </a:rPr>
              <a:t>"true")</a:t>
            </a:r>
            <a:endParaRPr sz="1853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34979" y="4469802"/>
            <a:ext cx="324971" cy="324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8212567" y="3158714"/>
            <a:ext cx="280147" cy="425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49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53518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11A0-2CDE-4CA8-8B23-FE50D3DD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SQL(2015)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CDB7-09C1-443E-9A0F-125658696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957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A new module in Apache Spark that integrates relational processing with Spark’s functional programming API.</a:t>
            </a:r>
          </a:p>
          <a:p>
            <a:r>
              <a:rPr lang="en-US" sz="2800" dirty="0"/>
              <a:t>Offers much tighter integration between relational and procedural in processing</a:t>
            </a:r>
          </a:p>
          <a:p>
            <a:r>
              <a:rPr lang="en-US" sz="2800" dirty="0"/>
              <a:t>Includes a highly extensible optimizer, </a:t>
            </a:r>
            <a:r>
              <a:rPr lang="en-US" sz="2800" dirty="0">
                <a:solidFill>
                  <a:srgbClr val="FF0000"/>
                </a:solidFill>
              </a:rPr>
              <a:t>Catalyst</a:t>
            </a:r>
            <a:r>
              <a:rPr lang="en-US" sz="2800" dirty="0"/>
              <a:t>, that makes it easy to </a:t>
            </a:r>
            <a:r>
              <a:rPr lang="en-US" sz="2800" b="1" dirty="0"/>
              <a:t>add data sources, optimization rules</a:t>
            </a:r>
            <a:r>
              <a:rPr lang="en-US" sz="2800" dirty="0"/>
              <a:t>, </a:t>
            </a:r>
            <a:r>
              <a:rPr lang="en-US" sz="2800" b="1" dirty="0"/>
              <a:t>and data types</a:t>
            </a:r>
            <a:r>
              <a:rPr lang="en-US" sz="2800" dirty="0"/>
              <a:t>.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7D6C5-BB79-8A4E-8729-B93341711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305" y="1611085"/>
            <a:ext cx="3303045" cy="4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8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3013038"/>
            <a:ext cx="8606118" cy="2633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3158714"/>
            <a:ext cx="8606118" cy="2140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7449" y="448912"/>
            <a:ext cx="5972735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  <a:tabLst>
                <a:tab pos="1847949" algn="l"/>
              </a:tabLst>
            </a:pPr>
            <a:r>
              <a:rPr dirty="0"/>
              <a:t>A brief</a:t>
            </a:r>
            <a:r>
              <a:rPr lang="en-US" dirty="0"/>
              <a:t> </a:t>
            </a:r>
            <a:r>
              <a:rPr dirty="0"/>
              <a:t>look at </a:t>
            </a:r>
            <a:r>
              <a:rPr i="1" dirty="0">
                <a:latin typeface="Verdana"/>
                <a:cs typeface="Verdana"/>
              </a:rPr>
              <a:t>spark-csv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50</a:t>
            </a:fld>
            <a:endParaRPr spc="-53" dirty="0"/>
          </a:p>
        </p:txBody>
      </p:sp>
      <p:sp>
        <p:nvSpPr>
          <p:cNvPr id="5" name="object 5"/>
          <p:cNvSpPr txBox="1"/>
          <p:nvPr/>
        </p:nvSpPr>
        <p:spPr>
          <a:xfrm>
            <a:off x="607450" y="1762047"/>
            <a:ext cx="7278221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i="1" spc="-106" dirty="0">
                <a:solidFill>
                  <a:srgbClr val="404040"/>
                </a:solidFill>
                <a:latin typeface="Trebuchet MS"/>
                <a:cs typeface="Trebuchet MS"/>
              </a:rPr>
              <a:t>spark-csv</a:t>
            </a:r>
            <a:r>
              <a:rPr sz="2647" i="1" spc="-4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6" dirty="0">
                <a:solidFill>
                  <a:srgbClr val="404040"/>
                </a:solidFill>
                <a:latin typeface="Trebuchet MS"/>
                <a:cs typeface="Trebuchet MS"/>
              </a:rPr>
              <a:t>uses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header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infer</a:t>
            </a:r>
            <a:r>
              <a:rPr sz="2647" spc="-32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schema,</a:t>
            </a:r>
            <a:r>
              <a:rPr sz="2647" spc="-23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but</a:t>
            </a:r>
            <a:r>
              <a:rPr sz="2647" spc="-21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  </a:t>
            </a:r>
            <a:r>
              <a:rPr sz="2647" spc="-88" dirty="0">
                <a:solidFill>
                  <a:srgbClr val="404040"/>
                </a:solidFill>
                <a:latin typeface="Trebuchet MS"/>
                <a:cs typeface="Trebuchet MS"/>
              </a:rPr>
              <a:t>column</a:t>
            </a:r>
            <a:r>
              <a:rPr sz="2647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types</a:t>
            </a:r>
            <a:r>
              <a:rPr sz="2647" spc="-1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will</a:t>
            </a:r>
            <a:r>
              <a:rPr sz="2647" spc="-37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always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i="1" spc="-172" dirty="0">
                <a:solidFill>
                  <a:srgbClr val="404040"/>
                </a:solidFill>
                <a:latin typeface="Trebuchet MS"/>
                <a:cs typeface="Trebuchet MS"/>
              </a:rPr>
              <a:t>string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140" y="3366024"/>
            <a:ext cx="8202706" cy="1125949"/>
          </a:xfrm>
          <a:prstGeom prst="rect">
            <a:avLst/>
          </a:prstGeom>
          <a:solidFill>
            <a:srgbClr val="FFFFFF"/>
          </a:solidFill>
          <a:ln w="12700">
            <a:solidFill>
              <a:srgbClr val="C4C0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77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2118">
              <a:latin typeface="Times New Roman"/>
              <a:cs typeface="Times New Roman"/>
            </a:endParaRPr>
          </a:p>
          <a:p>
            <a:pPr marL="76204" marR="432009">
              <a:lnSpc>
                <a:spcPct val="105300"/>
              </a:lnSpc>
            </a:pPr>
            <a:r>
              <a:rPr sz="1677" i="1" spc="-22" dirty="0">
                <a:solidFill>
                  <a:srgbClr val="5AE596"/>
                </a:solidFill>
                <a:latin typeface="Courier New"/>
                <a:cs typeface="Courier New"/>
              </a:rPr>
              <a:t>// </a:t>
            </a:r>
            <a:r>
              <a:rPr sz="1677" i="1" spc="-26" dirty="0">
                <a:solidFill>
                  <a:srgbClr val="5AE596"/>
                </a:solidFill>
                <a:latin typeface="Courier New"/>
                <a:cs typeface="Courier New"/>
              </a:rPr>
              <a:t>df: </a:t>
            </a:r>
            <a:r>
              <a:rPr sz="1677" i="1" spc="-9" dirty="0">
                <a:solidFill>
                  <a:srgbClr val="5AE596"/>
                </a:solidFill>
                <a:latin typeface="Courier New"/>
                <a:cs typeface="Courier New"/>
              </a:rPr>
              <a:t>org.apache.spark.sql.DataFrame </a:t>
            </a:r>
            <a:r>
              <a:rPr sz="1677" i="1" dirty="0">
                <a:solidFill>
                  <a:srgbClr val="5AE596"/>
                </a:solidFill>
                <a:latin typeface="Courier New"/>
                <a:cs typeface="Courier New"/>
              </a:rPr>
              <a:t>= </a:t>
            </a:r>
            <a:r>
              <a:rPr sz="1677" i="1" spc="-31" dirty="0">
                <a:solidFill>
                  <a:srgbClr val="5AE596"/>
                </a:solidFill>
                <a:latin typeface="Courier New"/>
                <a:cs typeface="Courier New"/>
              </a:rPr>
              <a:t>[first_name: </a:t>
            </a:r>
            <a:r>
              <a:rPr sz="1677" i="1" spc="-40" dirty="0">
                <a:solidFill>
                  <a:srgbClr val="5AE596"/>
                </a:solidFill>
                <a:latin typeface="Courier New"/>
                <a:cs typeface="Courier New"/>
              </a:rPr>
              <a:t>string,  </a:t>
            </a:r>
            <a:r>
              <a:rPr sz="1677" i="1" spc="-35" dirty="0">
                <a:solidFill>
                  <a:srgbClr val="5AE596"/>
                </a:solidFill>
                <a:latin typeface="Courier New"/>
                <a:cs typeface="Courier New"/>
              </a:rPr>
              <a:t>last_name: string, gender: string, </a:t>
            </a:r>
            <a:r>
              <a:rPr sz="1677" i="1" spc="-31" dirty="0">
                <a:solidFill>
                  <a:srgbClr val="5AE596"/>
                </a:solidFill>
                <a:latin typeface="Courier New"/>
                <a:cs typeface="Courier New"/>
              </a:rPr>
              <a:t>age:</a:t>
            </a:r>
            <a:r>
              <a:rPr sz="1677" i="1" spc="552" dirty="0">
                <a:solidFill>
                  <a:srgbClr val="5AE596"/>
                </a:solidFill>
                <a:latin typeface="Courier New"/>
                <a:cs typeface="Courier New"/>
              </a:rPr>
              <a:t> </a:t>
            </a:r>
            <a:r>
              <a:rPr sz="1677" i="1" spc="-40" dirty="0">
                <a:solidFill>
                  <a:srgbClr val="5AE596"/>
                </a:solidFill>
                <a:latin typeface="Courier New"/>
                <a:cs typeface="Courier New"/>
              </a:rPr>
              <a:t>string]</a:t>
            </a:r>
            <a:endParaRPr sz="1677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6734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634714"/>
            <a:ext cx="8606118" cy="388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1780391"/>
            <a:ext cx="8606118" cy="3395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7451" y="249067"/>
            <a:ext cx="5972735" cy="1359350"/>
          </a:xfrm>
          <a:prstGeom prst="rect">
            <a:avLst/>
          </a:prstGeom>
        </p:spPr>
        <p:txBody>
          <a:bodyPr vert="horz" wrap="square" lIns="0" tIns="206187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623"/>
              </a:spcBef>
              <a:tabLst>
                <a:tab pos="1847949" algn="l"/>
              </a:tabLst>
            </a:pPr>
            <a:r>
              <a:rPr dirty="0"/>
              <a:t>A brief</a:t>
            </a:r>
            <a:r>
              <a:rPr lang="en-US" dirty="0"/>
              <a:t> </a:t>
            </a:r>
            <a:r>
              <a:rPr dirty="0"/>
              <a:t>look at </a:t>
            </a:r>
            <a:r>
              <a:rPr i="1" dirty="0">
                <a:latin typeface="Verdana"/>
                <a:cs typeface="Verdana"/>
              </a:rPr>
              <a:t>spark-csv</a:t>
            </a:r>
          </a:p>
          <a:p>
            <a:pPr marL="11206">
              <a:lnSpc>
                <a:spcPct val="100000"/>
              </a:lnSpc>
              <a:spcBef>
                <a:spcPts val="984"/>
              </a:spcBef>
            </a:pPr>
            <a:r>
              <a:rPr sz="2647" spc="-168" dirty="0">
                <a:latin typeface="Trebuchet MS"/>
                <a:cs typeface="Trebuchet MS"/>
              </a:rPr>
              <a:t>Here’s</a:t>
            </a:r>
            <a:r>
              <a:rPr sz="2647" spc="-287" dirty="0">
                <a:latin typeface="Trebuchet MS"/>
                <a:cs typeface="Trebuchet MS"/>
              </a:rPr>
              <a:t> </a:t>
            </a:r>
            <a:r>
              <a:rPr sz="2647" spc="-154" dirty="0">
                <a:latin typeface="Trebuchet MS"/>
                <a:cs typeface="Trebuchet MS"/>
              </a:rPr>
              <a:t>the</a:t>
            </a:r>
            <a:r>
              <a:rPr sz="2647" spc="-224" dirty="0">
                <a:latin typeface="Trebuchet MS"/>
                <a:cs typeface="Trebuchet MS"/>
              </a:rPr>
              <a:t> </a:t>
            </a:r>
            <a:r>
              <a:rPr sz="2647" spc="-84" dirty="0">
                <a:latin typeface="Trebuchet MS"/>
                <a:cs typeface="Trebuchet MS"/>
              </a:rPr>
              <a:t>same</a:t>
            </a:r>
            <a:r>
              <a:rPr sz="2647" spc="-224" dirty="0">
                <a:latin typeface="Trebuchet MS"/>
                <a:cs typeface="Trebuchet MS"/>
              </a:rPr>
              <a:t> </a:t>
            </a:r>
            <a:r>
              <a:rPr sz="2647" spc="-106" dirty="0">
                <a:latin typeface="Trebuchet MS"/>
                <a:cs typeface="Trebuchet MS"/>
              </a:rPr>
              <a:t>thing</a:t>
            </a:r>
            <a:r>
              <a:rPr sz="2647" spc="-322" dirty="0">
                <a:latin typeface="Trebuchet MS"/>
                <a:cs typeface="Trebuchet MS"/>
              </a:rPr>
              <a:t> </a:t>
            </a:r>
            <a:r>
              <a:rPr sz="2647" spc="-93" dirty="0">
                <a:latin typeface="Trebuchet MS"/>
                <a:cs typeface="Trebuchet MS"/>
              </a:rPr>
              <a:t>in</a:t>
            </a:r>
            <a:r>
              <a:rPr sz="2647" spc="-265" dirty="0">
                <a:latin typeface="Trebuchet MS"/>
                <a:cs typeface="Trebuchet MS"/>
              </a:rPr>
              <a:t> </a:t>
            </a:r>
            <a:r>
              <a:rPr sz="2647" spc="-128" dirty="0">
                <a:latin typeface="Trebuchet MS"/>
                <a:cs typeface="Trebuchet MS"/>
              </a:rPr>
              <a:t>Python:</a:t>
            </a:r>
            <a:endParaRPr sz="2647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463" y="1998905"/>
            <a:ext cx="8415618" cy="2868706"/>
          </a:xfrm>
          <a:custGeom>
            <a:avLst/>
            <a:gdLst/>
            <a:ahLst/>
            <a:cxnLst/>
            <a:rect l="l" t="t" r="r" b="b"/>
            <a:pathLst>
              <a:path w="9537700" h="3251200">
                <a:moveTo>
                  <a:pt x="0" y="0"/>
                </a:moveTo>
                <a:lnTo>
                  <a:pt x="9537700" y="0"/>
                </a:lnTo>
                <a:lnTo>
                  <a:pt x="9537700" y="3251200"/>
                </a:lnTo>
                <a:lnTo>
                  <a:pt x="0" y="3251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396464" y="1998905"/>
            <a:ext cx="8415618" cy="2603881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5043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632">
              <a:latin typeface="Times New Roman"/>
              <a:cs typeface="Times New Roman"/>
            </a:endParaRPr>
          </a:p>
          <a:p>
            <a:pPr marL="75083">
              <a:spcBef>
                <a:spcPts val="4"/>
              </a:spcBef>
              <a:tabLst>
                <a:tab pos="669027" algn="l"/>
                <a:tab pos="2798258" algn="l"/>
                <a:tab pos="3627538" algn="l"/>
              </a:tabLst>
            </a:pPr>
            <a:r>
              <a:rPr sz="1677" b="1" spc="-40" dirty="0">
                <a:solidFill>
                  <a:srgbClr val="7F0055"/>
                </a:solidFill>
                <a:latin typeface="Arial"/>
                <a:cs typeface="Arial"/>
              </a:rPr>
              <a:t>from	</a:t>
            </a:r>
            <a:r>
              <a:rPr sz="1677" spc="141" dirty="0">
                <a:latin typeface="Arial"/>
                <a:cs typeface="Arial"/>
              </a:rPr>
              <a:t>pyspark.sql.types	</a:t>
            </a:r>
            <a:r>
              <a:rPr sz="1677" b="1" spc="18" dirty="0">
                <a:solidFill>
                  <a:srgbClr val="7F0055"/>
                </a:solidFill>
                <a:latin typeface="Arial"/>
                <a:cs typeface="Arial"/>
              </a:rPr>
              <a:t>import	</a:t>
            </a:r>
            <a:r>
              <a:rPr sz="1677" b="1" spc="269" dirty="0">
                <a:solidFill>
                  <a:srgbClr val="7F0055"/>
                </a:solidFill>
                <a:latin typeface="Arial"/>
                <a:cs typeface="Arial"/>
              </a:rPr>
              <a:t>*</a:t>
            </a:r>
            <a:endParaRPr sz="1677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765">
              <a:latin typeface="Times New Roman"/>
              <a:cs typeface="Times New Roman"/>
            </a:endParaRPr>
          </a:p>
          <a:p>
            <a:pPr marL="75083">
              <a:spcBef>
                <a:spcPts val="4"/>
              </a:spcBef>
              <a:tabLst>
                <a:tab pos="904363" algn="l"/>
                <a:tab pos="1139699" algn="l"/>
                <a:tab pos="5521433" algn="l"/>
                <a:tab pos="7179431" algn="l"/>
              </a:tabLst>
            </a:pPr>
            <a:r>
              <a:rPr sz="1677" spc="-93" dirty="0">
                <a:latin typeface="Arial"/>
                <a:cs typeface="Arial"/>
              </a:rPr>
              <a:t>schema	</a:t>
            </a:r>
            <a:r>
              <a:rPr sz="1677" spc="-57" dirty="0">
                <a:latin typeface="Arial"/>
                <a:cs typeface="Arial"/>
              </a:rPr>
              <a:t>=	</a:t>
            </a:r>
            <a:r>
              <a:rPr sz="1677" spc="180" dirty="0">
                <a:latin typeface="Arial"/>
                <a:cs typeface="Arial"/>
              </a:rPr>
              <a:t>StructType([StructField(</a:t>
            </a:r>
            <a:r>
              <a:rPr sz="1677" spc="180" dirty="0">
                <a:solidFill>
                  <a:srgbClr val="0000BB"/>
                </a:solidFill>
                <a:latin typeface="Arial"/>
                <a:cs typeface="Arial"/>
              </a:rPr>
              <a:t>"firstName",	</a:t>
            </a:r>
            <a:r>
              <a:rPr sz="1677" spc="150" dirty="0">
                <a:latin typeface="Arial"/>
                <a:cs typeface="Arial"/>
              </a:rPr>
              <a:t>StringType(),	False),</a:t>
            </a:r>
            <a:endParaRPr sz="1677">
              <a:latin typeface="Arial"/>
              <a:cs typeface="Arial"/>
            </a:endParaRPr>
          </a:p>
          <a:p>
            <a:pPr marL="2562922" marR="799022">
              <a:lnSpc>
                <a:spcPts val="2118"/>
              </a:lnSpc>
              <a:tabLst>
                <a:tab pos="4804218" algn="l"/>
                <a:tab pos="5162825" algn="l"/>
                <a:tab pos="6586048" algn="l"/>
                <a:tab pos="6820824" algn="l"/>
              </a:tabLst>
            </a:pPr>
            <a:r>
              <a:rPr sz="1677" spc="185" dirty="0">
                <a:latin typeface="Arial"/>
                <a:cs typeface="Arial"/>
              </a:rPr>
              <a:t>StructFie</a:t>
            </a:r>
            <a:r>
              <a:rPr sz="1677" spc="159" dirty="0">
                <a:latin typeface="Arial"/>
                <a:cs typeface="Arial"/>
              </a:rPr>
              <a:t>l</a:t>
            </a:r>
            <a:r>
              <a:rPr sz="1677" spc="35" dirty="0">
                <a:latin typeface="Arial"/>
                <a:cs typeface="Arial"/>
              </a:rPr>
              <a:t>d</a:t>
            </a:r>
            <a:r>
              <a:rPr sz="1677" spc="322" dirty="0">
                <a:latin typeface="Arial"/>
                <a:cs typeface="Arial"/>
              </a:rPr>
              <a:t>(</a:t>
            </a:r>
            <a:r>
              <a:rPr sz="1677" spc="375" dirty="0">
                <a:solidFill>
                  <a:srgbClr val="0000BB"/>
                </a:solidFill>
                <a:latin typeface="Arial"/>
                <a:cs typeface="Arial"/>
              </a:rPr>
              <a:t>"</a:t>
            </a:r>
            <a:r>
              <a:rPr sz="1677" spc="-53" dirty="0">
                <a:solidFill>
                  <a:srgbClr val="0000BB"/>
                </a:solidFill>
                <a:latin typeface="Arial"/>
                <a:cs typeface="Arial"/>
              </a:rPr>
              <a:t>g</a:t>
            </a:r>
            <a:r>
              <a:rPr sz="1677" spc="35" dirty="0">
                <a:solidFill>
                  <a:srgbClr val="0000BB"/>
                </a:solidFill>
                <a:latin typeface="Arial"/>
                <a:cs typeface="Arial"/>
              </a:rPr>
              <a:t>e</a:t>
            </a:r>
            <a:r>
              <a:rPr sz="1677" spc="-53" dirty="0">
                <a:solidFill>
                  <a:srgbClr val="0000BB"/>
                </a:solidFill>
                <a:latin typeface="Arial"/>
                <a:cs typeface="Arial"/>
              </a:rPr>
              <a:t>n</a:t>
            </a:r>
            <a:r>
              <a:rPr sz="1677" spc="35" dirty="0">
                <a:solidFill>
                  <a:srgbClr val="0000BB"/>
                </a:solidFill>
                <a:latin typeface="Arial"/>
                <a:cs typeface="Arial"/>
              </a:rPr>
              <a:t>d</a:t>
            </a:r>
            <a:r>
              <a:rPr sz="1677" spc="180" dirty="0">
                <a:solidFill>
                  <a:srgbClr val="0000BB"/>
                </a:solidFill>
                <a:latin typeface="Arial"/>
                <a:cs typeface="Arial"/>
              </a:rPr>
              <a:t>e</a:t>
            </a:r>
            <a:r>
              <a:rPr sz="1677" spc="172" dirty="0">
                <a:solidFill>
                  <a:srgbClr val="0000BB"/>
                </a:solidFill>
                <a:latin typeface="Arial"/>
                <a:cs typeface="Arial"/>
              </a:rPr>
              <a:t>r</a:t>
            </a:r>
            <a:r>
              <a:rPr sz="1677" spc="485" dirty="0">
                <a:solidFill>
                  <a:srgbClr val="0000BB"/>
                </a:solidFill>
                <a:latin typeface="Arial"/>
                <a:cs typeface="Arial"/>
              </a:rPr>
              <a:t>"</a:t>
            </a:r>
            <a:r>
              <a:rPr sz="1677" spc="340" dirty="0">
                <a:solidFill>
                  <a:srgbClr val="0000BB"/>
                </a:solidFill>
                <a:latin typeface="Arial"/>
                <a:cs typeface="Arial"/>
              </a:rPr>
              <a:t>,</a:t>
            </a:r>
            <a:r>
              <a:rPr sz="1677" dirty="0">
                <a:solidFill>
                  <a:srgbClr val="0000BB"/>
                </a:solidFill>
                <a:latin typeface="Arial"/>
                <a:cs typeface="Arial"/>
              </a:rPr>
              <a:t>	</a:t>
            </a:r>
            <a:r>
              <a:rPr sz="1677" spc="79" dirty="0">
                <a:latin typeface="Arial"/>
                <a:cs typeface="Arial"/>
              </a:rPr>
              <a:t>StringTy</a:t>
            </a:r>
            <a:r>
              <a:rPr sz="1677" spc="194" dirty="0">
                <a:latin typeface="Arial"/>
                <a:cs typeface="Arial"/>
              </a:rPr>
              <a:t>p</a:t>
            </a:r>
            <a:r>
              <a:rPr sz="1677" spc="-57" dirty="0">
                <a:latin typeface="Arial"/>
                <a:cs typeface="Arial"/>
              </a:rPr>
              <a:t>e</a:t>
            </a:r>
            <a:r>
              <a:rPr sz="1677" spc="410" dirty="0">
                <a:latin typeface="Arial"/>
                <a:cs typeface="Arial"/>
              </a:rPr>
              <a:t>(</a:t>
            </a:r>
            <a:r>
              <a:rPr sz="1677" spc="318" dirty="0">
                <a:latin typeface="Arial"/>
                <a:cs typeface="Arial"/>
              </a:rPr>
              <a:t>)</a:t>
            </a:r>
            <a:r>
              <a:rPr sz="1677" spc="454" dirty="0">
                <a:latin typeface="Arial"/>
                <a:cs typeface="Arial"/>
              </a:rPr>
              <a:t>,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spc="-150" dirty="0">
                <a:latin typeface="Arial"/>
                <a:cs typeface="Arial"/>
              </a:rPr>
              <a:t>F</a:t>
            </a:r>
            <a:r>
              <a:rPr sz="1677" spc="-57" dirty="0">
                <a:latin typeface="Arial"/>
                <a:cs typeface="Arial"/>
              </a:rPr>
              <a:t>a</a:t>
            </a:r>
            <a:r>
              <a:rPr sz="1677" spc="503" dirty="0">
                <a:latin typeface="Arial"/>
                <a:cs typeface="Arial"/>
              </a:rPr>
              <a:t>l</a:t>
            </a:r>
            <a:r>
              <a:rPr sz="1677" spc="35" dirty="0">
                <a:latin typeface="Arial"/>
                <a:cs typeface="Arial"/>
              </a:rPr>
              <a:t>s</a:t>
            </a:r>
            <a:r>
              <a:rPr sz="1677" spc="-57" dirty="0">
                <a:latin typeface="Arial"/>
                <a:cs typeface="Arial"/>
              </a:rPr>
              <a:t>e</a:t>
            </a:r>
            <a:r>
              <a:rPr sz="1677" spc="318" dirty="0">
                <a:latin typeface="Arial"/>
                <a:cs typeface="Arial"/>
              </a:rPr>
              <a:t>)</a:t>
            </a:r>
            <a:r>
              <a:rPr sz="1677" spc="454" dirty="0">
                <a:latin typeface="Arial"/>
                <a:cs typeface="Arial"/>
              </a:rPr>
              <a:t>,  </a:t>
            </a:r>
            <a:r>
              <a:rPr sz="1677" spc="180" dirty="0">
                <a:latin typeface="Arial"/>
                <a:cs typeface="Arial"/>
              </a:rPr>
              <a:t>StructField(</a:t>
            </a:r>
            <a:r>
              <a:rPr sz="1677" spc="180" dirty="0">
                <a:solidFill>
                  <a:srgbClr val="0000BB"/>
                </a:solidFill>
                <a:latin typeface="Arial"/>
                <a:cs typeface="Arial"/>
              </a:rPr>
              <a:t>"age",	</a:t>
            </a:r>
            <a:r>
              <a:rPr sz="1677" spc="150" dirty="0">
                <a:latin typeface="Arial"/>
                <a:cs typeface="Arial"/>
              </a:rPr>
              <a:t>IntegerType(),	</a:t>
            </a:r>
            <a:r>
              <a:rPr sz="1677" spc="168" dirty="0">
                <a:latin typeface="Arial"/>
                <a:cs typeface="Arial"/>
              </a:rPr>
              <a:t>False)])</a:t>
            </a:r>
            <a:endParaRPr sz="1677">
              <a:latin typeface="Arial"/>
              <a:cs typeface="Arial"/>
            </a:endParaRPr>
          </a:p>
          <a:p>
            <a:pPr>
              <a:spcBef>
                <a:spcPts val="26"/>
              </a:spcBef>
            </a:pPr>
            <a:endParaRPr sz="1677">
              <a:latin typeface="Times New Roman"/>
              <a:cs typeface="Times New Roman"/>
            </a:endParaRPr>
          </a:p>
          <a:p>
            <a:pPr marL="75083">
              <a:spcBef>
                <a:spcPts val="4"/>
              </a:spcBef>
              <a:tabLst>
                <a:tab pos="433691" algn="l"/>
                <a:tab pos="669027" algn="l"/>
              </a:tabLst>
            </a:pPr>
            <a:r>
              <a:rPr sz="1677" spc="199" dirty="0">
                <a:latin typeface="Arial"/>
                <a:cs typeface="Arial"/>
              </a:rPr>
              <a:t>df	</a:t>
            </a:r>
            <a:r>
              <a:rPr sz="1677" spc="-57" dirty="0">
                <a:latin typeface="Arial"/>
                <a:cs typeface="Arial"/>
              </a:rPr>
              <a:t>=	</a:t>
            </a:r>
            <a:r>
              <a:rPr sz="1677" spc="172" dirty="0">
                <a:latin typeface="Arial"/>
                <a:cs typeface="Arial"/>
              </a:rPr>
              <a:t>sqlContext.read.format(</a:t>
            </a:r>
            <a:r>
              <a:rPr sz="1677" spc="172" dirty="0">
                <a:solidFill>
                  <a:srgbClr val="0000BB"/>
                </a:solidFill>
                <a:latin typeface="Arial"/>
                <a:cs typeface="Arial"/>
              </a:rPr>
              <a:t>"com.databricks.spark.csv").\</a:t>
            </a:r>
            <a:endParaRPr sz="1677">
              <a:latin typeface="Arial"/>
              <a:cs typeface="Arial"/>
            </a:endParaRPr>
          </a:p>
          <a:p>
            <a:pPr marL="2674987" marR="3660596">
              <a:lnSpc>
                <a:spcPct val="100899"/>
              </a:lnSpc>
            </a:pPr>
            <a:r>
              <a:rPr sz="1677" spc="44" dirty="0">
                <a:latin typeface="Arial"/>
                <a:cs typeface="Arial"/>
              </a:rPr>
              <a:t>schema(schema).\  </a:t>
            </a:r>
            <a:r>
              <a:rPr sz="1677" spc="132" dirty="0">
                <a:latin typeface="Arial"/>
                <a:cs typeface="Arial"/>
              </a:rPr>
              <a:t>load(</a:t>
            </a:r>
            <a:r>
              <a:rPr sz="1677" spc="287" dirty="0">
                <a:solidFill>
                  <a:srgbClr val="0000BB"/>
                </a:solidFill>
                <a:latin typeface="Arial"/>
                <a:cs typeface="Arial"/>
              </a:rPr>
              <a:t>"</a:t>
            </a:r>
            <a:r>
              <a:rPr sz="1677" spc="-53" dirty="0">
                <a:solidFill>
                  <a:srgbClr val="0000BB"/>
                </a:solidFill>
                <a:latin typeface="Arial"/>
                <a:cs typeface="Arial"/>
              </a:rPr>
              <a:t>pe</a:t>
            </a:r>
            <a:r>
              <a:rPr sz="1677" spc="35" dirty="0">
                <a:solidFill>
                  <a:srgbClr val="0000BB"/>
                </a:solidFill>
                <a:latin typeface="Arial"/>
                <a:cs typeface="Arial"/>
              </a:rPr>
              <a:t>o</a:t>
            </a:r>
            <a:r>
              <a:rPr sz="1677" spc="344" dirty="0">
                <a:solidFill>
                  <a:srgbClr val="0000BB"/>
                </a:solidFill>
                <a:latin typeface="Arial"/>
                <a:cs typeface="Arial"/>
              </a:rPr>
              <a:t>p</a:t>
            </a:r>
            <a:r>
              <a:rPr sz="1677" spc="199" dirty="0">
                <a:solidFill>
                  <a:srgbClr val="0000BB"/>
                </a:solidFill>
                <a:latin typeface="Arial"/>
                <a:cs typeface="Arial"/>
              </a:rPr>
              <a:t>l</a:t>
            </a:r>
            <a:r>
              <a:rPr sz="1677" spc="256" dirty="0">
                <a:solidFill>
                  <a:srgbClr val="0000BB"/>
                </a:solidFill>
                <a:latin typeface="Arial"/>
                <a:cs typeface="Arial"/>
              </a:rPr>
              <a:t>e</a:t>
            </a:r>
            <a:r>
              <a:rPr sz="1677" spc="194" dirty="0">
                <a:solidFill>
                  <a:srgbClr val="0000BB"/>
                </a:solidFill>
                <a:latin typeface="Arial"/>
                <a:cs typeface="Arial"/>
              </a:rPr>
              <a:t>.</a:t>
            </a:r>
            <a:r>
              <a:rPr sz="1677" spc="128" dirty="0">
                <a:solidFill>
                  <a:srgbClr val="0000BB"/>
                </a:solidFill>
                <a:latin typeface="Arial"/>
                <a:cs typeface="Arial"/>
              </a:rPr>
              <a:t>c</a:t>
            </a:r>
            <a:r>
              <a:rPr sz="1677" spc="40" dirty="0">
                <a:solidFill>
                  <a:srgbClr val="0000BB"/>
                </a:solidFill>
                <a:latin typeface="Arial"/>
                <a:cs typeface="Arial"/>
              </a:rPr>
              <a:t>s</a:t>
            </a:r>
            <a:r>
              <a:rPr sz="1677" spc="124" dirty="0">
                <a:solidFill>
                  <a:srgbClr val="0000BB"/>
                </a:solidFill>
                <a:latin typeface="Arial"/>
                <a:cs typeface="Arial"/>
              </a:rPr>
              <a:t>v</a:t>
            </a:r>
            <a:r>
              <a:rPr sz="1677" spc="304" dirty="0">
                <a:solidFill>
                  <a:srgbClr val="0000BB"/>
                </a:solidFill>
                <a:latin typeface="Arial"/>
                <a:cs typeface="Arial"/>
              </a:rPr>
              <a:t>")</a:t>
            </a:r>
            <a:endParaRPr sz="167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13420" y="2049332"/>
            <a:ext cx="425822" cy="42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51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25392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449063"/>
            <a:ext cx="7212106" cy="59519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794"/>
              <a:t>What can I do with a DataFrame?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52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90" y="2217868"/>
            <a:ext cx="6913469" cy="282215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>
                <a:solidFill>
                  <a:srgbClr val="404040"/>
                </a:solidFill>
                <a:latin typeface="Trebuchet MS"/>
                <a:cs typeface="Trebuchet MS"/>
              </a:rPr>
              <a:t>Once you have a DataFrame, there are a number of  operations you can perform.</a:t>
            </a:r>
            <a:endParaRPr sz="2647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>
              <a:latin typeface="Times New Roman"/>
              <a:cs typeface="Times New Roman"/>
            </a:endParaRPr>
          </a:p>
          <a:p>
            <a:pPr marL="11206"/>
            <a:r>
              <a:rPr sz="2647">
                <a:solidFill>
                  <a:srgbClr val="404040"/>
                </a:solidFill>
                <a:latin typeface="Trebuchet MS"/>
                <a:cs typeface="Trebuchet MS"/>
              </a:rPr>
              <a:t>Let’s look at a few of them.</a:t>
            </a:r>
            <a:endParaRPr sz="2647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endParaRPr sz="3883">
              <a:latin typeface="Times New Roman"/>
              <a:cs typeface="Times New Roman"/>
            </a:endParaRPr>
          </a:p>
          <a:p>
            <a:pPr marL="11206"/>
            <a:r>
              <a:rPr sz="2647">
                <a:solidFill>
                  <a:srgbClr val="404040"/>
                </a:solidFill>
                <a:latin typeface="Trebuchet MS"/>
                <a:cs typeface="Trebuchet MS"/>
              </a:rPr>
              <a:t>But, first, let’s talk about columns.</a:t>
            </a:r>
            <a:endParaRPr sz="26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24116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214256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38" dirty="0"/>
              <a:t>Columns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53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754585" y="1213821"/>
            <a:ext cx="7413251" cy="22246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When</a:t>
            </a:r>
            <a:r>
              <a:rPr sz="2647" spc="-26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we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say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“column”</a:t>
            </a:r>
            <a:r>
              <a:rPr sz="2647" spc="-16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99" dirty="0">
                <a:solidFill>
                  <a:srgbClr val="404040"/>
                </a:solidFill>
                <a:latin typeface="Trebuchet MS"/>
                <a:cs typeface="Trebuchet MS"/>
              </a:rPr>
              <a:t>here,</a:t>
            </a:r>
            <a:r>
              <a:rPr sz="2647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what</a:t>
            </a:r>
            <a:r>
              <a:rPr sz="2647" spc="-30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35" dirty="0">
                <a:solidFill>
                  <a:srgbClr val="404040"/>
                </a:solidFill>
                <a:latin typeface="Trebuchet MS"/>
                <a:cs typeface="Trebuchet MS"/>
              </a:rPr>
              <a:t>do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we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2" dirty="0">
                <a:solidFill>
                  <a:srgbClr val="404040"/>
                </a:solidFill>
                <a:latin typeface="Trebuchet MS"/>
                <a:cs typeface="Trebuchet MS"/>
              </a:rPr>
              <a:t>mean?</a:t>
            </a:r>
            <a:endParaRPr sz="2647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>
              <a:latin typeface="Times New Roman"/>
              <a:cs typeface="Times New Roman"/>
            </a:endParaRPr>
          </a:p>
          <a:p>
            <a:pPr marL="11206" marR="4483"/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DataFrame </a:t>
            </a:r>
            <a:r>
              <a:rPr sz="2647" i="1" spc="-124" dirty="0">
                <a:solidFill>
                  <a:srgbClr val="404040"/>
                </a:solidFill>
                <a:latin typeface="Trebuchet MS"/>
                <a:cs typeface="Trebuchet MS"/>
              </a:rPr>
              <a:t>column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647" spc="-57" dirty="0">
                <a:solidFill>
                  <a:srgbClr val="404040"/>
                </a:solidFill>
                <a:latin typeface="Trebuchet MS"/>
                <a:cs typeface="Trebuchet MS"/>
              </a:rPr>
              <a:t>an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abstraction. </a:t>
            </a:r>
            <a:r>
              <a:rPr sz="2647" spc="-176" dirty="0">
                <a:solidFill>
                  <a:srgbClr val="404040"/>
                </a:solidFill>
                <a:latin typeface="Trebuchet MS"/>
                <a:cs typeface="Trebuchet MS"/>
              </a:rPr>
              <a:t>It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provides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  </a:t>
            </a:r>
            <a:r>
              <a:rPr sz="2647" spc="-66" dirty="0">
                <a:solidFill>
                  <a:srgbClr val="404040"/>
                </a:solidFill>
                <a:latin typeface="Trebuchet MS"/>
                <a:cs typeface="Trebuchet MS"/>
              </a:rPr>
              <a:t>common</a:t>
            </a:r>
            <a:r>
              <a:rPr sz="2647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column-oriented</a:t>
            </a: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68" dirty="0">
                <a:solidFill>
                  <a:srgbClr val="404040"/>
                </a:solidFill>
                <a:latin typeface="Trebuchet MS"/>
                <a:cs typeface="Trebuchet MS"/>
              </a:rPr>
              <a:t>view</a:t>
            </a:r>
            <a:r>
              <a:rPr sz="2647" spc="-32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underlying</a:t>
            </a:r>
            <a:r>
              <a:rPr sz="2647" spc="-32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data,  </a:t>
            </a:r>
            <a:r>
              <a:rPr sz="2647" i="1" spc="-110" dirty="0">
                <a:solidFill>
                  <a:srgbClr val="404040"/>
                </a:solidFill>
                <a:latin typeface="Trebuchet MS"/>
                <a:cs typeface="Trebuchet MS"/>
              </a:rPr>
              <a:t>regardless</a:t>
            </a:r>
            <a:r>
              <a:rPr sz="2647" i="1" spc="-4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how</a:t>
            </a:r>
            <a:r>
              <a:rPr sz="2647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really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organized.</a:t>
            </a:r>
            <a:endParaRPr sz="26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28736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214256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38" dirty="0"/>
              <a:t>Columns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54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6451652" y="1142104"/>
            <a:ext cx="1938618" cy="245544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79" dirty="0">
                <a:latin typeface="Trebuchet MS"/>
                <a:cs typeface="Trebuchet MS"/>
              </a:rPr>
              <a:t>Let's </a:t>
            </a:r>
            <a:r>
              <a:rPr sz="2647" spc="-132" dirty="0">
                <a:latin typeface="Trebuchet MS"/>
                <a:cs typeface="Trebuchet MS"/>
              </a:rPr>
              <a:t>see </a:t>
            </a:r>
            <a:r>
              <a:rPr sz="2647" spc="-71" dirty="0">
                <a:latin typeface="Trebuchet MS"/>
                <a:cs typeface="Trebuchet MS"/>
              </a:rPr>
              <a:t>how  </a:t>
            </a:r>
            <a:r>
              <a:rPr sz="2647" spc="-119" dirty="0">
                <a:latin typeface="Trebuchet MS"/>
                <a:cs typeface="Trebuchet MS"/>
              </a:rPr>
              <a:t>DataFrame  </a:t>
            </a:r>
            <a:r>
              <a:rPr sz="2647" spc="-75" dirty="0">
                <a:latin typeface="Trebuchet MS"/>
                <a:cs typeface="Trebuchet MS"/>
              </a:rPr>
              <a:t>columns </a:t>
            </a:r>
            <a:r>
              <a:rPr sz="2647" spc="-66" dirty="0">
                <a:latin typeface="Trebuchet MS"/>
                <a:cs typeface="Trebuchet MS"/>
              </a:rPr>
              <a:t>map  </a:t>
            </a:r>
            <a:r>
              <a:rPr sz="2647" spc="-79" dirty="0">
                <a:latin typeface="Trebuchet MS"/>
                <a:cs typeface="Trebuchet MS"/>
              </a:rPr>
              <a:t>onto </a:t>
            </a:r>
            <a:r>
              <a:rPr sz="2647" spc="-71" dirty="0">
                <a:latin typeface="Trebuchet MS"/>
                <a:cs typeface="Trebuchet MS"/>
              </a:rPr>
              <a:t>some  </a:t>
            </a:r>
            <a:r>
              <a:rPr sz="2647" spc="-66" dirty="0">
                <a:latin typeface="Trebuchet MS"/>
                <a:cs typeface="Trebuchet MS"/>
              </a:rPr>
              <a:t>common</a:t>
            </a:r>
            <a:r>
              <a:rPr sz="2647" spc="-251" dirty="0">
                <a:latin typeface="Trebuchet MS"/>
                <a:cs typeface="Trebuchet MS"/>
              </a:rPr>
              <a:t> </a:t>
            </a:r>
            <a:r>
              <a:rPr sz="2647" spc="-119" dirty="0">
                <a:latin typeface="Trebuchet MS"/>
                <a:cs typeface="Trebuchet MS"/>
              </a:rPr>
              <a:t>data  </a:t>
            </a:r>
            <a:r>
              <a:rPr sz="2647" spc="-128" dirty="0">
                <a:latin typeface="Trebuchet MS"/>
                <a:cs typeface="Trebuchet MS"/>
              </a:rPr>
              <a:t>sources.</a:t>
            </a:r>
            <a:endParaRPr sz="2647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514110"/>
              </p:ext>
            </p:extLst>
          </p:nvPr>
        </p:nvGraphicFramePr>
        <p:xfrm>
          <a:off x="437178" y="1167415"/>
          <a:ext cx="5673535" cy="5175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4424">
                <a:tc>
                  <a:txBody>
                    <a:bodyPr/>
                    <a:lstStyle/>
                    <a:p>
                      <a:pPr marL="104139" marR="554990">
                        <a:lnSpc>
                          <a:spcPct val="100899"/>
                        </a:lnSpc>
                        <a:spcBef>
                          <a:spcPts val="260"/>
                        </a:spcBef>
                      </a:pPr>
                      <a:r>
                        <a:rPr sz="1700" spc="0" dirty="0">
                          <a:latin typeface="Trebuchet MS"/>
                          <a:cs typeface="Trebuchet MS"/>
                        </a:rPr>
                        <a:t>Input Source  Format</a:t>
                      </a:r>
                      <a:endParaRPr sz="1700" spc="0">
                        <a:latin typeface="Trebuchet MS"/>
                        <a:cs typeface="Trebuchet MS"/>
                      </a:endParaRPr>
                    </a:p>
                  </a:txBody>
                  <a:tcPr marL="0" marR="0" marT="291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376555">
                        <a:lnSpc>
                          <a:spcPct val="100899"/>
                        </a:lnSpc>
                        <a:spcBef>
                          <a:spcPts val="260"/>
                        </a:spcBef>
                      </a:pPr>
                      <a:r>
                        <a:rPr sz="1700" spc="0" dirty="0">
                          <a:latin typeface="Trebuchet MS"/>
                          <a:cs typeface="Trebuchet MS"/>
                        </a:rPr>
                        <a:t>Data Frame  Variable Name</a:t>
                      </a:r>
                      <a:endParaRPr sz="1700" spc="0">
                        <a:latin typeface="Trebuchet MS"/>
                        <a:cs typeface="Trebuchet MS"/>
                      </a:endParaRPr>
                    </a:p>
                  </a:txBody>
                  <a:tcPr marL="0" marR="0" marT="291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spc="0" dirty="0">
                          <a:latin typeface="Trebuchet MS"/>
                          <a:cs typeface="Trebuchet MS"/>
                        </a:rPr>
                        <a:t>Data</a:t>
                      </a:r>
                      <a:endParaRPr sz="1700" spc="0">
                        <a:latin typeface="Trebuchet MS"/>
                        <a:cs typeface="Trebuchet MS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554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spc="0" dirty="0">
                          <a:latin typeface="Trebuchet MS"/>
                          <a:cs typeface="Trebuchet MS"/>
                        </a:rPr>
                        <a:t>JSON</a:t>
                      </a:r>
                      <a:endParaRPr sz="1700" spc="0">
                        <a:latin typeface="Trebuchet MS"/>
                        <a:cs typeface="Trebuchet MS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0" dirty="0">
                          <a:latin typeface="Arial"/>
                          <a:cs typeface="Arial"/>
                        </a:rPr>
                        <a:t>dataFrame1</a:t>
                      </a:r>
                      <a:endParaRPr sz="1700" spc="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530"/>
                        </a:lnSpc>
                        <a:spcBef>
                          <a:spcPts val="280"/>
                        </a:spcBef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[ {"first": "Amy",</a:t>
                      </a:r>
                    </a:p>
                    <a:p>
                      <a:pPr marL="370205">
                        <a:lnSpc>
                          <a:spcPts val="1500"/>
                        </a:lnSpc>
                        <a:tabLst>
                          <a:tab pos="1183640" algn="l"/>
                        </a:tabLst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"last":	"Bello",</a:t>
                      </a:r>
                    </a:p>
                    <a:p>
                      <a:pPr marL="370205">
                        <a:lnSpc>
                          <a:spcPts val="1530"/>
                        </a:lnSpc>
                        <a:tabLst>
                          <a:tab pos="1183640" algn="l"/>
                        </a:tabLst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"age":	29 },</a:t>
                      </a:r>
                      <a:endParaRPr lang="en-US" sz="1100" spc="0" dirty="0">
                        <a:latin typeface="Arial"/>
                        <a:cs typeface="Arial"/>
                      </a:endParaRPr>
                    </a:p>
                    <a:p>
                      <a:pPr marL="370205">
                        <a:lnSpc>
                          <a:spcPts val="1530"/>
                        </a:lnSpc>
                        <a:tabLst>
                          <a:tab pos="1183640" algn="l"/>
                        </a:tabLst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{"first": "Ravi",</a:t>
                      </a:r>
                    </a:p>
                    <a:p>
                      <a:pPr marL="370205">
                        <a:lnSpc>
                          <a:spcPts val="1500"/>
                        </a:lnSpc>
                        <a:tabLst>
                          <a:tab pos="1183640" algn="l"/>
                        </a:tabLst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"last":	"Agarwal",</a:t>
                      </a:r>
                    </a:p>
                    <a:p>
                      <a:pPr marL="370205">
                        <a:lnSpc>
                          <a:spcPts val="1530"/>
                        </a:lnSpc>
                        <a:tabLst>
                          <a:tab pos="1183640" algn="l"/>
                        </a:tabLst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"age":	33 },</a:t>
                      </a:r>
                    </a:p>
                    <a:p>
                      <a:pPr marL="281305">
                        <a:lnSpc>
                          <a:spcPts val="1530"/>
                        </a:lnSpc>
                        <a:spcBef>
                          <a:spcPts val="40"/>
                        </a:spcBef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…</a:t>
                      </a:r>
                    </a:p>
                    <a:p>
                      <a:pPr marL="103505">
                        <a:lnSpc>
                          <a:spcPts val="1530"/>
                        </a:lnSpc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]</a:t>
                      </a:r>
                    </a:p>
                  </a:txBody>
                  <a:tcPr marL="0" marR="0" marT="3137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4012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spc="0" dirty="0">
                          <a:latin typeface="Trebuchet MS"/>
                          <a:cs typeface="Trebuchet MS"/>
                        </a:rPr>
                        <a:t>CSV</a:t>
                      </a:r>
                      <a:endParaRPr sz="1700" spc="0">
                        <a:latin typeface="Trebuchet MS"/>
                        <a:cs typeface="Trebuchet MS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0" dirty="0">
                          <a:latin typeface="Arial"/>
                          <a:cs typeface="Arial"/>
                        </a:rPr>
                        <a:t>dataFrame2</a:t>
                      </a:r>
                      <a:endParaRPr sz="1700" spc="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marR="686435">
                        <a:lnSpc>
                          <a:spcPct val="99400"/>
                        </a:lnSpc>
                        <a:spcBef>
                          <a:spcPts val="190"/>
                        </a:spcBef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first,last,age  Fred,Hoover,91  Joaquin,Hernandez,24</a:t>
                      </a:r>
                      <a:endParaRPr sz="1100" spc="0">
                        <a:latin typeface="Arial"/>
                        <a:cs typeface="Arial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0" dirty="0">
                          <a:latin typeface="Arial"/>
                          <a:cs typeface="Arial"/>
                        </a:rPr>
                        <a:t>…</a:t>
                      </a:r>
                      <a:endParaRPr sz="1100" spc="0">
                        <a:latin typeface="Arial"/>
                        <a:cs typeface="Arial"/>
                      </a:endParaRPr>
                    </a:p>
                  </a:txBody>
                  <a:tcPr marL="0" marR="0" marT="2129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4012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00" spc="0" dirty="0">
                          <a:latin typeface="Trebuchet MS"/>
                          <a:cs typeface="Trebuchet MS"/>
                        </a:rPr>
                        <a:t>SQL Table</a:t>
                      </a:r>
                      <a:endParaRPr sz="1700" spc="0">
                        <a:latin typeface="Trebuchet MS"/>
                        <a:cs typeface="Trebuchet MS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spc="0" dirty="0">
                          <a:latin typeface="Arial"/>
                          <a:cs typeface="Arial"/>
                        </a:rPr>
                        <a:t>dataFrame3</a:t>
                      </a:r>
                      <a:endParaRPr sz="1700" spc="0">
                        <a:latin typeface="Arial"/>
                        <a:cs typeface="Arial"/>
                      </a:endParaRPr>
                    </a:p>
                  </a:txBody>
                  <a:tcPr marL="0" marR="0" marT="207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spc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08180"/>
              </p:ext>
            </p:extLst>
          </p:nvPr>
        </p:nvGraphicFramePr>
        <p:xfrm>
          <a:off x="3910598" y="5105896"/>
          <a:ext cx="2113429" cy="979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0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985"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700" b="1" spc="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first</a:t>
                      </a:r>
                      <a:endParaRPr sz="1700" spc="0">
                        <a:latin typeface="Trebuchet MS"/>
                        <a:cs typeface="Trebuchet MS"/>
                      </a:endParaRPr>
                    </a:p>
                  </a:txBody>
                  <a:tcPr marL="0" marR="0" marT="35859" marB="0">
                    <a:lnL w="12700">
                      <a:solidFill>
                        <a:srgbClr val="626262"/>
                      </a:solidFill>
                      <a:prstDash val="solid"/>
                    </a:lnL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700" b="1" spc="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last</a:t>
                      </a:r>
                      <a:endParaRPr sz="1700" spc="0">
                        <a:latin typeface="Trebuchet MS"/>
                        <a:cs typeface="Trebuchet MS"/>
                      </a:endParaRPr>
                    </a:p>
                  </a:txBody>
                  <a:tcPr marL="0" marR="0" marT="35859" marB="0"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700" b="1" spc="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age</a:t>
                      </a:r>
                      <a:endParaRPr sz="1700" spc="0">
                        <a:latin typeface="Trebuchet MS"/>
                        <a:cs typeface="Trebuchet MS"/>
                      </a:endParaRPr>
                    </a:p>
                  </a:txBody>
                  <a:tcPr marL="0" marR="0" marT="35859" marB="0">
                    <a:lnR w="12700">
                      <a:solidFill>
                        <a:srgbClr val="626262"/>
                      </a:solidFill>
                      <a:prstDash val="solid"/>
                    </a:lnR>
                    <a:solidFill>
                      <a:srgbClr val="6464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63"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500" spc="0" dirty="0">
                          <a:latin typeface="Trebuchet MS"/>
                          <a:cs typeface="Trebuchet MS"/>
                        </a:rPr>
                        <a:t>Joe</a:t>
                      </a:r>
                    </a:p>
                  </a:txBody>
                  <a:tcPr marL="0" marR="0" marT="26894" marB="0">
                    <a:lnL w="12700">
                      <a:solidFill>
                        <a:srgbClr val="626262"/>
                      </a:solidFill>
                      <a:prstDash val="solid"/>
                    </a:lnL>
                    <a:lnB w="12700">
                      <a:solidFill>
                        <a:srgbClr val="6262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500" spc="0" dirty="0">
                          <a:latin typeface="Trebuchet MS"/>
                          <a:cs typeface="Trebuchet MS"/>
                        </a:rPr>
                        <a:t>Smith</a:t>
                      </a:r>
                      <a:endParaRPr sz="1500" spc="0">
                        <a:latin typeface="Trebuchet MS"/>
                        <a:cs typeface="Trebuchet MS"/>
                      </a:endParaRPr>
                    </a:p>
                  </a:txBody>
                  <a:tcPr marL="0" marR="0" marT="26894" marB="0">
                    <a:lnB w="12700">
                      <a:solidFill>
                        <a:srgbClr val="6262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500" spc="0" dirty="0">
                          <a:latin typeface="Trebuchet MS"/>
                          <a:cs typeface="Trebuchet MS"/>
                        </a:rPr>
                        <a:t>42</a:t>
                      </a:r>
                      <a:endParaRPr sz="1500" spc="0">
                        <a:latin typeface="Trebuchet MS"/>
                        <a:cs typeface="Trebuchet MS"/>
                      </a:endParaRPr>
                    </a:p>
                  </a:txBody>
                  <a:tcPr marL="0" marR="0" marT="26894" marB="0">
                    <a:lnR w="12700">
                      <a:solidFill>
                        <a:srgbClr val="626262"/>
                      </a:solidFill>
                      <a:prstDash val="solid"/>
                    </a:lnR>
                    <a:lnB w="12700">
                      <a:solidFill>
                        <a:srgbClr val="62626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446"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0" dirty="0">
                          <a:latin typeface="Trebuchet MS"/>
                          <a:cs typeface="Trebuchet MS"/>
                        </a:rPr>
                        <a:t>Jill</a:t>
                      </a:r>
                      <a:endParaRPr sz="1500" spc="0">
                        <a:latin typeface="Trebuchet MS"/>
                        <a:cs typeface="Trebuchet MS"/>
                      </a:endParaRPr>
                    </a:p>
                  </a:txBody>
                  <a:tcPr marL="0" marR="0" marT="31376" marB="0">
                    <a:lnL w="12700">
                      <a:solidFill>
                        <a:srgbClr val="626262"/>
                      </a:solidFill>
                      <a:prstDash val="solid"/>
                    </a:lnL>
                    <a:lnT w="12700">
                      <a:solidFill>
                        <a:srgbClr val="626262"/>
                      </a:solidFill>
                      <a:prstDash val="solid"/>
                    </a:lnT>
                    <a:lnB w="12700">
                      <a:solidFill>
                        <a:srgbClr val="6262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0" dirty="0">
                          <a:latin typeface="Trebuchet MS"/>
                          <a:cs typeface="Trebuchet MS"/>
                        </a:rPr>
                        <a:t>Jones</a:t>
                      </a:r>
                      <a:endParaRPr sz="1500" spc="0">
                        <a:latin typeface="Trebuchet MS"/>
                        <a:cs typeface="Trebuchet MS"/>
                      </a:endParaRPr>
                    </a:p>
                  </a:txBody>
                  <a:tcPr marL="0" marR="0" marT="31376" marB="0">
                    <a:lnT w="12700">
                      <a:solidFill>
                        <a:srgbClr val="626262"/>
                      </a:solidFill>
                      <a:prstDash val="solid"/>
                    </a:lnT>
                    <a:lnB w="12700">
                      <a:solidFill>
                        <a:srgbClr val="6262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 marL="0" marR="0" marT="31376" marB="0">
                    <a:lnR w="12700">
                      <a:solidFill>
                        <a:srgbClr val="626262"/>
                      </a:solidFill>
                      <a:prstDash val="solid"/>
                    </a:lnR>
                    <a:lnT w="12700">
                      <a:solidFill>
                        <a:srgbClr val="626262"/>
                      </a:solidFill>
                      <a:prstDash val="solid"/>
                    </a:lnT>
                    <a:lnB w="12700">
                      <a:solidFill>
                        <a:srgbClr val="62626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69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214256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38" dirty="0"/>
              <a:t>Columns</a:t>
            </a:r>
          </a:p>
        </p:txBody>
      </p:sp>
      <p:sp>
        <p:nvSpPr>
          <p:cNvPr id="3" name="object 3"/>
          <p:cNvSpPr/>
          <p:nvPr/>
        </p:nvSpPr>
        <p:spPr>
          <a:xfrm>
            <a:off x="3842765" y="1173390"/>
            <a:ext cx="2273674" cy="654984"/>
          </a:xfrm>
          <a:custGeom>
            <a:avLst/>
            <a:gdLst/>
            <a:ahLst/>
            <a:cxnLst/>
            <a:rect l="l" t="t" r="r" b="b"/>
            <a:pathLst>
              <a:path w="2576829" h="742314">
                <a:moveTo>
                  <a:pt x="0" y="0"/>
                </a:moveTo>
                <a:lnTo>
                  <a:pt x="2576690" y="0"/>
                </a:lnTo>
                <a:lnTo>
                  <a:pt x="2576690" y="741997"/>
                </a:lnTo>
                <a:lnTo>
                  <a:pt x="0" y="741997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3904197" y="4925321"/>
            <a:ext cx="704290" cy="344581"/>
          </a:xfrm>
          <a:custGeom>
            <a:avLst/>
            <a:gdLst/>
            <a:ahLst/>
            <a:cxnLst/>
            <a:rect l="l" t="t" r="r" b="b"/>
            <a:pathLst>
              <a:path w="798195" h="390525">
                <a:moveTo>
                  <a:pt x="0" y="0"/>
                </a:moveTo>
                <a:lnTo>
                  <a:pt x="798118" y="0"/>
                </a:lnTo>
                <a:lnTo>
                  <a:pt x="798118" y="390144"/>
                </a:lnTo>
                <a:lnTo>
                  <a:pt x="0" y="390144"/>
                </a:lnTo>
                <a:lnTo>
                  <a:pt x="0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4608419" y="4925321"/>
            <a:ext cx="704290" cy="344581"/>
          </a:xfrm>
          <a:custGeom>
            <a:avLst/>
            <a:gdLst/>
            <a:ahLst/>
            <a:cxnLst/>
            <a:rect l="l" t="t" r="r" b="b"/>
            <a:pathLst>
              <a:path w="798195" h="390525">
                <a:moveTo>
                  <a:pt x="0" y="0"/>
                </a:moveTo>
                <a:lnTo>
                  <a:pt x="798131" y="0"/>
                </a:lnTo>
                <a:lnTo>
                  <a:pt x="798131" y="390144"/>
                </a:lnTo>
                <a:lnTo>
                  <a:pt x="0" y="390144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312653" y="4925321"/>
            <a:ext cx="704290" cy="344581"/>
          </a:xfrm>
          <a:custGeom>
            <a:avLst/>
            <a:gdLst/>
            <a:ahLst/>
            <a:cxnLst/>
            <a:rect l="l" t="t" r="r" b="b"/>
            <a:pathLst>
              <a:path w="798195" h="390525">
                <a:moveTo>
                  <a:pt x="0" y="0"/>
                </a:moveTo>
                <a:lnTo>
                  <a:pt x="798118" y="0"/>
                </a:lnTo>
                <a:lnTo>
                  <a:pt x="798118" y="390144"/>
                </a:lnTo>
                <a:lnTo>
                  <a:pt x="0" y="390144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899714" y="5269566"/>
            <a:ext cx="2121834" cy="0"/>
          </a:xfrm>
          <a:custGeom>
            <a:avLst/>
            <a:gdLst/>
            <a:ahLst/>
            <a:cxnLst/>
            <a:rect l="l" t="t" r="r" b="b"/>
            <a:pathLst>
              <a:path w="2404745">
                <a:moveTo>
                  <a:pt x="0" y="0"/>
                </a:moveTo>
                <a:lnTo>
                  <a:pt x="2404535" y="0"/>
                </a:lnTo>
              </a:path>
            </a:pathLst>
          </a:custGeom>
          <a:ln w="10159">
            <a:solidFill>
              <a:srgbClr val="62626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3899714" y="5585124"/>
            <a:ext cx="2121834" cy="0"/>
          </a:xfrm>
          <a:custGeom>
            <a:avLst/>
            <a:gdLst/>
            <a:ahLst/>
            <a:cxnLst/>
            <a:rect l="l" t="t" r="r" b="b"/>
            <a:pathLst>
              <a:path w="2404745">
                <a:moveTo>
                  <a:pt x="0" y="0"/>
                </a:moveTo>
                <a:lnTo>
                  <a:pt x="2404535" y="0"/>
                </a:lnTo>
              </a:path>
            </a:pathLst>
          </a:custGeom>
          <a:ln w="10159">
            <a:solidFill>
              <a:srgbClr val="62626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3904196" y="4920839"/>
            <a:ext cx="0" cy="984437"/>
          </a:xfrm>
          <a:custGeom>
            <a:avLst/>
            <a:gdLst/>
            <a:ahLst/>
            <a:cxnLst/>
            <a:rect l="l" t="t" r="r" b="b"/>
            <a:pathLst>
              <a:path h="1115695">
                <a:moveTo>
                  <a:pt x="0" y="0"/>
                </a:moveTo>
                <a:lnTo>
                  <a:pt x="0" y="1115564"/>
                </a:lnTo>
              </a:path>
            </a:pathLst>
          </a:custGeom>
          <a:ln w="10159">
            <a:solidFill>
              <a:srgbClr val="62626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6016883" y="4920839"/>
            <a:ext cx="0" cy="984437"/>
          </a:xfrm>
          <a:custGeom>
            <a:avLst/>
            <a:gdLst/>
            <a:ahLst/>
            <a:cxnLst/>
            <a:rect l="l" t="t" r="r" b="b"/>
            <a:pathLst>
              <a:path h="1115695">
                <a:moveTo>
                  <a:pt x="0" y="0"/>
                </a:moveTo>
                <a:lnTo>
                  <a:pt x="0" y="1115564"/>
                </a:lnTo>
              </a:path>
            </a:pathLst>
          </a:custGeom>
          <a:ln w="10159">
            <a:solidFill>
              <a:srgbClr val="62626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3899714" y="4925321"/>
            <a:ext cx="2121834" cy="0"/>
          </a:xfrm>
          <a:custGeom>
            <a:avLst/>
            <a:gdLst/>
            <a:ahLst/>
            <a:cxnLst/>
            <a:rect l="l" t="t" r="r" b="b"/>
            <a:pathLst>
              <a:path w="2404745">
                <a:moveTo>
                  <a:pt x="0" y="0"/>
                </a:moveTo>
                <a:lnTo>
                  <a:pt x="2404535" y="0"/>
                </a:lnTo>
              </a:path>
            </a:pathLst>
          </a:custGeom>
          <a:ln w="10159">
            <a:solidFill>
              <a:srgbClr val="62626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3899714" y="5900681"/>
            <a:ext cx="2121834" cy="0"/>
          </a:xfrm>
          <a:custGeom>
            <a:avLst/>
            <a:gdLst/>
            <a:ahLst/>
            <a:cxnLst/>
            <a:rect l="l" t="t" r="r" b="b"/>
            <a:pathLst>
              <a:path w="2404745">
                <a:moveTo>
                  <a:pt x="0" y="0"/>
                </a:moveTo>
                <a:lnTo>
                  <a:pt x="2404535" y="0"/>
                </a:lnTo>
              </a:path>
            </a:pathLst>
          </a:custGeom>
          <a:ln w="10159">
            <a:solidFill>
              <a:srgbClr val="62626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37178" y="1167415"/>
          <a:ext cx="5673535" cy="5175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4424">
                <a:tc>
                  <a:txBody>
                    <a:bodyPr/>
                    <a:lstStyle/>
                    <a:p>
                      <a:pPr marL="104139" marR="554990">
                        <a:lnSpc>
                          <a:spcPct val="100899"/>
                        </a:lnSpc>
                        <a:spcBef>
                          <a:spcPts val="260"/>
                        </a:spcBef>
                      </a:pPr>
                      <a:r>
                        <a:rPr sz="1700" spc="-70" dirty="0">
                          <a:latin typeface="Trebuchet MS"/>
                          <a:cs typeface="Trebuchet MS"/>
                        </a:rPr>
                        <a:t>Input</a:t>
                      </a:r>
                      <a:r>
                        <a:rPr sz="1700" spc="-2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0" dirty="0">
                          <a:latin typeface="Trebuchet MS"/>
                          <a:cs typeface="Trebuchet MS"/>
                        </a:rPr>
                        <a:t>Source 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Format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91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376555">
                        <a:lnSpc>
                          <a:spcPct val="100899"/>
                        </a:lnSpc>
                        <a:spcBef>
                          <a:spcPts val="260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700" spc="-110" dirty="0">
                          <a:latin typeface="Trebuchet MS"/>
                          <a:cs typeface="Trebuchet MS"/>
                        </a:rPr>
                        <a:t>Frame  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Variable</a:t>
                      </a:r>
                      <a:r>
                        <a:rPr sz="1700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Name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91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Data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554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spc="-5" dirty="0">
                          <a:latin typeface="Trebuchet MS"/>
                          <a:cs typeface="Trebuchet MS"/>
                        </a:rPr>
                        <a:t>JSON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dataFrame1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530"/>
                        </a:lnSpc>
                        <a:spcBef>
                          <a:spcPts val="280"/>
                        </a:spcBef>
                      </a:pPr>
                      <a:r>
                        <a:rPr sz="1100" spc="35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[ </a:t>
                      </a:r>
                      <a:r>
                        <a:rPr sz="1100" spc="27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{</a:t>
                      </a:r>
                      <a:r>
                        <a:rPr sz="1100" spc="275" dirty="0">
                          <a:latin typeface="Arial"/>
                          <a:cs typeface="Arial"/>
                        </a:rPr>
                        <a:t>"first":</a:t>
                      </a:r>
                      <a:r>
                        <a:rPr sz="1100" spc="3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"Amy"</a:t>
                      </a:r>
                      <a:r>
                        <a:rPr sz="1100" spc="5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70205">
                        <a:lnSpc>
                          <a:spcPts val="1500"/>
                        </a:lnSpc>
                        <a:tabLst>
                          <a:tab pos="1183640" algn="l"/>
                        </a:tabLst>
                      </a:pPr>
                      <a:r>
                        <a:rPr sz="1100" spc="22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"last":	</a:t>
                      </a:r>
                      <a:r>
                        <a:rPr sz="1100" spc="17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"Bello",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70205">
                        <a:lnSpc>
                          <a:spcPts val="1530"/>
                        </a:lnSpc>
                        <a:tabLst>
                          <a:tab pos="1183640" algn="l"/>
                        </a:tabLst>
                      </a:pPr>
                      <a:r>
                        <a:rPr sz="1100" spc="12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"age":	</a:t>
                      </a:r>
                      <a:r>
                        <a:rPr sz="1100" spc="-2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29</a:t>
                      </a:r>
                      <a:r>
                        <a:rPr sz="1100" spc="31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30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},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R="479425" algn="ctr">
                        <a:lnSpc>
                          <a:spcPts val="1530"/>
                        </a:lnSpc>
                        <a:spcBef>
                          <a:spcPts val="40"/>
                        </a:spcBef>
                      </a:pPr>
                      <a:r>
                        <a:rPr sz="1100" spc="27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{</a:t>
                      </a:r>
                      <a:r>
                        <a:rPr sz="1100" spc="275" dirty="0">
                          <a:latin typeface="Arial"/>
                          <a:cs typeface="Arial"/>
                        </a:rPr>
                        <a:t>"first":</a:t>
                      </a:r>
                      <a:r>
                        <a:rPr sz="1100" spc="4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45" dirty="0">
                          <a:latin typeface="Arial"/>
                          <a:cs typeface="Arial"/>
                        </a:rPr>
                        <a:t>"Ravi"</a:t>
                      </a:r>
                      <a:r>
                        <a:rPr sz="1100" spc="14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70205">
                        <a:lnSpc>
                          <a:spcPts val="1500"/>
                        </a:lnSpc>
                        <a:tabLst>
                          <a:tab pos="1183640" algn="l"/>
                        </a:tabLst>
                      </a:pPr>
                      <a:r>
                        <a:rPr sz="1100" spc="22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"last":	</a:t>
                      </a:r>
                      <a:r>
                        <a:rPr sz="1100" spc="10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"Agarwal",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70205">
                        <a:lnSpc>
                          <a:spcPts val="1530"/>
                        </a:lnSpc>
                        <a:tabLst>
                          <a:tab pos="1183640" algn="l"/>
                        </a:tabLst>
                      </a:pPr>
                      <a:r>
                        <a:rPr sz="1100" spc="12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"age":	</a:t>
                      </a:r>
                      <a:r>
                        <a:rPr sz="1100" spc="-2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33</a:t>
                      </a:r>
                      <a:r>
                        <a:rPr sz="1100" spc="31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30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},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81305">
                        <a:lnSpc>
                          <a:spcPts val="153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03505">
                        <a:lnSpc>
                          <a:spcPts val="1530"/>
                        </a:lnSpc>
                      </a:pPr>
                      <a:r>
                        <a:rPr sz="110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4012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spc="-50" dirty="0">
                          <a:latin typeface="Trebuchet MS"/>
                          <a:cs typeface="Trebuchet MS"/>
                        </a:rPr>
                        <a:t>CSV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dataFrame2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marR="687070">
                        <a:lnSpc>
                          <a:spcPct val="99400"/>
                        </a:lnSpc>
                        <a:spcBef>
                          <a:spcPts val="190"/>
                        </a:spcBef>
                      </a:pPr>
                      <a:r>
                        <a:rPr sz="1100" spc="195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1100" spc="19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,last,age 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Fred</a:t>
                      </a:r>
                      <a:r>
                        <a:rPr sz="1100" spc="50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,Hoover,91 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Joaquin</a:t>
                      </a:r>
                      <a:r>
                        <a:rPr sz="1100" spc="-15" dirty="0">
                          <a:solidFill>
                            <a:srgbClr val="BFBFBF"/>
                          </a:solidFill>
                          <a:latin typeface="Arial"/>
                          <a:cs typeface="Arial"/>
                        </a:rPr>
                        <a:t>,Hernandez,24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…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129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4012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00" spc="-25" dirty="0">
                          <a:latin typeface="Trebuchet MS"/>
                          <a:cs typeface="Trebuchet MS"/>
                        </a:rPr>
                        <a:t>SQL</a:t>
                      </a:r>
                      <a:r>
                        <a:rPr sz="17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90" dirty="0">
                          <a:latin typeface="Trebuchet MS"/>
                          <a:cs typeface="Trebuchet MS"/>
                        </a:rPr>
                        <a:t>Table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spc="-15" dirty="0">
                          <a:latin typeface="Arial"/>
                          <a:cs typeface="Arial"/>
                        </a:rPr>
                        <a:t>dataFrame3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7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290"/>
                        </a:spcBef>
                        <a:tabLst>
                          <a:tab pos="971550" algn="l"/>
                          <a:tab pos="1769745" algn="l"/>
                        </a:tabLst>
                      </a:pPr>
                      <a:r>
                        <a:rPr sz="1700" b="1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first	</a:t>
                      </a:r>
                      <a:r>
                        <a:rPr sz="1700" b="1" spc="-75" dirty="0">
                          <a:solidFill>
                            <a:srgbClr val="D9D9D9"/>
                          </a:solidFill>
                          <a:latin typeface="Trebuchet MS"/>
                          <a:cs typeface="Trebuchet MS"/>
                        </a:rPr>
                        <a:t>last	</a:t>
                      </a:r>
                      <a:r>
                        <a:rPr sz="1700" b="1" spc="-105" dirty="0">
                          <a:solidFill>
                            <a:srgbClr val="D9D9D9"/>
                          </a:solidFill>
                          <a:latin typeface="Trebuchet MS"/>
                          <a:cs typeface="Trebuchet MS"/>
                        </a:rPr>
                        <a:t>age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790"/>
                        </a:spcBef>
                        <a:tabLst>
                          <a:tab pos="971550" algn="l"/>
                          <a:tab pos="1769745" algn="l"/>
                        </a:tabLst>
                      </a:pPr>
                      <a:r>
                        <a:rPr sz="1500" spc="-140" dirty="0">
                          <a:latin typeface="Trebuchet MS"/>
                          <a:cs typeface="Trebuchet MS"/>
                        </a:rPr>
                        <a:t>Joe	</a:t>
                      </a:r>
                      <a:r>
                        <a:rPr sz="1500" spc="-5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Smith	</a:t>
                      </a:r>
                      <a:r>
                        <a:rPr sz="1500" spc="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42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971550" algn="l"/>
                          <a:tab pos="1769745" algn="l"/>
                        </a:tabLst>
                      </a:pPr>
                      <a:r>
                        <a:rPr sz="1500" spc="-155" dirty="0">
                          <a:latin typeface="Trebuchet MS"/>
                          <a:cs typeface="Trebuchet MS"/>
                        </a:rPr>
                        <a:t>Jill	</a:t>
                      </a:r>
                      <a:r>
                        <a:rPr sz="1500" spc="-10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Jones	</a:t>
                      </a:r>
                      <a:r>
                        <a:rPr sz="1500" spc="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33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1445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119743" y="928743"/>
            <a:ext cx="1277471" cy="1199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5287832" y="962360"/>
            <a:ext cx="1066049" cy="1017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5209391" y="1354566"/>
            <a:ext cx="2274794" cy="123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5377479" y="545409"/>
            <a:ext cx="2047314" cy="1897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8494204" y="545409"/>
            <a:ext cx="0" cy="847725"/>
          </a:xfrm>
          <a:custGeom>
            <a:avLst/>
            <a:gdLst/>
            <a:ahLst/>
            <a:cxnLst/>
            <a:rect l="l" t="t" r="r" b="b"/>
            <a:pathLst>
              <a:path h="960755">
                <a:moveTo>
                  <a:pt x="0" y="0"/>
                </a:moveTo>
                <a:lnTo>
                  <a:pt x="0" y="960747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6336698" y="551385"/>
            <a:ext cx="2163856" cy="0"/>
          </a:xfrm>
          <a:custGeom>
            <a:avLst/>
            <a:gdLst/>
            <a:ahLst/>
            <a:cxnLst/>
            <a:rect l="l" t="t" r="r" b="b"/>
            <a:pathLst>
              <a:path w="2452370">
                <a:moveTo>
                  <a:pt x="0" y="0"/>
                </a:moveTo>
                <a:lnTo>
                  <a:pt x="2451946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6336698" y="1387151"/>
            <a:ext cx="2163856" cy="0"/>
          </a:xfrm>
          <a:custGeom>
            <a:avLst/>
            <a:gdLst/>
            <a:ahLst/>
            <a:cxnLst/>
            <a:rect l="l" t="t" r="r" b="b"/>
            <a:pathLst>
              <a:path w="2452370">
                <a:moveTo>
                  <a:pt x="0" y="0"/>
                </a:moveTo>
                <a:lnTo>
                  <a:pt x="2451946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6787952" y="664026"/>
            <a:ext cx="1264584" cy="553885"/>
          </a:xfrm>
          <a:prstGeom prst="rect">
            <a:avLst/>
          </a:prstGeom>
        </p:spPr>
        <p:txBody>
          <a:bodyPr vert="horz" wrap="square" lIns="0" tIns="24653" rIns="0" bIns="0" rtlCol="0">
            <a:spAutoFit/>
          </a:bodyPr>
          <a:lstStyle/>
          <a:p>
            <a:pPr marL="6724" algn="ctr">
              <a:spcBef>
                <a:spcPts val="194"/>
              </a:spcBef>
            </a:pPr>
            <a:r>
              <a:rPr sz="1677" spc="-13" dirty="0">
                <a:latin typeface="Arial"/>
                <a:cs typeface="Arial"/>
              </a:rPr>
              <a:t>dataFrame1</a:t>
            </a:r>
            <a:endParaRPr sz="1677">
              <a:latin typeface="Arial"/>
              <a:cs typeface="Arial"/>
            </a:endParaRPr>
          </a:p>
          <a:p>
            <a:pPr algn="ctr">
              <a:spcBef>
                <a:spcPts val="106"/>
              </a:spcBef>
            </a:pPr>
            <a:r>
              <a:rPr sz="1677" spc="-75" dirty="0">
                <a:latin typeface="Trebuchet MS"/>
                <a:cs typeface="Trebuchet MS"/>
              </a:rPr>
              <a:t>column:</a:t>
            </a:r>
            <a:r>
              <a:rPr sz="1677" spc="-119" dirty="0">
                <a:latin typeface="Trebuchet MS"/>
                <a:cs typeface="Trebuchet MS"/>
              </a:rPr>
              <a:t> </a:t>
            </a:r>
            <a:r>
              <a:rPr sz="1677" spc="-62" dirty="0">
                <a:latin typeface="Trebuchet MS"/>
                <a:cs typeface="Trebuchet MS"/>
              </a:rPr>
              <a:t>"first"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42675" y="2361379"/>
            <a:ext cx="0" cy="847725"/>
          </a:xfrm>
          <a:custGeom>
            <a:avLst/>
            <a:gdLst/>
            <a:ahLst/>
            <a:cxnLst/>
            <a:rect l="l" t="t" r="r" b="b"/>
            <a:pathLst>
              <a:path h="960754">
                <a:moveTo>
                  <a:pt x="0" y="0"/>
                </a:moveTo>
                <a:lnTo>
                  <a:pt x="0" y="960747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8494204" y="2361379"/>
            <a:ext cx="0" cy="847725"/>
          </a:xfrm>
          <a:custGeom>
            <a:avLst/>
            <a:gdLst/>
            <a:ahLst/>
            <a:cxnLst/>
            <a:rect l="l" t="t" r="r" b="b"/>
            <a:pathLst>
              <a:path h="960754">
                <a:moveTo>
                  <a:pt x="0" y="0"/>
                </a:moveTo>
                <a:lnTo>
                  <a:pt x="0" y="960747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6336698" y="2367355"/>
            <a:ext cx="2163856" cy="0"/>
          </a:xfrm>
          <a:custGeom>
            <a:avLst/>
            <a:gdLst/>
            <a:ahLst/>
            <a:cxnLst/>
            <a:rect l="l" t="t" r="r" b="b"/>
            <a:pathLst>
              <a:path w="2452370">
                <a:moveTo>
                  <a:pt x="0" y="0"/>
                </a:moveTo>
                <a:lnTo>
                  <a:pt x="2451946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6336698" y="3203120"/>
            <a:ext cx="2163856" cy="0"/>
          </a:xfrm>
          <a:custGeom>
            <a:avLst/>
            <a:gdLst/>
            <a:ahLst/>
            <a:cxnLst/>
            <a:rect l="l" t="t" r="r" b="b"/>
            <a:pathLst>
              <a:path w="2452370">
                <a:moveTo>
                  <a:pt x="0" y="0"/>
                </a:moveTo>
                <a:lnTo>
                  <a:pt x="2451946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 txBox="1"/>
          <p:nvPr/>
        </p:nvSpPr>
        <p:spPr>
          <a:xfrm>
            <a:off x="6787952" y="2479985"/>
            <a:ext cx="1264584" cy="553884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6724" algn="ctr">
              <a:spcBef>
                <a:spcPts val="193"/>
              </a:spcBef>
            </a:pPr>
            <a:r>
              <a:rPr sz="1677" spc="-13" dirty="0">
                <a:latin typeface="Arial"/>
                <a:cs typeface="Arial"/>
              </a:rPr>
              <a:t>dataFrame2</a:t>
            </a:r>
            <a:endParaRPr sz="1677">
              <a:latin typeface="Arial"/>
              <a:cs typeface="Arial"/>
            </a:endParaRPr>
          </a:p>
          <a:p>
            <a:pPr algn="ctr">
              <a:spcBef>
                <a:spcPts val="106"/>
              </a:spcBef>
            </a:pPr>
            <a:r>
              <a:rPr sz="1677" spc="-75" dirty="0">
                <a:latin typeface="Trebuchet MS"/>
                <a:cs typeface="Trebuchet MS"/>
              </a:rPr>
              <a:t>column:</a:t>
            </a:r>
            <a:r>
              <a:rPr sz="1677" spc="-119" dirty="0">
                <a:latin typeface="Trebuchet MS"/>
                <a:cs typeface="Trebuchet MS"/>
              </a:rPr>
              <a:t> </a:t>
            </a:r>
            <a:r>
              <a:rPr sz="1677" spc="-62" dirty="0">
                <a:latin typeface="Trebuchet MS"/>
                <a:cs typeface="Trebuchet MS"/>
              </a:rPr>
              <a:t>"first"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35332" y="3169920"/>
            <a:ext cx="3160059" cy="941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4503420" y="3192331"/>
            <a:ext cx="2930708" cy="773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4111214" y="2744096"/>
            <a:ext cx="2286000" cy="11542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4279303" y="2777714"/>
            <a:ext cx="2070096" cy="9703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6342675" y="4438186"/>
            <a:ext cx="0" cy="847725"/>
          </a:xfrm>
          <a:custGeom>
            <a:avLst/>
            <a:gdLst/>
            <a:ahLst/>
            <a:cxnLst/>
            <a:rect l="l" t="t" r="r" b="b"/>
            <a:pathLst>
              <a:path h="960754">
                <a:moveTo>
                  <a:pt x="0" y="0"/>
                </a:moveTo>
                <a:lnTo>
                  <a:pt x="0" y="960747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8494204" y="4438186"/>
            <a:ext cx="0" cy="847725"/>
          </a:xfrm>
          <a:custGeom>
            <a:avLst/>
            <a:gdLst/>
            <a:ahLst/>
            <a:cxnLst/>
            <a:rect l="l" t="t" r="r" b="b"/>
            <a:pathLst>
              <a:path h="960754">
                <a:moveTo>
                  <a:pt x="0" y="0"/>
                </a:moveTo>
                <a:lnTo>
                  <a:pt x="0" y="960747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6336698" y="4444163"/>
            <a:ext cx="2163856" cy="0"/>
          </a:xfrm>
          <a:custGeom>
            <a:avLst/>
            <a:gdLst/>
            <a:ahLst/>
            <a:cxnLst/>
            <a:rect l="l" t="t" r="r" b="b"/>
            <a:pathLst>
              <a:path w="2452370">
                <a:moveTo>
                  <a:pt x="0" y="0"/>
                </a:moveTo>
                <a:lnTo>
                  <a:pt x="2451946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6336698" y="5279929"/>
            <a:ext cx="2163856" cy="0"/>
          </a:xfrm>
          <a:custGeom>
            <a:avLst/>
            <a:gdLst/>
            <a:ahLst/>
            <a:cxnLst/>
            <a:rect l="l" t="t" r="r" b="b"/>
            <a:pathLst>
              <a:path w="2452370">
                <a:moveTo>
                  <a:pt x="0" y="0"/>
                </a:moveTo>
                <a:lnTo>
                  <a:pt x="2451946" y="0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 txBox="1"/>
          <p:nvPr/>
        </p:nvSpPr>
        <p:spPr>
          <a:xfrm>
            <a:off x="6787952" y="4556804"/>
            <a:ext cx="1264584" cy="553884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6724" algn="ctr">
              <a:spcBef>
                <a:spcPts val="193"/>
              </a:spcBef>
            </a:pPr>
            <a:r>
              <a:rPr sz="1677" spc="-13" dirty="0">
                <a:latin typeface="Arial"/>
                <a:cs typeface="Arial"/>
              </a:rPr>
              <a:t>dataFrame3</a:t>
            </a:r>
            <a:endParaRPr sz="1677">
              <a:latin typeface="Arial"/>
              <a:cs typeface="Arial"/>
            </a:endParaRPr>
          </a:p>
          <a:p>
            <a:pPr algn="ctr">
              <a:spcBef>
                <a:spcPts val="106"/>
              </a:spcBef>
            </a:pPr>
            <a:r>
              <a:rPr sz="1677" spc="-75" dirty="0">
                <a:latin typeface="Trebuchet MS"/>
                <a:cs typeface="Trebuchet MS"/>
              </a:rPr>
              <a:t>column:</a:t>
            </a:r>
            <a:r>
              <a:rPr sz="1677" spc="-119" dirty="0">
                <a:latin typeface="Trebuchet MS"/>
                <a:cs typeface="Trebuchet MS"/>
              </a:rPr>
              <a:t> </a:t>
            </a:r>
            <a:r>
              <a:rPr sz="1677" spc="-62" dirty="0">
                <a:latin typeface="Trebuchet MS"/>
                <a:cs typeface="Trebuchet MS"/>
              </a:rPr>
              <a:t>"first"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11214" y="5243008"/>
            <a:ext cx="3372971" cy="739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4279303" y="5265420"/>
            <a:ext cx="3145861" cy="574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4111214" y="4817185"/>
            <a:ext cx="2286000" cy="7956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4279303" y="4850802"/>
            <a:ext cx="2070096" cy="6204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55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3024143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584" y="368231"/>
            <a:ext cx="6031566" cy="1110975"/>
          </a:xfrm>
          <a:prstGeom prst="rect">
            <a:avLst/>
          </a:prstGeom>
        </p:spPr>
        <p:txBody>
          <a:bodyPr vert="horz" wrap="square" lIns="0" tIns="144556" rIns="0" bIns="0" rtlCol="0" anchor="ctr">
            <a:spAutoFit/>
          </a:bodyPr>
          <a:lstStyle/>
          <a:p>
            <a:pPr marL="34740">
              <a:lnSpc>
                <a:spcPct val="100000"/>
              </a:lnSpc>
              <a:spcBef>
                <a:spcPts val="1138"/>
              </a:spcBef>
            </a:pPr>
            <a:r>
              <a:rPr spc="238" dirty="0"/>
              <a:t>Columns</a:t>
            </a:r>
          </a:p>
          <a:p>
            <a:pPr marL="11206">
              <a:lnSpc>
                <a:spcPct val="100000"/>
              </a:lnSpc>
              <a:spcBef>
                <a:spcPts val="622"/>
              </a:spcBef>
            </a:pPr>
            <a:r>
              <a:rPr sz="2471" spc="-88" dirty="0">
                <a:solidFill>
                  <a:srgbClr val="000000"/>
                </a:solidFill>
                <a:latin typeface="Trebuchet MS"/>
                <a:cs typeface="Trebuchet MS"/>
              </a:rPr>
              <a:t>When</a:t>
            </a:r>
            <a:r>
              <a:rPr sz="2471" spc="-383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71" spc="-163" dirty="0">
                <a:solidFill>
                  <a:srgbClr val="000000"/>
                </a:solidFill>
                <a:latin typeface="Trebuchet MS"/>
                <a:cs typeface="Trebuchet MS"/>
              </a:rPr>
              <a:t>we</a:t>
            </a:r>
            <a:r>
              <a:rPr sz="2471" spc="-26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71" spc="-79" dirty="0">
                <a:solidFill>
                  <a:srgbClr val="000000"/>
                </a:solidFill>
                <a:latin typeface="Trebuchet MS"/>
                <a:cs typeface="Trebuchet MS"/>
              </a:rPr>
              <a:t>say</a:t>
            </a:r>
            <a:r>
              <a:rPr sz="2471" spc="-322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71" spc="-141" dirty="0">
                <a:solidFill>
                  <a:srgbClr val="000000"/>
                </a:solidFill>
                <a:latin typeface="Trebuchet MS"/>
                <a:cs typeface="Trebuchet MS"/>
              </a:rPr>
              <a:t>“column”</a:t>
            </a:r>
            <a:r>
              <a:rPr sz="2471" spc="-401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71" spc="-159" dirty="0">
                <a:solidFill>
                  <a:srgbClr val="000000"/>
                </a:solidFill>
                <a:latin typeface="Trebuchet MS"/>
                <a:cs typeface="Trebuchet MS"/>
              </a:rPr>
              <a:t>here,</a:t>
            </a:r>
            <a:r>
              <a:rPr sz="2471" spc="-4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71" spc="-119" dirty="0">
                <a:solidFill>
                  <a:srgbClr val="000000"/>
                </a:solidFill>
                <a:latin typeface="Trebuchet MS"/>
                <a:cs typeface="Trebuchet MS"/>
              </a:rPr>
              <a:t>what</a:t>
            </a:r>
            <a:r>
              <a:rPr sz="2471" spc="-282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71" spc="-31" dirty="0">
                <a:solidFill>
                  <a:srgbClr val="000000"/>
                </a:solidFill>
                <a:latin typeface="Trebuchet MS"/>
                <a:cs typeface="Trebuchet MS"/>
              </a:rPr>
              <a:t>do</a:t>
            </a:r>
            <a:r>
              <a:rPr sz="2471" spc="-304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71" spc="-163" dirty="0">
                <a:solidFill>
                  <a:srgbClr val="000000"/>
                </a:solidFill>
                <a:latin typeface="Trebuchet MS"/>
                <a:cs typeface="Trebuchet MS"/>
              </a:rPr>
              <a:t>we</a:t>
            </a:r>
            <a:r>
              <a:rPr sz="2471" spc="-26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71" spc="-31" dirty="0">
                <a:solidFill>
                  <a:srgbClr val="000000"/>
                </a:solidFill>
                <a:latin typeface="Trebuchet MS"/>
                <a:cs typeface="Trebuchet MS"/>
              </a:rPr>
              <a:t>mean?</a:t>
            </a:r>
            <a:endParaRPr sz="2471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56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754584" y="1897380"/>
            <a:ext cx="8084616" cy="42413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latin typeface="Trebuchet MS"/>
                <a:cs typeface="Trebuchet MS"/>
              </a:rPr>
              <a:t>Several things:</a:t>
            </a:r>
          </a:p>
          <a:p>
            <a:pPr>
              <a:spcBef>
                <a:spcPts val="22"/>
              </a:spcBef>
            </a:pPr>
            <a:endParaRPr sz="2956" dirty="0">
              <a:latin typeface="Times New Roman"/>
              <a:cs typeface="Times New Roman"/>
            </a:endParaRPr>
          </a:p>
          <a:p>
            <a:pPr marL="168097" marR="241500" indent="-156891">
              <a:lnSpc>
                <a:spcPts val="2382"/>
              </a:lnSpc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latin typeface="Trebuchet MS"/>
                <a:cs typeface="Trebuchet MS"/>
              </a:rPr>
              <a:t>A place (a </a:t>
            </a:r>
            <a:r>
              <a:rPr sz="2471" i="1" dirty="0">
                <a:latin typeface="Trebuchet MS"/>
                <a:cs typeface="Trebuchet MS"/>
              </a:rPr>
              <a:t>cell</a:t>
            </a:r>
            <a:r>
              <a:rPr sz="2471" dirty="0">
                <a:latin typeface="Trebuchet MS"/>
                <a:cs typeface="Trebuchet MS"/>
              </a:rPr>
              <a:t>) for a data value to reside, within a row of  data. This cell can have several states:</a:t>
            </a:r>
          </a:p>
          <a:p>
            <a:pPr marL="392227" lvl="1" indent="-168097">
              <a:spcBef>
                <a:spcPts val="53"/>
              </a:spcBef>
              <a:buSzPct val="91304"/>
              <a:buFont typeface="Arial"/>
              <a:buChar char="•"/>
              <a:tabLst>
                <a:tab pos="392227" algn="l"/>
              </a:tabLst>
            </a:pPr>
            <a:r>
              <a:rPr sz="2030" dirty="0">
                <a:latin typeface="Trebuchet MS"/>
                <a:cs typeface="Trebuchet MS"/>
              </a:rPr>
              <a:t>empty (null)</a:t>
            </a:r>
          </a:p>
          <a:p>
            <a:pPr marL="392227" lvl="1" indent="-168097">
              <a:spcBef>
                <a:spcPts val="124"/>
              </a:spcBef>
              <a:buSzPct val="91304"/>
              <a:buFont typeface="Arial"/>
              <a:buChar char="•"/>
              <a:tabLst>
                <a:tab pos="392227" algn="l"/>
              </a:tabLst>
            </a:pPr>
            <a:r>
              <a:rPr sz="2030" dirty="0">
                <a:latin typeface="Trebuchet MS"/>
                <a:cs typeface="Trebuchet MS"/>
              </a:rPr>
              <a:t>missing (not there at all)</a:t>
            </a:r>
          </a:p>
          <a:p>
            <a:pPr marL="392227" lvl="1" indent="-168097">
              <a:lnSpc>
                <a:spcPts val="2409"/>
              </a:lnSpc>
              <a:spcBef>
                <a:spcPts val="35"/>
              </a:spcBef>
              <a:buSzPct val="91304"/>
              <a:buFont typeface="Arial"/>
              <a:buChar char="•"/>
              <a:tabLst>
                <a:tab pos="392227" algn="l"/>
              </a:tabLst>
            </a:pPr>
            <a:r>
              <a:rPr sz="2030" dirty="0">
                <a:latin typeface="Trebuchet MS"/>
                <a:cs typeface="Trebuchet MS"/>
              </a:rPr>
              <a:t>contains a (typed) value (non-null)</a:t>
            </a:r>
          </a:p>
          <a:p>
            <a:pPr marL="168097" indent="-156891">
              <a:lnSpc>
                <a:spcPts val="2938"/>
              </a:lnSpc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latin typeface="Trebuchet MS"/>
                <a:cs typeface="Trebuchet MS"/>
              </a:rPr>
              <a:t>A collection of those cells, from multiple rows</a:t>
            </a:r>
          </a:p>
          <a:p>
            <a:pPr marL="168097" marR="4483" indent="-156891">
              <a:lnSpc>
                <a:spcPct val="77400"/>
              </a:lnSpc>
              <a:spcBef>
                <a:spcPts val="706"/>
              </a:spcBef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latin typeface="Trebuchet MS"/>
                <a:cs typeface="Trebuchet MS"/>
              </a:rPr>
              <a:t>A syntactic construct we can use to </a:t>
            </a:r>
            <a:r>
              <a:rPr sz="2471" i="1" dirty="0">
                <a:latin typeface="Trebuchet MS"/>
                <a:cs typeface="Trebuchet MS"/>
              </a:rPr>
              <a:t>specify </a:t>
            </a:r>
            <a:r>
              <a:rPr sz="2471" dirty="0">
                <a:latin typeface="Trebuchet MS"/>
                <a:cs typeface="Trebuchet MS"/>
              </a:rPr>
              <a:t>or </a:t>
            </a:r>
            <a:r>
              <a:rPr sz="2471" i="1" dirty="0">
                <a:latin typeface="Trebuchet MS"/>
                <a:cs typeface="Trebuchet MS"/>
              </a:rPr>
              <a:t>target </a:t>
            </a:r>
            <a:r>
              <a:rPr sz="2471" dirty="0">
                <a:latin typeface="Trebuchet MS"/>
                <a:cs typeface="Trebuchet MS"/>
              </a:rPr>
              <a:t>a cell  (or collections of cells) in a DataFrame query</a:t>
            </a:r>
          </a:p>
          <a:p>
            <a:pPr>
              <a:spcBef>
                <a:spcPts val="13"/>
              </a:spcBef>
            </a:pPr>
            <a:endParaRPr sz="2382" dirty="0">
              <a:latin typeface="Times New Roman"/>
              <a:cs typeface="Times New Roman"/>
            </a:endParaRPr>
          </a:p>
          <a:p>
            <a:pPr marL="34740"/>
            <a:r>
              <a:rPr sz="2647" dirty="0">
                <a:latin typeface="Trebuchet MS"/>
                <a:cs typeface="Trebuchet MS"/>
              </a:rPr>
              <a:t>How do you specify a column in the DataFrame API?</a:t>
            </a:r>
          </a:p>
        </p:txBody>
      </p:sp>
    </p:spTree>
    <p:extLst>
      <p:ext uri="{BB962C8B-B14F-4D97-AF65-F5344CB8AC3E}">
        <p14:creationId xmlns:p14="http://schemas.microsoft.com/office/powerpoint/2010/main" val="3892391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214256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38" dirty="0"/>
              <a:t>Columns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57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754584" y="1378401"/>
            <a:ext cx="7016003" cy="812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2800"/>
              </a:lnSpc>
            </a:pPr>
            <a:r>
              <a:rPr sz="2647" spc="-79" dirty="0">
                <a:latin typeface="Trebuchet MS"/>
                <a:cs typeface="Trebuchet MS"/>
              </a:rPr>
              <a:t>Assume</a:t>
            </a:r>
            <a:r>
              <a:rPr sz="2647" spc="-224" dirty="0">
                <a:latin typeface="Trebuchet MS"/>
                <a:cs typeface="Trebuchet MS"/>
              </a:rPr>
              <a:t> </a:t>
            </a:r>
            <a:r>
              <a:rPr sz="2647" spc="-141" dirty="0">
                <a:latin typeface="Trebuchet MS"/>
                <a:cs typeface="Trebuchet MS"/>
              </a:rPr>
              <a:t>we</a:t>
            </a:r>
            <a:r>
              <a:rPr sz="2647" spc="-313" dirty="0">
                <a:latin typeface="Trebuchet MS"/>
                <a:cs typeface="Trebuchet MS"/>
              </a:rPr>
              <a:t> </a:t>
            </a:r>
            <a:r>
              <a:rPr sz="2647" spc="-106" dirty="0">
                <a:latin typeface="Trebuchet MS"/>
                <a:cs typeface="Trebuchet MS"/>
              </a:rPr>
              <a:t>have</a:t>
            </a:r>
            <a:r>
              <a:rPr sz="2647" spc="-313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a</a:t>
            </a:r>
            <a:r>
              <a:rPr sz="2647" spc="-260" dirty="0">
                <a:latin typeface="Trebuchet MS"/>
                <a:cs typeface="Trebuchet MS"/>
              </a:rPr>
              <a:t> </a:t>
            </a:r>
            <a:r>
              <a:rPr sz="2647" spc="-154" dirty="0">
                <a:latin typeface="Trebuchet MS"/>
                <a:cs typeface="Trebuchet MS"/>
              </a:rPr>
              <a:t>DataFrame,</a:t>
            </a:r>
            <a:r>
              <a:rPr sz="2647" spc="-238" dirty="0">
                <a:latin typeface="Trebuchet MS"/>
                <a:cs typeface="Trebuchet MS"/>
              </a:rPr>
              <a:t> </a:t>
            </a:r>
            <a:r>
              <a:rPr sz="2647" spc="71" dirty="0">
                <a:solidFill>
                  <a:srgbClr val="0070C0"/>
                </a:solidFill>
                <a:latin typeface="Arial"/>
                <a:cs typeface="Arial"/>
              </a:rPr>
              <a:t>df</a:t>
            </a:r>
            <a:r>
              <a:rPr sz="2647" spc="71" dirty="0">
                <a:latin typeface="Trebuchet MS"/>
                <a:cs typeface="Trebuchet MS"/>
              </a:rPr>
              <a:t>,</a:t>
            </a:r>
            <a:r>
              <a:rPr sz="2647" spc="-141" dirty="0">
                <a:latin typeface="Trebuchet MS"/>
                <a:cs typeface="Trebuchet MS"/>
              </a:rPr>
              <a:t> </a:t>
            </a:r>
            <a:r>
              <a:rPr sz="2647" spc="-150" dirty="0">
                <a:latin typeface="Trebuchet MS"/>
                <a:cs typeface="Trebuchet MS"/>
              </a:rPr>
              <a:t>that</a:t>
            </a:r>
            <a:r>
              <a:rPr sz="2647" spc="-300" dirty="0">
                <a:latin typeface="Trebuchet MS"/>
                <a:cs typeface="Trebuchet MS"/>
              </a:rPr>
              <a:t> </a:t>
            </a:r>
            <a:r>
              <a:rPr sz="2647" spc="-101" dirty="0">
                <a:latin typeface="Trebuchet MS"/>
                <a:cs typeface="Trebuchet MS"/>
              </a:rPr>
              <a:t>reads</a:t>
            </a:r>
            <a:r>
              <a:rPr sz="2647" spc="-282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a</a:t>
            </a:r>
            <a:r>
              <a:rPr sz="2647" spc="-260" dirty="0">
                <a:latin typeface="Trebuchet MS"/>
                <a:cs typeface="Trebuchet MS"/>
              </a:rPr>
              <a:t> </a:t>
            </a:r>
            <a:r>
              <a:rPr sz="2647" spc="-119" dirty="0">
                <a:latin typeface="Trebuchet MS"/>
                <a:cs typeface="Trebuchet MS"/>
              </a:rPr>
              <a:t>data  </a:t>
            </a:r>
            <a:r>
              <a:rPr sz="2647" spc="-93" dirty="0">
                <a:latin typeface="Trebuchet MS"/>
                <a:cs typeface="Trebuchet MS"/>
              </a:rPr>
              <a:t>source</a:t>
            </a:r>
            <a:r>
              <a:rPr sz="2647" spc="-318" dirty="0">
                <a:latin typeface="Trebuchet MS"/>
                <a:cs typeface="Trebuchet MS"/>
              </a:rPr>
              <a:t> </a:t>
            </a:r>
            <a:r>
              <a:rPr sz="2647" spc="-150" dirty="0">
                <a:latin typeface="Trebuchet MS"/>
                <a:cs typeface="Trebuchet MS"/>
              </a:rPr>
              <a:t>that</a:t>
            </a:r>
            <a:r>
              <a:rPr sz="2647" spc="-216" dirty="0">
                <a:latin typeface="Trebuchet MS"/>
                <a:cs typeface="Trebuchet MS"/>
              </a:rPr>
              <a:t> </a:t>
            </a:r>
            <a:r>
              <a:rPr sz="2647" spc="-35" dirty="0">
                <a:latin typeface="Trebuchet MS"/>
                <a:cs typeface="Trebuchet MS"/>
              </a:rPr>
              <a:t>has</a:t>
            </a:r>
            <a:r>
              <a:rPr sz="2647" spc="-282" dirty="0">
                <a:latin typeface="Trebuchet MS"/>
                <a:cs typeface="Trebuchet MS"/>
              </a:rPr>
              <a:t> </a:t>
            </a:r>
            <a:r>
              <a:rPr sz="2647" spc="-128" dirty="0">
                <a:latin typeface="Trebuchet MS"/>
                <a:cs typeface="Trebuchet MS"/>
              </a:rPr>
              <a:t>"first",</a:t>
            </a:r>
            <a:r>
              <a:rPr sz="2647" spc="-322" dirty="0">
                <a:latin typeface="Trebuchet MS"/>
                <a:cs typeface="Trebuchet MS"/>
              </a:rPr>
              <a:t> </a:t>
            </a:r>
            <a:r>
              <a:rPr sz="2647" spc="-97" dirty="0">
                <a:latin typeface="Trebuchet MS"/>
                <a:cs typeface="Trebuchet MS"/>
              </a:rPr>
              <a:t>"last",</a:t>
            </a:r>
            <a:r>
              <a:rPr sz="2647" spc="-234" dirty="0">
                <a:latin typeface="Trebuchet MS"/>
                <a:cs typeface="Trebuchet MS"/>
              </a:rPr>
              <a:t> </a:t>
            </a:r>
            <a:r>
              <a:rPr sz="2647" spc="-49" dirty="0">
                <a:latin typeface="Trebuchet MS"/>
                <a:cs typeface="Trebuchet MS"/>
              </a:rPr>
              <a:t>and</a:t>
            </a:r>
            <a:r>
              <a:rPr sz="2647" spc="-300" dirty="0">
                <a:latin typeface="Trebuchet MS"/>
                <a:cs typeface="Trebuchet MS"/>
              </a:rPr>
              <a:t> </a:t>
            </a:r>
            <a:r>
              <a:rPr sz="2647" spc="-18" dirty="0">
                <a:latin typeface="Trebuchet MS"/>
                <a:cs typeface="Trebuchet MS"/>
              </a:rPr>
              <a:t>"age"</a:t>
            </a:r>
            <a:r>
              <a:rPr sz="2647" spc="-340" dirty="0">
                <a:latin typeface="Trebuchet MS"/>
                <a:cs typeface="Trebuchet MS"/>
              </a:rPr>
              <a:t> </a:t>
            </a:r>
            <a:r>
              <a:rPr sz="2647" spc="-119" dirty="0">
                <a:latin typeface="Trebuchet MS"/>
                <a:cs typeface="Trebuchet MS"/>
              </a:rPr>
              <a:t>columns.</a:t>
            </a:r>
            <a:endParaRPr sz="2647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331308"/>
              </p:ext>
            </p:extLst>
          </p:nvPr>
        </p:nvGraphicFramePr>
        <p:xfrm>
          <a:off x="405054" y="2502976"/>
          <a:ext cx="8346139" cy="1725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6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6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6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456">
                <a:tc>
                  <a:txBody>
                    <a:bodyPr/>
                    <a:lstStyle/>
                    <a:p>
                      <a:pPr marL="6375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600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Python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600" spc="-2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Java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7899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60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Scala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7690">
                <a:tc>
                  <a:txBody>
                    <a:bodyPr/>
                    <a:lstStyle/>
                    <a:p>
                      <a:pPr marL="104139" marR="842644">
                        <a:lnSpc>
                          <a:spcPct val="100899"/>
                        </a:lnSpc>
                        <a:spcBef>
                          <a:spcPts val="160"/>
                        </a:spcBef>
                      </a:pPr>
                      <a:r>
                        <a:rPr sz="1700" spc="0" dirty="0">
                          <a:latin typeface="Arial"/>
                          <a:cs typeface="Arial"/>
                        </a:rPr>
                        <a:t>df["first"]  df.first</a:t>
                      </a:r>
                      <a:r>
                        <a:rPr sz="1700" spc="0" baseline="25641" dirty="0">
                          <a:latin typeface="Trebuchet MS"/>
                          <a:cs typeface="Trebuchet MS"/>
                        </a:rPr>
                        <a:t>†</a:t>
                      </a:r>
                      <a:endParaRPr sz="1700" spc="0" baseline="25641">
                        <a:latin typeface="Trebuchet MS"/>
                        <a:cs typeface="Trebuchet MS"/>
                      </a:endParaRPr>
                    </a:p>
                  </a:txBody>
                  <a:tcPr marL="0" marR="0" marT="1792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spc="0" dirty="0">
                          <a:latin typeface="Arial"/>
                          <a:cs typeface="Arial"/>
                        </a:rPr>
                        <a:t>df.col("first")</a:t>
                      </a:r>
                      <a:endParaRPr sz="1700" spc="0">
                        <a:latin typeface="Arial"/>
                        <a:cs typeface="Arial"/>
                      </a:endParaRPr>
                    </a:p>
                  </a:txBody>
                  <a:tcPr marL="0" marR="0" marT="207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spc="0" dirty="0">
                          <a:latin typeface="Arial"/>
                          <a:cs typeface="Arial"/>
                        </a:rPr>
                        <a:t>df("first")</a:t>
                      </a:r>
                      <a:endParaRPr sz="1700" spc="0">
                        <a:latin typeface="Arial"/>
                        <a:cs typeface="Arial"/>
                      </a:endParaRPr>
                    </a:p>
                    <a:p>
                      <a:pPr marL="10413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700" spc="0" dirty="0">
                          <a:latin typeface="Arial"/>
                          <a:cs typeface="Arial"/>
                        </a:rPr>
                        <a:t>$"first"</a:t>
                      </a:r>
                      <a:r>
                        <a:rPr sz="1500" spc="0" dirty="0">
                          <a:latin typeface="Trebuchet MS"/>
                          <a:cs typeface="Trebuchet MS"/>
                        </a:rPr>
                        <a:t>‡</a:t>
                      </a:r>
                      <a:endParaRPr sz="1500" spc="0">
                        <a:latin typeface="Trebuchet MS"/>
                        <a:cs typeface="Trebuchet MS"/>
                      </a:endParaRPr>
                    </a:p>
                  </a:txBody>
                  <a:tcPr marL="0" marR="0" marT="207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spc="0" dirty="0">
                          <a:latin typeface="Arial"/>
                          <a:cs typeface="Arial"/>
                        </a:rPr>
                        <a:t>df$first</a:t>
                      </a:r>
                    </a:p>
                  </a:txBody>
                  <a:tcPr marL="0" marR="0" marT="207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61949" y="4331354"/>
            <a:ext cx="7700122" cy="2122788"/>
          </a:xfrm>
          <a:prstGeom prst="rect">
            <a:avLst/>
          </a:prstGeom>
        </p:spPr>
        <p:txBody>
          <a:bodyPr vert="horz" wrap="square" lIns="0" tIns="5043" rIns="0" bIns="0" rtlCol="0">
            <a:spAutoFit/>
          </a:bodyPr>
          <a:lstStyle/>
          <a:p>
            <a:pPr marL="11206" marR="4483">
              <a:lnSpc>
                <a:spcPct val="102299"/>
              </a:lnSpc>
              <a:spcBef>
                <a:spcPts val="40"/>
              </a:spcBef>
            </a:pPr>
            <a:r>
              <a:rPr sz="1324" baseline="22222" dirty="0">
                <a:latin typeface="Trebuchet MS"/>
                <a:cs typeface="Trebuchet MS"/>
              </a:rPr>
              <a:t>†</a:t>
            </a:r>
            <a:r>
              <a:rPr sz="1677" dirty="0">
                <a:latin typeface="Trebuchet MS"/>
                <a:cs typeface="Trebuchet MS"/>
              </a:rPr>
              <a:t>In Python, it’s possible to access a DataFrame’s columns either by attribute (</a:t>
            </a:r>
            <a:r>
              <a:rPr sz="1677" dirty="0">
                <a:solidFill>
                  <a:srgbClr val="0070C0"/>
                </a:solidFill>
                <a:latin typeface="Arial"/>
                <a:cs typeface="Arial"/>
              </a:rPr>
              <a:t>df.age</a:t>
            </a:r>
            <a:r>
              <a:rPr sz="1677" dirty="0">
                <a:latin typeface="Trebuchet MS"/>
                <a:cs typeface="Trebuchet MS"/>
              </a:rPr>
              <a:t>) or  by indexing (</a:t>
            </a:r>
            <a:r>
              <a:rPr sz="1677" dirty="0">
                <a:solidFill>
                  <a:srgbClr val="0070C0"/>
                </a:solidFill>
                <a:latin typeface="Arial"/>
                <a:cs typeface="Arial"/>
              </a:rPr>
              <a:t>df['age']</a:t>
            </a:r>
            <a:r>
              <a:rPr sz="1677" dirty="0">
                <a:latin typeface="Trebuchet MS"/>
                <a:cs typeface="Trebuchet MS"/>
              </a:rPr>
              <a:t>). While the former is convenient for interactive data  exploration, you should </a:t>
            </a:r>
            <a:r>
              <a:rPr sz="1677" i="1" dirty="0">
                <a:latin typeface="Trebuchet MS"/>
                <a:cs typeface="Trebuchet MS"/>
              </a:rPr>
              <a:t>use the index form. </a:t>
            </a:r>
            <a:r>
              <a:rPr sz="1677" dirty="0">
                <a:latin typeface="Trebuchet MS"/>
                <a:cs typeface="Trebuchet MS"/>
              </a:rPr>
              <a:t>It's future proof and won’t break with column  names that are also attributes on the DataFrame class.</a:t>
            </a:r>
          </a:p>
          <a:p>
            <a:pPr>
              <a:spcBef>
                <a:spcPts val="4"/>
              </a:spcBef>
            </a:pPr>
            <a:endParaRPr sz="1853" dirty="0">
              <a:latin typeface="Times New Roman"/>
              <a:cs typeface="Times New Roman"/>
            </a:endParaRPr>
          </a:p>
          <a:p>
            <a:pPr marL="11206"/>
            <a:r>
              <a:rPr sz="1456" baseline="25252" dirty="0">
                <a:latin typeface="Trebuchet MS"/>
                <a:cs typeface="Trebuchet MS"/>
              </a:rPr>
              <a:t>‡</a:t>
            </a:r>
            <a:r>
              <a:rPr sz="1677" dirty="0">
                <a:latin typeface="Trebuchet MS"/>
                <a:cs typeface="Trebuchet MS"/>
              </a:rPr>
              <a:t>The $ syntax can be ambiguous, if there are multiple DataFrames in the lineage.</a:t>
            </a:r>
          </a:p>
        </p:txBody>
      </p:sp>
    </p:spTree>
    <p:extLst>
      <p:ext uri="{BB962C8B-B14F-4D97-AF65-F5344CB8AC3E}">
        <p14:creationId xmlns:p14="http://schemas.microsoft.com/office/powerpoint/2010/main" val="4287314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7743" y="2878567"/>
            <a:ext cx="7933765" cy="3014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693420" y="3024243"/>
            <a:ext cx="7440706" cy="2521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3406588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21" dirty="0"/>
              <a:t>printSchema()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2238" y="1544517"/>
            <a:ext cx="6976221" cy="123338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You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2647" spc="-1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have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53" dirty="0">
                <a:solidFill>
                  <a:srgbClr val="404040"/>
                </a:solidFill>
                <a:latin typeface="Trebuchet MS"/>
                <a:cs typeface="Trebuchet MS"/>
              </a:rPr>
              <a:t>Spark</a:t>
            </a:r>
            <a:r>
              <a:rPr sz="2647" spc="-35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99" dirty="0">
                <a:solidFill>
                  <a:srgbClr val="404040"/>
                </a:solidFill>
                <a:latin typeface="Trebuchet MS"/>
                <a:cs typeface="Trebuchet MS"/>
              </a:rPr>
              <a:t>tell</a:t>
            </a:r>
            <a:r>
              <a:rPr sz="2647" spc="-1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you</a:t>
            </a:r>
            <a:r>
              <a:rPr sz="2647" spc="-25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what</a:t>
            </a:r>
            <a:r>
              <a:rPr sz="2647" spc="-3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2647" spc="-3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7" dirty="0">
                <a:solidFill>
                  <a:srgbClr val="404040"/>
                </a:solidFill>
                <a:latin typeface="Trebuchet MS"/>
                <a:cs typeface="Trebuchet MS"/>
              </a:rPr>
              <a:t>thinks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  </a:t>
            </a:r>
            <a:r>
              <a:rPr sz="2647" spc="-97" dirty="0">
                <a:solidFill>
                  <a:srgbClr val="404040"/>
                </a:solidFill>
                <a:latin typeface="Trebuchet MS"/>
                <a:cs typeface="Trebuchet MS"/>
              </a:rPr>
              <a:t>schema 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is,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calling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647" spc="132" dirty="0">
                <a:solidFill>
                  <a:srgbClr val="0070C0"/>
                </a:solidFill>
                <a:latin typeface="Arial"/>
                <a:cs typeface="Arial"/>
              </a:rPr>
              <a:t>printSchema()</a:t>
            </a:r>
            <a:r>
              <a:rPr sz="2647" spc="-274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method. 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(This</a:t>
            </a:r>
            <a:r>
              <a:rPr sz="2647" spc="-29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mostly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useful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shell.)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7963" y="3197935"/>
            <a:ext cx="6981265" cy="2106706"/>
          </a:xfrm>
          <a:custGeom>
            <a:avLst/>
            <a:gdLst/>
            <a:ahLst/>
            <a:cxnLst/>
            <a:rect l="l" t="t" r="r" b="b"/>
            <a:pathLst>
              <a:path w="7912100" h="2387600">
                <a:moveTo>
                  <a:pt x="0" y="0"/>
                </a:moveTo>
                <a:lnTo>
                  <a:pt x="7912100" y="0"/>
                </a:lnTo>
                <a:lnTo>
                  <a:pt x="79121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967963" y="3197935"/>
            <a:ext cx="6981265" cy="2106706"/>
          </a:xfrm>
          <a:custGeom>
            <a:avLst/>
            <a:gdLst/>
            <a:ahLst/>
            <a:cxnLst/>
            <a:rect l="l" t="t" r="r" b="b"/>
            <a:pathLst>
              <a:path w="7912100" h="2387600">
                <a:moveTo>
                  <a:pt x="0" y="0"/>
                </a:moveTo>
                <a:lnTo>
                  <a:pt x="7912095" y="0"/>
                </a:lnTo>
                <a:lnTo>
                  <a:pt x="7912095" y="2387594"/>
                </a:lnTo>
                <a:lnTo>
                  <a:pt x="0" y="238759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1042961" y="3390137"/>
            <a:ext cx="2868706" cy="5673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884752" algn="l"/>
              </a:tabLst>
            </a:pPr>
            <a:r>
              <a:rPr sz="1765" spc="146" dirty="0">
                <a:latin typeface="Arial"/>
                <a:cs typeface="Arial"/>
              </a:rPr>
              <a:t>scala</a:t>
            </a:r>
            <a:r>
              <a:rPr sz="1765" spc="-62" dirty="0">
                <a:latin typeface="Arial"/>
                <a:cs typeface="Arial"/>
              </a:rPr>
              <a:t>&gt;	</a:t>
            </a:r>
            <a:r>
              <a:rPr sz="1765" b="1" spc="49" dirty="0">
                <a:latin typeface="Arial"/>
                <a:cs typeface="Arial"/>
              </a:rPr>
              <a:t>df.printSchema</a:t>
            </a:r>
            <a:r>
              <a:rPr sz="1765" b="1" spc="379" dirty="0">
                <a:latin typeface="Arial"/>
                <a:cs typeface="Arial"/>
              </a:rPr>
              <a:t>()</a:t>
            </a:r>
            <a:endParaRPr sz="1765">
              <a:latin typeface="Arial"/>
              <a:cs typeface="Arial"/>
            </a:endParaRPr>
          </a:p>
          <a:p>
            <a:pPr>
              <a:spcBef>
                <a:spcPts val="88"/>
              </a:spcBef>
            </a:pPr>
            <a:r>
              <a:rPr sz="1765" spc="207" dirty="0">
                <a:latin typeface="Arial"/>
                <a:cs typeface="Arial"/>
              </a:rPr>
              <a:t>root</a:t>
            </a:r>
            <a:endParaRPr sz="1765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0495" y="3939226"/>
            <a:ext cx="3384176" cy="54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83">
              <a:lnSpc>
                <a:spcPct val="104200"/>
              </a:lnSpc>
              <a:tabLst>
                <a:tab pos="1254565" algn="l"/>
                <a:tab pos="1389043" algn="l"/>
                <a:tab pos="2140438" algn="l"/>
                <a:tab pos="2263709" algn="l"/>
              </a:tabLst>
            </a:pPr>
            <a:r>
              <a:rPr sz="1765" spc="128" dirty="0">
                <a:latin typeface="Arial"/>
                <a:cs typeface="Arial"/>
              </a:rPr>
              <a:t>firstName</a:t>
            </a:r>
            <a:r>
              <a:rPr sz="1765" spc="476" dirty="0">
                <a:latin typeface="Arial"/>
                <a:cs typeface="Arial"/>
              </a:rPr>
              <a:t>:		</a:t>
            </a:r>
            <a:r>
              <a:rPr sz="1765" spc="247" dirty="0">
                <a:latin typeface="Arial"/>
                <a:cs typeface="Arial"/>
              </a:rPr>
              <a:t>string		</a:t>
            </a:r>
            <a:r>
              <a:rPr sz="1765" spc="375" dirty="0">
                <a:latin typeface="Arial"/>
                <a:cs typeface="Arial"/>
              </a:rPr>
              <a:t>(</a:t>
            </a:r>
            <a:r>
              <a:rPr sz="1765" spc="194" dirty="0">
                <a:latin typeface="Arial"/>
                <a:cs typeface="Arial"/>
              </a:rPr>
              <a:t>nullable  </a:t>
            </a:r>
            <a:r>
              <a:rPr sz="1765" spc="84" dirty="0">
                <a:latin typeface="Arial"/>
                <a:cs typeface="Arial"/>
              </a:rPr>
              <a:t>lastName:	</a:t>
            </a:r>
            <a:r>
              <a:rPr sz="1765" spc="247" dirty="0">
                <a:latin typeface="Arial"/>
                <a:cs typeface="Arial"/>
              </a:rPr>
              <a:t>string	</a:t>
            </a:r>
            <a:r>
              <a:rPr sz="1765" spc="224" dirty="0">
                <a:latin typeface="Arial"/>
                <a:cs typeface="Arial"/>
              </a:rPr>
              <a:t>(nullable</a:t>
            </a:r>
            <a:endParaRPr sz="176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5877" y="3939226"/>
            <a:ext cx="1009090" cy="5673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34478">
              <a:spcBef>
                <a:spcPts val="88"/>
              </a:spcBef>
              <a:tabLst>
                <a:tab pos="380460" algn="l"/>
              </a:tabLst>
            </a:pPr>
            <a:r>
              <a:rPr sz="1765" spc="-62" dirty="0">
                <a:latin typeface="Arial"/>
                <a:cs typeface="Arial"/>
              </a:rPr>
              <a:t>=	</a:t>
            </a:r>
            <a:r>
              <a:rPr sz="1765" spc="243" dirty="0">
                <a:latin typeface="Arial"/>
                <a:cs typeface="Arial"/>
              </a:rPr>
              <a:t>true)</a:t>
            </a:r>
            <a:endParaRPr sz="1765">
              <a:latin typeface="Arial"/>
              <a:cs typeface="Arial"/>
            </a:endParaRPr>
          </a:p>
          <a:p>
            <a:pPr>
              <a:spcBef>
                <a:spcPts val="88"/>
              </a:spcBef>
              <a:tabLst>
                <a:tab pos="257189" algn="l"/>
              </a:tabLst>
            </a:pPr>
            <a:r>
              <a:rPr sz="1765" spc="-62" dirty="0">
                <a:latin typeface="Arial"/>
                <a:cs typeface="Arial"/>
              </a:rPr>
              <a:t>=	</a:t>
            </a:r>
            <a:r>
              <a:rPr sz="1765" spc="243" dirty="0">
                <a:latin typeface="Arial"/>
                <a:cs typeface="Arial"/>
              </a:rPr>
              <a:t>true)</a:t>
            </a:r>
            <a:endParaRPr sz="176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0495" y="4488314"/>
            <a:ext cx="402347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1008583" algn="l"/>
                <a:tab pos="1893895" algn="l"/>
                <a:tab pos="3148461" algn="l"/>
                <a:tab pos="3395003" algn="l"/>
              </a:tabLst>
            </a:pPr>
            <a:r>
              <a:rPr sz="1765" spc="115" dirty="0">
                <a:latin typeface="Arial"/>
                <a:cs typeface="Arial"/>
              </a:rPr>
              <a:t>gender:	</a:t>
            </a:r>
            <a:r>
              <a:rPr sz="1765" spc="247" dirty="0">
                <a:latin typeface="Arial"/>
                <a:cs typeface="Arial"/>
              </a:rPr>
              <a:t>string	</a:t>
            </a:r>
            <a:r>
              <a:rPr sz="1765" spc="375" dirty="0">
                <a:latin typeface="Arial"/>
                <a:cs typeface="Arial"/>
              </a:rPr>
              <a:t>(</a:t>
            </a:r>
            <a:r>
              <a:rPr sz="1765" spc="207" dirty="0">
                <a:latin typeface="Arial"/>
                <a:cs typeface="Arial"/>
              </a:rPr>
              <a:t>nullable</a:t>
            </a:r>
            <a:r>
              <a:rPr sz="1765" dirty="0">
                <a:latin typeface="Arial"/>
                <a:cs typeface="Arial"/>
              </a:rPr>
              <a:t>	</a:t>
            </a:r>
            <a:r>
              <a:rPr sz="1765" spc="-62" dirty="0">
                <a:latin typeface="Arial"/>
                <a:cs typeface="Arial"/>
              </a:rPr>
              <a:t>=</a:t>
            </a:r>
            <a:r>
              <a:rPr sz="1765" dirty="0">
                <a:latin typeface="Arial"/>
                <a:cs typeface="Arial"/>
              </a:rPr>
              <a:t>	</a:t>
            </a:r>
            <a:r>
              <a:rPr sz="1765" spc="243" dirty="0">
                <a:latin typeface="Arial"/>
                <a:cs typeface="Arial"/>
              </a:rPr>
              <a:t>true)</a:t>
            </a:r>
            <a:endParaRPr sz="176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6225" y="3939226"/>
            <a:ext cx="381000" cy="111059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765" spc="512" dirty="0">
                <a:latin typeface="Arial"/>
                <a:cs typeface="Arial"/>
              </a:rPr>
              <a:t>|</a:t>
            </a:r>
            <a:r>
              <a:rPr sz="1765" spc="-600" dirty="0">
                <a:latin typeface="Arial"/>
                <a:cs typeface="Arial"/>
              </a:rPr>
              <a:t>-­‐-­‐</a:t>
            </a:r>
            <a:endParaRPr sz="1765">
              <a:latin typeface="Arial"/>
              <a:cs typeface="Arial"/>
            </a:endParaRPr>
          </a:p>
          <a:p>
            <a:pPr>
              <a:spcBef>
                <a:spcPts val="88"/>
              </a:spcBef>
            </a:pPr>
            <a:r>
              <a:rPr sz="1765" spc="512" dirty="0">
                <a:latin typeface="Arial"/>
                <a:cs typeface="Arial"/>
              </a:rPr>
              <a:t>|</a:t>
            </a:r>
            <a:r>
              <a:rPr sz="1765" spc="-600" dirty="0">
                <a:latin typeface="Arial"/>
                <a:cs typeface="Arial"/>
              </a:rPr>
              <a:t>-­‐-­‐</a:t>
            </a:r>
            <a:endParaRPr sz="176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765" spc="512" dirty="0">
                <a:latin typeface="Arial"/>
                <a:cs typeface="Arial"/>
              </a:rPr>
              <a:t>|</a:t>
            </a:r>
            <a:r>
              <a:rPr sz="1765" spc="-600" dirty="0">
                <a:latin typeface="Arial"/>
                <a:cs typeface="Arial"/>
              </a:rPr>
              <a:t>-­‐-­‐</a:t>
            </a:r>
            <a:endParaRPr sz="176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765" spc="512" dirty="0">
                <a:latin typeface="Arial"/>
                <a:cs typeface="Arial"/>
              </a:rPr>
              <a:t>|</a:t>
            </a:r>
            <a:r>
              <a:rPr sz="1765" spc="-600" dirty="0">
                <a:latin typeface="Arial"/>
                <a:cs typeface="Arial"/>
              </a:rPr>
              <a:t>-­‐-­‐</a:t>
            </a:r>
            <a:endParaRPr sz="176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0495" y="4757256"/>
            <a:ext cx="3900207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627563" algn="l"/>
                <a:tab pos="1636146" algn="l"/>
                <a:tab pos="2890712" algn="l"/>
                <a:tab pos="3148461" algn="l"/>
              </a:tabLst>
            </a:pPr>
            <a:r>
              <a:rPr sz="1765" spc="110" dirty="0">
                <a:latin typeface="Arial"/>
                <a:cs typeface="Arial"/>
              </a:rPr>
              <a:t>age:	</a:t>
            </a:r>
            <a:r>
              <a:rPr sz="1765" spc="199" dirty="0">
                <a:latin typeface="Arial"/>
                <a:cs typeface="Arial"/>
              </a:rPr>
              <a:t>integer	</a:t>
            </a:r>
            <a:r>
              <a:rPr sz="1765" spc="224" dirty="0">
                <a:latin typeface="Arial"/>
                <a:cs typeface="Arial"/>
              </a:rPr>
              <a:t>(nullable	</a:t>
            </a:r>
            <a:r>
              <a:rPr sz="1765" spc="-62" dirty="0">
                <a:latin typeface="Arial"/>
                <a:cs typeface="Arial"/>
              </a:rPr>
              <a:t>=	</a:t>
            </a:r>
            <a:r>
              <a:rPr sz="1765" spc="247" dirty="0">
                <a:latin typeface="Arial"/>
                <a:cs typeface="Arial"/>
              </a:rPr>
              <a:t>false)</a:t>
            </a:r>
            <a:endParaRPr sz="1765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29008" y="3281979"/>
            <a:ext cx="291353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58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3023320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3406588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21" dirty="0"/>
              <a:t>printSchema()</a:t>
            </a:r>
          </a:p>
        </p:txBody>
      </p:sp>
      <p:sp>
        <p:nvSpPr>
          <p:cNvPr id="3" name="object 3"/>
          <p:cNvSpPr/>
          <p:nvPr/>
        </p:nvSpPr>
        <p:spPr>
          <a:xfrm>
            <a:off x="514126" y="2127773"/>
            <a:ext cx="7933765" cy="3003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59802" y="2273449"/>
            <a:ext cx="7440706" cy="25101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934345" y="2435935"/>
            <a:ext cx="6981265" cy="2106706"/>
          </a:xfrm>
          <a:custGeom>
            <a:avLst/>
            <a:gdLst/>
            <a:ahLst/>
            <a:cxnLst/>
            <a:rect l="l" t="t" r="r" b="b"/>
            <a:pathLst>
              <a:path w="7912100" h="2387600">
                <a:moveTo>
                  <a:pt x="0" y="0"/>
                </a:moveTo>
                <a:lnTo>
                  <a:pt x="7912100" y="0"/>
                </a:lnTo>
                <a:lnTo>
                  <a:pt x="79121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934345" y="2435935"/>
            <a:ext cx="6981265" cy="2106706"/>
          </a:xfrm>
          <a:custGeom>
            <a:avLst/>
            <a:gdLst/>
            <a:ahLst/>
            <a:cxnLst/>
            <a:rect l="l" t="t" r="r" b="b"/>
            <a:pathLst>
              <a:path w="7912100" h="2387600">
                <a:moveTo>
                  <a:pt x="0" y="0"/>
                </a:moveTo>
                <a:lnTo>
                  <a:pt x="7912095" y="0"/>
                </a:lnTo>
                <a:lnTo>
                  <a:pt x="7912095" y="2387594"/>
                </a:lnTo>
                <a:lnTo>
                  <a:pt x="0" y="238759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1013429" y="2637102"/>
            <a:ext cx="2106706" cy="5673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245982" algn="l"/>
              </a:tabLst>
            </a:pPr>
            <a:r>
              <a:rPr sz="1765" spc="-62" dirty="0">
                <a:latin typeface="Arial"/>
                <a:cs typeface="Arial"/>
              </a:rPr>
              <a:t>&gt;	</a:t>
            </a:r>
            <a:r>
              <a:rPr sz="1765" b="1" spc="66" dirty="0">
                <a:latin typeface="Arial"/>
                <a:cs typeface="Arial"/>
              </a:rPr>
              <a:t>printSchema(df)</a:t>
            </a:r>
            <a:endParaRPr sz="1765">
              <a:latin typeface="Arial"/>
              <a:cs typeface="Arial"/>
            </a:endParaRPr>
          </a:p>
          <a:p>
            <a:pPr>
              <a:spcBef>
                <a:spcPts val="88"/>
              </a:spcBef>
            </a:pPr>
            <a:r>
              <a:rPr sz="1765" spc="207" dirty="0">
                <a:latin typeface="Arial"/>
                <a:cs typeface="Arial"/>
              </a:rPr>
              <a:t>root</a:t>
            </a:r>
            <a:endParaRPr sz="176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0955" y="3186191"/>
            <a:ext cx="3384176" cy="54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83">
              <a:lnSpc>
                <a:spcPct val="104200"/>
              </a:lnSpc>
              <a:tabLst>
                <a:tab pos="1254565" algn="l"/>
                <a:tab pos="1389043" algn="l"/>
                <a:tab pos="2140438" algn="l"/>
                <a:tab pos="2263709" algn="l"/>
              </a:tabLst>
            </a:pPr>
            <a:r>
              <a:rPr sz="1765" spc="128" dirty="0">
                <a:latin typeface="Arial"/>
                <a:cs typeface="Arial"/>
              </a:rPr>
              <a:t>firstName</a:t>
            </a:r>
            <a:r>
              <a:rPr sz="1765" spc="476" dirty="0">
                <a:latin typeface="Arial"/>
                <a:cs typeface="Arial"/>
              </a:rPr>
              <a:t>:		</a:t>
            </a:r>
            <a:r>
              <a:rPr sz="1765" spc="247" dirty="0">
                <a:latin typeface="Arial"/>
                <a:cs typeface="Arial"/>
              </a:rPr>
              <a:t>string		</a:t>
            </a:r>
            <a:r>
              <a:rPr sz="1765" spc="375" dirty="0">
                <a:latin typeface="Arial"/>
                <a:cs typeface="Arial"/>
              </a:rPr>
              <a:t>(</a:t>
            </a:r>
            <a:r>
              <a:rPr sz="1765" spc="194" dirty="0">
                <a:latin typeface="Arial"/>
                <a:cs typeface="Arial"/>
              </a:rPr>
              <a:t>nullable  </a:t>
            </a:r>
            <a:r>
              <a:rPr sz="1765" spc="84" dirty="0">
                <a:latin typeface="Arial"/>
                <a:cs typeface="Arial"/>
              </a:rPr>
              <a:t>lastName:	</a:t>
            </a:r>
            <a:r>
              <a:rPr sz="1765" spc="247" dirty="0">
                <a:latin typeface="Arial"/>
                <a:cs typeface="Arial"/>
              </a:rPr>
              <a:t>string	</a:t>
            </a:r>
            <a:r>
              <a:rPr sz="1765" spc="224" dirty="0">
                <a:latin typeface="Arial"/>
                <a:cs typeface="Arial"/>
              </a:rPr>
              <a:t>(nullable</a:t>
            </a:r>
            <a:endParaRPr sz="1765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6339" y="3186190"/>
            <a:ext cx="1009090" cy="5673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34478">
              <a:spcBef>
                <a:spcPts val="88"/>
              </a:spcBef>
              <a:tabLst>
                <a:tab pos="380460" algn="l"/>
              </a:tabLst>
            </a:pPr>
            <a:r>
              <a:rPr sz="1765" spc="-62" dirty="0">
                <a:latin typeface="Arial"/>
                <a:cs typeface="Arial"/>
              </a:rPr>
              <a:t>=	</a:t>
            </a:r>
            <a:r>
              <a:rPr sz="1765" spc="243" dirty="0">
                <a:latin typeface="Arial"/>
                <a:cs typeface="Arial"/>
              </a:rPr>
              <a:t>true)</a:t>
            </a:r>
            <a:endParaRPr sz="1765">
              <a:latin typeface="Arial"/>
              <a:cs typeface="Arial"/>
            </a:endParaRPr>
          </a:p>
          <a:p>
            <a:pPr>
              <a:spcBef>
                <a:spcPts val="88"/>
              </a:spcBef>
              <a:tabLst>
                <a:tab pos="257189" algn="l"/>
              </a:tabLst>
            </a:pPr>
            <a:r>
              <a:rPr sz="1765" spc="-62" dirty="0">
                <a:latin typeface="Arial"/>
                <a:cs typeface="Arial"/>
              </a:rPr>
              <a:t>=	</a:t>
            </a:r>
            <a:r>
              <a:rPr sz="1765" spc="243" dirty="0">
                <a:latin typeface="Arial"/>
                <a:cs typeface="Arial"/>
              </a:rPr>
              <a:t>true)</a:t>
            </a:r>
            <a:endParaRPr sz="176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0955" y="3735279"/>
            <a:ext cx="402347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1008583" algn="l"/>
                <a:tab pos="1893895" algn="l"/>
                <a:tab pos="3148461" algn="l"/>
                <a:tab pos="3395003" algn="l"/>
              </a:tabLst>
            </a:pPr>
            <a:r>
              <a:rPr sz="1765" spc="115" dirty="0">
                <a:latin typeface="Arial"/>
                <a:cs typeface="Arial"/>
              </a:rPr>
              <a:t>gender:	</a:t>
            </a:r>
            <a:r>
              <a:rPr sz="1765" spc="247" dirty="0">
                <a:latin typeface="Arial"/>
                <a:cs typeface="Arial"/>
              </a:rPr>
              <a:t>string	</a:t>
            </a:r>
            <a:r>
              <a:rPr sz="1765" spc="375" dirty="0">
                <a:latin typeface="Arial"/>
                <a:cs typeface="Arial"/>
              </a:rPr>
              <a:t>(</a:t>
            </a:r>
            <a:r>
              <a:rPr sz="1765" spc="207" dirty="0">
                <a:latin typeface="Arial"/>
                <a:cs typeface="Arial"/>
              </a:rPr>
              <a:t>nullable</a:t>
            </a:r>
            <a:r>
              <a:rPr sz="1765" dirty="0">
                <a:latin typeface="Arial"/>
                <a:cs typeface="Arial"/>
              </a:rPr>
              <a:t>	</a:t>
            </a:r>
            <a:r>
              <a:rPr sz="1765" spc="-62" dirty="0">
                <a:latin typeface="Arial"/>
                <a:cs typeface="Arial"/>
              </a:rPr>
              <a:t>=</a:t>
            </a:r>
            <a:r>
              <a:rPr sz="1765" dirty="0">
                <a:latin typeface="Arial"/>
                <a:cs typeface="Arial"/>
              </a:rPr>
              <a:t>	</a:t>
            </a:r>
            <a:r>
              <a:rPr sz="1765" spc="243" dirty="0">
                <a:latin typeface="Arial"/>
                <a:cs typeface="Arial"/>
              </a:rPr>
              <a:t>true)</a:t>
            </a:r>
            <a:endParaRPr sz="176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6694" y="3186191"/>
            <a:ext cx="381000" cy="111059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765" spc="512" dirty="0">
                <a:latin typeface="Arial"/>
                <a:cs typeface="Arial"/>
              </a:rPr>
              <a:t>|</a:t>
            </a:r>
            <a:r>
              <a:rPr sz="1765" spc="-600" dirty="0">
                <a:latin typeface="Arial"/>
                <a:cs typeface="Arial"/>
              </a:rPr>
              <a:t>-­‐-­‐</a:t>
            </a:r>
            <a:endParaRPr sz="1765">
              <a:latin typeface="Arial"/>
              <a:cs typeface="Arial"/>
            </a:endParaRPr>
          </a:p>
          <a:p>
            <a:pPr>
              <a:spcBef>
                <a:spcPts val="88"/>
              </a:spcBef>
            </a:pPr>
            <a:r>
              <a:rPr sz="1765" spc="512" dirty="0">
                <a:latin typeface="Arial"/>
                <a:cs typeface="Arial"/>
              </a:rPr>
              <a:t>|</a:t>
            </a:r>
            <a:r>
              <a:rPr sz="1765" spc="-600" dirty="0">
                <a:latin typeface="Arial"/>
                <a:cs typeface="Arial"/>
              </a:rPr>
              <a:t>-­‐-­‐</a:t>
            </a:r>
            <a:endParaRPr sz="176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765" spc="512" dirty="0">
                <a:latin typeface="Arial"/>
                <a:cs typeface="Arial"/>
              </a:rPr>
              <a:t>|</a:t>
            </a:r>
            <a:r>
              <a:rPr sz="1765" spc="-600" dirty="0">
                <a:latin typeface="Arial"/>
                <a:cs typeface="Arial"/>
              </a:rPr>
              <a:t>-­‐-­‐</a:t>
            </a:r>
            <a:endParaRPr sz="176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765" spc="512" dirty="0">
                <a:latin typeface="Arial"/>
                <a:cs typeface="Arial"/>
              </a:rPr>
              <a:t>|</a:t>
            </a:r>
            <a:r>
              <a:rPr sz="1765" spc="-600" dirty="0">
                <a:latin typeface="Arial"/>
                <a:cs typeface="Arial"/>
              </a:rPr>
              <a:t>-­‐-­‐</a:t>
            </a:r>
            <a:endParaRPr sz="176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0956" y="4004220"/>
            <a:ext cx="3900207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627563" algn="l"/>
                <a:tab pos="1636146" algn="l"/>
                <a:tab pos="2890712" algn="l"/>
                <a:tab pos="3148461" algn="l"/>
              </a:tabLst>
            </a:pPr>
            <a:r>
              <a:rPr sz="1765" spc="110" dirty="0">
                <a:latin typeface="Arial"/>
                <a:cs typeface="Arial"/>
              </a:rPr>
              <a:t>age:	</a:t>
            </a:r>
            <a:r>
              <a:rPr sz="1765" spc="199" dirty="0">
                <a:latin typeface="Arial"/>
                <a:cs typeface="Arial"/>
              </a:rPr>
              <a:t>integer	</a:t>
            </a:r>
            <a:r>
              <a:rPr sz="1765" spc="224" dirty="0">
                <a:latin typeface="Arial"/>
                <a:cs typeface="Arial"/>
              </a:rPr>
              <a:t>(nullable	</a:t>
            </a:r>
            <a:r>
              <a:rPr sz="1765" spc="-62" dirty="0">
                <a:latin typeface="Arial"/>
                <a:cs typeface="Arial"/>
              </a:rPr>
              <a:t>=	</a:t>
            </a:r>
            <a:r>
              <a:rPr sz="1765" spc="247" dirty="0">
                <a:latin typeface="Arial"/>
                <a:cs typeface="Arial"/>
              </a:rPr>
              <a:t>false)</a:t>
            </a:r>
            <a:endParaRPr sz="1765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71273" y="2564802"/>
            <a:ext cx="481853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59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2438466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8431-C89B-4EC9-84A3-AC527E1D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Spark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45629-340A-4B5C-877C-97FFC269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Support relational processing both </a:t>
            </a:r>
            <a:r>
              <a:rPr lang="en-US" b="1" dirty="0"/>
              <a:t>within</a:t>
            </a:r>
            <a:r>
              <a:rPr lang="en-US" dirty="0"/>
              <a:t> Spark programs and </a:t>
            </a:r>
            <a:r>
              <a:rPr lang="en-US" b="1" dirty="0"/>
              <a:t>external</a:t>
            </a:r>
            <a:r>
              <a:rPr lang="en-US" dirty="0"/>
              <a:t> data sources using a </a:t>
            </a:r>
            <a:r>
              <a:rPr lang="en-US" b="1" dirty="0"/>
              <a:t>programmer-friendly</a:t>
            </a:r>
            <a:r>
              <a:rPr lang="en-US" dirty="0"/>
              <a:t> API.</a:t>
            </a:r>
          </a:p>
          <a:p>
            <a:pPr fontAlgn="base"/>
            <a:r>
              <a:rPr lang="en-US" dirty="0"/>
              <a:t>Provide </a:t>
            </a:r>
            <a:r>
              <a:rPr lang="en-US" b="1" dirty="0"/>
              <a:t>high performance </a:t>
            </a:r>
            <a:r>
              <a:rPr lang="en-US" dirty="0"/>
              <a:t>using established DBMS techniques.</a:t>
            </a:r>
          </a:p>
          <a:p>
            <a:pPr fontAlgn="base"/>
            <a:r>
              <a:rPr lang="en-US" dirty="0"/>
              <a:t>Easily </a:t>
            </a:r>
            <a:r>
              <a:rPr lang="en-US" b="1" dirty="0"/>
              <a:t>support new data sources</a:t>
            </a:r>
            <a:r>
              <a:rPr lang="en-US" dirty="0"/>
              <a:t>, including semi-structured data and external databases amenable to query federation.</a:t>
            </a:r>
          </a:p>
          <a:p>
            <a:pPr fontAlgn="base"/>
            <a:r>
              <a:rPr lang="en-US" dirty="0"/>
              <a:t>Enable extension with </a:t>
            </a:r>
            <a:r>
              <a:rPr lang="en-US" b="1" dirty="0"/>
              <a:t>advanced analytics algorithms </a:t>
            </a:r>
            <a:r>
              <a:rPr lang="en-US" dirty="0"/>
              <a:t>such as graph processing and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663678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1604681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82" dirty="0"/>
              <a:t>s</a:t>
            </a:r>
            <a:r>
              <a:rPr spc="349" dirty="0"/>
              <a:t>h</a:t>
            </a:r>
            <a:r>
              <a:rPr spc="128" dirty="0"/>
              <a:t>o</a:t>
            </a:r>
            <a:r>
              <a:rPr spc="93" dirty="0"/>
              <a:t>w</a:t>
            </a:r>
            <a:r>
              <a:rPr spc="26" dirty="0"/>
              <a:t>(</a:t>
            </a:r>
            <a:r>
              <a:rPr spc="44" dirty="0"/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60</a:t>
            </a:fld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799583" y="1285539"/>
            <a:ext cx="7539318" cy="4754726"/>
          </a:xfrm>
          <a:prstGeom prst="rect">
            <a:avLst/>
          </a:prstGeom>
        </p:spPr>
        <p:txBody>
          <a:bodyPr vert="horz" wrap="square" lIns="0" tIns="33618" rIns="0" bIns="0" rtlCol="0">
            <a:spAutoFit/>
          </a:bodyPr>
          <a:lstStyle/>
          <a:p>
            <a:pPr marL="11206" marR="4483">
              <a:lnSpc>
                <a:spcPts val="3088"/>
              </a:lnSpc>
              <a:spcBef>
                <a:spcPts val="265"/>
              </a:spcBef>
            </a:pP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You</a:t>
            </a:r>
            <a:r>
              <a:rPr sz="2647" spc="-25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2647" spc="-1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look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at</a:t>
            </a:r>
            <a:r>
              <a:rPr sz="2647" spc="-3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2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63" dirty="0">
                <a:solidFill>
                  <a:srgbClr val="404040"/>
                </a:solidFill>
                <a:latin typeface="Trebuchet MS"/>
                <a:cs typeface="Trebuchet MS"/>
              </a:rPr>
              <a:t>first</a:t>
            </a:r>
            <a:r>
              <a:rPr sz="2647" spc="-39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i="1" spc="-97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647" i="1" spc="-20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elements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DataFrame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with 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647" spc="93" dirty="0">
                <a:solidFill>
                  <a:srgbClr val="0070C0"/>
                </a:solidFill>
                <a:latin typeface="Arial"/>
                <a:cs typeface="Arial"/>
              </a:rPr>
              <a:t>show()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method. </a:t>
            </a:r>
            <a:r>
              <a:rPr sz="2647" spc="-202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not </a:t>
            </a:r>
            <a:r>
              <a:rPr sz="2647" spc="-168" dirty="0">
                <a:solidFill>
                  <a:srgbClr val="404040"/>
                </a:solidFill>
                <a:latin typeface="Trebuchet MS"/>
                <a:cs typeface="Trebuchet MS"/>
              </a:rPr>
              <a:t>specified, </a:t>
            </a:r>
            <a:r>
              <a:rPr sz="2647" i="1" spc="-97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defaults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39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238" dirty="0">
                <a:solidFill>
                  <a:srgbClr val="404040"/>
                </a:solidFill>
                <a:latin typeface="Trebuchet MS"/>
                <a:cs typeface="Trebuchet MS"/>
              </a:rPr>
              <a:t>20.</a:t>
            </a:r>
            <a:endParaRPr sz="2647">
              <a:latin typeface="Trebuchet MS"/>
              <a:cs typeface="Trebuchet MS"/>
            </a:endParaRPr>
          </a:p>
          <a:p>
            <a:pPr>
              <a:spcBef>
                <a:spcPts val="49"/>
              </a:spcBef>
            </a:pPr>
            <a:endParaRPr sz="3794">
              <a:latin typeface="Times New Roman"/>
              <a:cs typeface="Times New Roman"/>
            </a:endParaRPr>
          </a:p>
          <a:p>
            <a:pPr marL="11206"/>
            <a:r>
              <a:rPr sz="2647" spc="-79" dirty="0">
                <a:solidFill>
                  <a:srgbClr val="404040"/>
                </a:solidFill>
                <a:latin typeface="Trebuchet MS"/>
                <a:cs typeface="Trebuchet MS"/>
              </a:rPr>
              <a:t>This</a:t>
            </a:r>
            <a:r>
              <a:rPr sz="2647" spc="-3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method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57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2647" spc="-26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i="1" spc="-172" dirty="0">
                <a:solidFill>
                  <a:srgbClr val="404040"/>
                </a:solidFill>
                <a:latin typeface="Trebuchet MS"/>
                <a:cs typeface="Trebuchet MS"/>
              </a:rPr>
              <a:t>action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r>
              <a:rPr sz="2647" spc="-32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260" dirty="0">
                <a:solidFill>
                  <a:srgbClr val="404040"/>
                </a:solidFill>
                <a:latin typeface="Trebuchet MS"/>
                <a:cs typeface="Trebuchet MS"/>
              </a:rPr>
              <a:t>It:</a:t>
            </a:r>
            <a:endParaRPr sz="2647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reads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9" dirty="0">
                <a:solidFill>
                  <a:srgbClr val="404040"/>
                </a:solidFill>
                <a:latin typeface="Trebuchet MS"/>
                <a:cs typeface="Trebuchet MS"/>
              </a:rPr>
              <a:t>(or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re-reads)</a:t>
            </a:r>
            <a:r>
              <a:rPr sz="2647" spc="-21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input</a:t>
            </a:r>
            <a:r>
              <a:rPr sz="2647" spc="-21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source</a:t>
            </a:r>
            <a:endParaRPr sz="2647">
              <a:latin typeface="Trebuchet MS"/>
              <a:cs typeface="Trebuchet MS"/>
            </a:endParaRPr>
          </a:p>
          <a:p>
            <a:pPr marL="168097" indent="-156891">
              <a:spcBef>
                <a:spcPts val="706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executes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35" dirty="0">
                <a:solidFill>
                  <a:srgbClr val="404040"/>
                </a:solidFill>
                <a:latin typeface="Trebuchet MS"/>
                <a:cs typeface="Trebuchet MS"/>
              </a:rPr>
              <a:t>RDD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DAG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across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cluster</a:t>
            </a:r>
            <a:endParaRPr sz="2647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spc="-88" dirty="0">
                <a:solidFill>
                  <a:srgbClr val="404040"/>
                </a:solidFill>
                <a:latin typeface="Trebuchet MS"/>
                <a:cs typeface="Trebuchet MS"/>
              </a:rPr>
              <a:t>pulls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i="1" spc="-97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647" i="1" spc="-29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elements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 back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driver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JVM</a:t>
            </a:r>
            <a:endParaRPr sz="2647">
              <a:latin typeface="Trebuchet MS"/>
              <a:cs typeface="Trebuchet MS"/>
            </a:endParaRPr>
          </a:p>
          <a:p>
            <a:pPr marL="16809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spc="-88" dirty="0">
                <a:solidFill>
                  <a:srgbClr val="404040"/>
                </a:solidFill>
                <a:latin typeface="Trebuchet MS"/>
                <a:cs typeface="Trebuchet MS"/>
              </a:rPr>
              <a:t>displays</a:t>
            </a:r>
            <a:r>
              <a:rPr sz="2647" spc="-19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7" dirty="0">
                <a:solidFill>
                  <a:srgbClr val="404040"/>
                </a:solidFill>
                <a:latin typeface="Trebuchet MS"/>
                <a:cs typeface="Trebuchet MS"/>
              </a:rPr>
              <a:t>those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elements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6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tabular</a:t>
            </a:r>
            <a:r>
              <a:rPr sz="2647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form</a:t>
            </a:r>
            <a:endParaRPr sz="2647">
              <a:latin typeface="Trebuchet MS"/>
              <a:cs typeface="Trebuchet MS"/>
            </a:endParaRPr>
          </a:p>
          <a:p>
            <a:pPr>
              <a:spcBef>
                <a:spcPts val="9"/>
              </a:spcBef>
            </a:pPr>
            <a:endParaRPr sz="3750">
              <a:latin typeface="Times New Roman"/>
              <a:cs typeface="Times New Roman"/>
            </a:endParaRPr>
          </a:p>
          <a:p>
            <a:pPr marL="11206"/>
            <a:r>
              <a:rPr sz="2647" spc="-180" dirty="0">
                <a:solidFill>
                  <a:srgbClr val="404040"/>
                </a:solidFill>
                <a:latin typeface="Trebuchet MS"/>
                <a:cs typeface="Trebuchet MS"/>
              </a:rPr>
              <a:t>Note:</a:t>
            </a:r>
            <a:r>
              <a:rPr sz="2647" spc="-23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84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647" spc="-1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221" dirty="0">
                <a:solidFill>
                  <a:srgbClr val="404040"/>
                </a:solidFill>
                <a:latin typeface="Trebuchet MS"/>
                <a:cs typeface="Trebuchet MS"/>
              </a:rPr>
              <a:t>R,</a:t>
            </a:r>
            <a:r>
              <a:rPr sz="2647" spc="-32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function</a:t>
            </a:r>
            <a:r>
              <a:rPr sz="2647" spc="-1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647" spc="-28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26" dirty="0">
                <a:solidFill>
                  <a:srgbClr val="0070C0"/>
                </a:solidFill>
                <a:latin typeface="Arial"/>
                <a:cs typeface="Arial"/>
              </a:rPr>
              <a:t>showDF()</a:t>
            </a:r>
            <a:endParaRPr sz="264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3462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302" y="1007184"/>
            <a:ext cx="7317441" cy="544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995978" y="1152860"/>
            <a:ext cx="6824382" cy="495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1604681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282" dirty="0"/>
              <a:t>s</a:t>
            </a:r>
            <a:r>
              <a:rPr spc="349" dirty="0"/>
              <a:t>h</a:t>
            </a:r>
            <a:r>
              <a:rPr spc="128" dirty="0"/>
              <a:t>o</a:t>
            </a:r>
            <a:r>
              <a:rPr spc="93" dirty="0"/>
              <a:t>w</a:t>
            </a:r>
            <a:r>
              <a:rPr spc="26" dirty="0"/>
              <a:t>(</a:t>
            </a:r>
            <a:r>
              <a:rPr spc="44" dirty="0"/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1248111" y="1371375"/>
            <a:ext cx="6432176" cy="4572000"/>
          </a:xfrm>
          <a:custGeom>
            <a:avLst/>
            <a:gdLst/>
            <a:ahLst/>
            <a:cxnLst/>
            <a:rect l="l" t="t" r="r" b="b"/>
            <a:pathLst>
              <a:path w="7289800" h="5181600">
                <a:moveTo>
                  <a:pt x="0" y="0"/>
                </a:moveTo>
                <a:lnTo>
                  <a:pt x="7289800" y="0"/>
                </a:lnTo>
                <a:lnTo>
                  <a:pt x="7289800" y="5181600"/>
                </a:lnTo>
                <a:lnTo>
                  <a:pt x="0" y="518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248111" y="1371375"/>
            <a:ext cx="6432176" cy="4572000"/>
          </a:xfrm>
          <a:custGeom>
            <a:avLst/>
            <a:gdLst/>
            <a:ahLst/>
            <a:cxnLst/>
            <a:rect l="l" t="t" r="r" b="b"/>
            <a:pathLst>
              <a:path w="7289800" h="5181600">
                <a:moveTo>
                  <a:pt x="0" y="0"/>
                </a:moveTo>
                <a:lnTo>
                  <a:pt x="7289802" y="0"/>
                </a:lnTo>
                <a:lnTo>
                  <a:pt x="7289802" y="5181599"/>
                </a:lnTo>
                <a:lnTo>
                  <a:pt x="0" y="51815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1318484" y="1347687"/>
            <a:ext cx="4141134" cy="139704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1206">
              <a:spcBef>
                <a:spcPts val="600"/>
              </a:spcBef>
              <a:tabLst>
                <a:tab pos="929578" algn="l"/>
              </a:tabLst>
            </a:pPr>
            <a:r>
              <a:rPr sz="1853" spc="150" dirty="0">
                <a:solidFill>
                  <a:srgbClr val="404040"/>
                </a:solidFill>
                <a:latin typeface="Arial"/>
                <a:cs typeface="Arial"/>
              </a:rPr>
              <a:t>scala&gt;	</a:t>
            </a:r>
            <a:r>
              <a:rPr sz="1853" b="1" spc="141" dirty="0">
                <a:solidFill>
                  <a:srgbClr val="404040"/>
                </a:solidFill>
                <a:latin typeface="Arial"/>
                <a:cs typeface="Arial"/>
              </a:rPr>
              <a:t>df.show()</a:t>
            </a:r>
            <a:endParaRPr sz="1853">
              <a:latin typeface="Arial"/>
              <a:cs typeface="Arial"/>
            </a:endParaRPr>
          </a:p>
          <a:p>
            <a:pPr marL="11206">
              <a:spcBef>
                <a:spcPts val="512"/>
              </a:spcBef>
            </a:pPr>
            <a:r>
              <a:rPr sz="1853" spc="-2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-­‐-­‐-­‐-­‐-­‐-­‐-­‐-­‐-­‐</a:t>
            </a:r>
            <a:r>
              <a:rPr sz="1853" spc="-2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</a:t>
            </a:r>
            <a:r>
              <a:rPr sz="1853" spc="-684" dirty="0">
                <a:solidFill>
                  <a:srgbClr val="404040"/>
                </a:solidFill>
                <a:latin typeface="Arial"/>
                <a:cs typeface="Arial"/>
              </a:rPr>
              <a:t>-­‐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-­‐-­‐-­‐-­‐</a:t>
            </a:r>
            <a:r>
              <a:rPr sz="1853" spc="-115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</a:t>
            </a:r>
            <a:r>
              <a:rPr sz="1853" spc="-684" dirty="0">
                <a:solidFill>
                  <a:srgbClr val="404040"/>
                </a:solidFill>
                <a:latin typeface="Arial"/>
                <a:cs typeface="Arial"/>
              </a:rPr>
              <a:t>-­‐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</a:t>
            </a:r>
            <a:r>
              <a:rPr sz="1853" spc="-2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547" dirty="0">
                <a:solidFill>
                  <a:srgbClr val="404040"/>
                </a:solidFill>
                <a:latin typeface="Arial"/>
                <a:cs typeface="Arial"/>
              </a:rPr>
              <a:t>-­‐-­</a:t>
            </a:r>
            <a:r>
              <a:rPr sz="1853" spc="-1063" dirty="0">
                <a:solidFill>
                  <a:srgbClr val="404040"/>
                </a:solidFill>
                <a:latin typeface="Arial"/>
                <a:cs typeface="Arial"/>
              </a:rPr>
              <a:t>‐</a:t>
            </a:r>
            <a:r>
              <a:rPr sz="1853" spc="-379" dirty="0">
                <a:solidFill>
                  <a:srgbClr val="404040"/>
                </a:solidFill>
                <a:latin typeface="Arial"/>
                <a:cs typeface="Arial"/>
              </a:rPr>
              <a:t>-­</a:t>
            </a:r>
            <a:r>
              <a:rPr sz="1853" spc="-1099" dirty="0">
                <a:solidFill>
                  <a:srgbClr val="404040"/>
                </a:solidFill>
                <a:latin typeface="Arial"/>
                <a:cs typeface="Arial"/>
              </a:rPr>
              <a:t>‐</a:t>
            </a:r>
            <a:r>
              <a:rPr sz="1853" spc="-6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endParaRPr sz="1853">
              <a:latin typeface="Arial"/>
              <a:cs typeface="Arial"/>
            </a:endParaRPr>
          </a:p>
          <a:p>
            <a:pPr marL="11206">
              <a:spcBef>
                <a:spcPts val="424"/>
              </a:spcBef>
            </a:pPr>
            <a:r>
              <a:rPr sz="1853" spc="172" dirty="0">
                <a:solidFill>
                  <a:srgbClr val="404040"/>
                </a:solidFill>
                <a:latin typeface="Arial"/>
                <a:cs typeface="Arial"/>
              </a:rPr>
              <a:t>|firstName|lastName|gender|age|</a:t>
            </a:r>
            <a:endParaRPr sz="1853">
              <a:latin typeface="Arial"/>
              <a:cs typeface="Arial"/>
            </a:endParaRPr>
          </a:p>
          <a:p>
            <a:pPr marL="11206">
              <a:spcBef>
                <a:spcPts val="512"/>
              </a:spcBef>
            </a:pPr>
            <a:r>
              <a:rPr sz="1853" spc="-2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-­‐-­‐-­‐-­‐-­‐-­‐-­‐-­‐-­‐</a:t>
            </a:r>
            <a:r>
              <a:rPr sz="1853" spc="-2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</a:t>
            </a:r>
            <a:r>
              <a:rPr sz="1853" spc="-684" dirty="0">
                <a:solidFill>
                  <a:srgbClr val="404040"/>
                </a:solidFill>
                <a:latin typeface="Arial"/>
                <a:cs typeface="Arial"/>
              </a:rPr>
              <a:t>-­‐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-­‐-­‐-­‐-­‐</a:t>
            </a:r>
            <a:r>
              <a:rPr sz="1853" spc="-115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</a:t>
            </a:r>
            <a:r>
              <a:rPr sz="1853" spc="-684" dirty="0">
                <a:solidFill>
                  <a:srgbClr val="404040"/>
                </a:solidFill>
                <a:latin typeface="Arial"/>
                <a:cs typeface="Arial"/>
              </a:rPr>
              <a:t>-­‐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</a:t>
            </a:r>
            <a:r>
              <a:rPr sz="1853" spc="-2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547" dirty="0">
                <a:solidFill>
                  <a:srgbClr val="404040"/>
                </a:solidFill>
                <a:latin typeface="Arial"/>
                <a:cs typeface="Arial"/>
              </a:rPr>
              <a:t>-­‐-­</a:t>
            </a:r>
            <a:r>
              <a:rPr sz="1853" spc="-1063" dirty="0">
                <a:solidFill>
                  <a:srgbClr val="404040"/>
                </a:solidFill>
                <a:latin typeface="Arial"/>
                <a:cs typeface="Arial"/>
              </a:rPr>
              <a:t>‐</a:t>
            </a:r>
            <a:r>
              <a:rPr sz="1853" spc="-379" dirty="0">
                <a:solidFill>
                  <a:srgbClr val="404040"/>
                </a:solidFill>
                <a:latin typeface="Arial"/>
                <a:cs typeface="Arial"/>
              </a:rPr>
              <a:t>-­</a:t>
            </a:r>
            <a:r>
              <a:rPr sz="1853" spc="-1099" dirty="0">
                <a:solidFill>
                  <a:srgbClr val="404040"/>
                </a:solidFill>
                <a:latin typeface="Arial"/>
                <a:cs typeface="Arial"/>
              </a:rPr>
              <a:t>‐</a:t>
            </a:r>
            <a:r>
              <a:rPr sz="1853" spc="-6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endParaRPr sz="1853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01676" y="2862764"/>
          <a:ext cx="4146177" cy="29201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4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353">
                <a:tc>
                  <a:txBody>
                    <a:bodyPr/>
                    <a:lstStyle/>
                    <a:p>
                      <a:pPr marR="39370" algn="ctr">
                        <a:lnSpc>
                          <a:spcPts val="1980"/>
                        </a:lnSpc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3220" algn="r">
                        <a:lnSpc>
                          <a:spcPts val="1980"/>
                        </a:lnSpc>
                        <a:tabLst>
                          <a:tab pos="889000" algn="l"/>
                        </a:tabLst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Erin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	</a:t>
                      </a: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Shannon|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198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F|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1980"/>
                        </a:lnSpc>
                      </a:pPr>
                      <a:r>
                        <a:rPr sz="1900" spc="23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42|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382">
                <a:tc>
                  <a:txBody>
                    <a:bodyPr/>
                    <a:lstStyle/>
                    <a:p>
                      <a:pPr marR="39370" algn="ctr">
                        <a:lnSpc>
                          <a:spcPts val="2480"/>
                        </a:lnSpc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2585" algn="r">
                        <a:lnSpc>
                          <a:spcPts val="2480"/>
                        </a:lnSpc>
                        <a:tabLst>
                          <a:tab pos="1193800" algn="l"/>
                        </a:tabLst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Claire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	</a:t>
                      </a: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McBride|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248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F|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2480"/>
                        </a:lnSpc>
                      </a:pPr>
                      <a:r>
                        <a:rPr sz="1900" spc="23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23|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779">
                <a:tc>
                  <a:txBody>
                    <a:bodyPr/>
                    <a:lstStyle/>
                    <a:p>
                      <a:pPr marR="39370" algn="ctr">
                        <a:lnSpc>
                          <a:spcPts val="2480"/>
                        </a:lnSpc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4170" algn="r">
                        <a:lnSpc>
                          <a:spcPts val="248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Norman|Lockwood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248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2480"/>
                        </a:lnSpc>
                      </a:pPr>
                      <a:r>
                        <a:rPr sz="1900" spc="2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81|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219">
                <a:tc>
                  <a:txBody>
                    <a:bodyPr/>
                    <a:lstStyle/>
                    <a:p>
                      <a:pPr marR="39370" algn="ctr">
                        <a:lnSpc>
                          <a:spcPts val="2430"/>
                        </a:lnSpc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5920" algn="r">
                        <a:lnSpc>
                          <a:spcPts val="2430"/>
                        </a:lnSpc>
                        <a:tabLst>
                          <a:tab pos="1638300" algn="l"/>
                        </a:tabLst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Miguel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	</a:t>
                      </a: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Ruiz|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243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M|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ts val="2430"/>
                        </a:lnSpc>
                      </a:pPr>
                      <a:r>
                        <a:rPr sz="1900" spc="23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64|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382">
                <a:tc>
                  <a:txBody>
                    <a:bodyPr/>
                    <a:lstStyle/>
                    <a:p>
                      <a:pPr marR="39370" algn="ctr">
                        <a:lnSpc>
                          <a:spcPts val="2480"/>
                        </a:lnSpc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3220" algn="r">
                        <a:lnSpc>
                          <a:spcPts val="2480"/>
                        </a:lnSpc>
                      </a:pPr>
                      <a:r>
                        <a:rPr sz="1900" spc="29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Rosalita|</a:t>
                      </a:r>
                      <a:r>
                        <a:rPr sz="1900" spc="3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15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Ramirez|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248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F|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ts val="2480"/>
                        </a:lnSpc>
                      </a:pPr>
                      <a:r>
                        <a:rPr sz="1900" spc="23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14|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382">
                <a:tc>
                  <a:txBody>
                    <a:bodyPr/>
                    <a:lstStyle/>
                    <a:p>
                      <a:pPr marR="39370" algn="ctr">
                        <a:lnSpc>
                          <a:spcPts val="2480"/>
                        </a:lnSpc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3220" algn="r">
                        <a:lnSpc>
                          <a:spcPts val="2480"/>
                        </a:lnSpc>
                        <a:tabLst>
                          <a:tab pos="1041400" algn="l"/>
                        </a:tabLst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Ally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	</a:t>
                      </a: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Garcia|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248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F|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2480"/>
                        </a:lnSpc>
                      </a:pPr>
                      <a:r>
                        <a:rPr sz="1900" spc="23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39|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382">
                <a:tc>
                  <a:txBody>
                    <a:bodyPr/>
                    <a:lstStyle/>
                    <a:p>
                      <a:pPr marR="39370" algn="ctr">
                        <a:lnSpc>
                          <a:spcPts val="2480"/>
                        </a:lnSpc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4170" algn="r">
                        <a:lnSpc>
                          <a:spcPts val="248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Abigail|Cottrell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248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2480"/>
                        </a:lnSpc>
                      </a:pPr>
                      <a:r>
                        <a:rPr sz="1900" spc="2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75|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353">
                <a:tc>
                  <a:txBody>
                    <a:bodyPr/>
                    <a:lstStyle/>
                    <a:p>
                      <a:pPr marR="39370" algn="ctr">
                        <a:lnSpc>
                          <a:spcPts val="2480"/>
                        </a:lnSpc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3220" algn="r">
                        <a:lnSpc>
                          <a:spcPts val="2480"/>
                        </a:lnSpc>
                        <a:tabLst>
                          <a:tab pos="1041400" algn="l"/>
                        </a:tabLst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José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|	</a:t>
                      </a: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Rivera|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2480"/>
                        </a:lnSpc>
                      </a:pPr>
                      <a:r>
                        <a:rPr sz="1900" spc="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M|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2480"/>
                        </a:lnSpc>
                      </a:pPr>
                      <a:r>
                        <a:rPr sz="1900" spc="23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59|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318484" y="5547653"/>
            <a:ext cx="4141134" cy="2964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-2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-­‐-­‐-­‐-­‐-­‐-­‐-­‐-­‐-­‐</a:t>
            </a:r>
            <a:r>
              <a:rPr sz="1853" spc="-2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</a:t>
            </a:r>
            <a:r>
              <a:rPr sz="1853" spc="-684" dirty="0">
                <a:solidFill>
                  <a:srgbClr val="404040"/>
                </a:solidFill>
                <a:latin typeface="Arial"/>
                <a:cs typeface="Arial"/>
              </a:rPr>
              <a:t>-­‐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-­‐-­‐-­‐-­‐</a:t>
            </a:r>
            <a:r>
              <a:rPr sz="1853" spc="-115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-­‐-­‐-­‐</a:t>
            </a:r>
            <a:r>
              <a:rPr sz="1853" spc="-684" dirty="0">
                <a:solidFill>
                  <a:srgbClr val="404040"/>
                </a:solidFill>
                <a:latin typeface="Arial"/>
                <a:cs typeface="Arial"/>
              </a:rPr>
              <a:t>-­‐</a:t>
            </a:r>
            <a:r>
              <a:rPr sz="1853" spc="-618" dirty="0">
                <a:solidFill>
                  <a:srgbClr val="404040"/>
                </a:solidFill>
                <a:latin typeface="Arial"/>
                <a:cs typeface="Arial"/>
              </a:rPr>
              <a:t>-­‐-­‐</a:t>
            </a:r>
            <a:r>
              <a:rPr sz="1853" spc="-2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sz="1853" spc="-547" dirty="0">
                <a:solidFill>
                  <a:srgbClr val="404040"/>
                </a:solidFill>
                <a:latin typeface="Arial"/>
                <a:cs typeface="Arial"/>
              </a:rPr>
              <a:t>-­‐-­</a:t>
            </a:r>
            <a:r>
              <a:rPr sz="1853" spc="-1063" dirty="0">
                <a:solidFill>
                  <a:srgbClr val="404040"/>
                </a:solidFill>
                <a:latin typeface="Arial"/>
                <a:cs typeface="Arial"/>
              </a:rPr>
              <a:t>‐</a:t>
            </a:r>
            <a:r>
              <a:rPr sz="1853" spc="-379" dirty="0">
                <a:solidFill>
                  <a:srgbClr val="404040"/>
                </a:solidFill>
                <a:latin typeface="Arial"/>
                <a:cs typeface="Arial"/>
              </a:rPr>
              <a:t>-­</a:t>
            </a:r>
            <a:r>
              <a:rPr sz="1853" spc="-1099" dirty="0">
                <a:solidFill>
                  <a:srgbClr val="404040"/>
                </a:solidFill>
                <a:latin typeface="Arial"/>
                <a:cs typeface="Arial"/>
              </a:rPr>
              <a:t>‐</a:t>
            </a:r>
            <a:r>
              <a:rPr sz="1853" spc="-66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endParaRPr sz="1853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15244" y="1533861"/>
            <a:ext cx="291353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61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2183116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2340685"/>
            <a:ext cx="8606118" cy="4078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357242" y="2486361"/>
            <a:ext cx="8516471" cy="3585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1761004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select()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90" y="1313945"/>
            <a:ext cx="6488765" cy="812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2800"/>
              </a:lnSpc>
            </a:pP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select()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is like a SQL SELECT, allowing you to  limit the results to specific columns.</a:t>
            </a:r>
            <a:endParaRPr sz="2647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4200" y="2682464"/>
            <a:ext cx="7967382" cy="3171265"/>
          </a:xfrm>
          <a:custGeom>
            <a:avLst/>
            <a:gdLst/>
            <a:ahLst/>
            <a:cxnLst/>
            <a:rect l="l" t="t" r="r" b="b"/>
            <a:pathLst>
              <a:path w="9029700" h="3594100">
                <a:moveTo>
                  <a:pt x="0" y="0"/>
                </a:moveTo>
                <a:lnTo>
                  <a:pt x="9029700" y="0"/>
                </a:lnTo>
                <a:lnTo>
                  <a:pt x="9029700" y="3594100"/>
                </a:lnTo>
                <a:lnTo>
                  <a:pt x="0" y="3594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654199" y="2682463"/>
            <a:ext cx="7967382" cy="3171265"/>
          </a:xfrm>
          <a:custGeom>
            <a:avLst/>
            <a:gdLst/>
            <a:ahLst/>
            <a:cxnLst/>
            <a:rect l="l" t="t" r="r" b="b"/>
            <a:pathLst>
              <a:path w="9029700" h="3594100">
                <a:moveTo>
                  <a:pt x="0" y="0"/>
                </a:moveTo>
                <a:lnTo>
                  <a:pt x="9029695" y="0"/>
                </a:lnTo>
                <a:lnTo>
                  <a:pt x="9029695" y="3594101"/>
                </a:lnTo>
                <a:lnTo>
                  <a:pt x="0" y="35941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724458" y="2936311"/>
            <a:ext cx="6113368" cy="89239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929578" algn="l"/>
              </a:tabLst>
            </a:pPr>
            <a:r>
              <a:rPr sz="1853" dirty="0">
                <a:latin typeface="Arial"/>
                <a:cs typeface="Arial"/>
              </a:rPr>
              <a:t>scala&gt;	</a:t>
            </a:r>
            <a:r>
              <a:rPr sz="1853" b="1" dirty="0">
                <a:latin typeface="Arial"/>
                <a:cs typeface="Arial"/>
              </a:rPr>
              <a:t>df.select($</a:t>
            </a:r>
            <a:r>
              <a:rPr sz="1853" b="1" dirty="0">
                <a:solidFill>
                  <a:srgbClr val="0070C0"/>
                </a:solidFill>
                <a:latin typeface="Arial"/>
                <a:cs typeface="Arial"/>
              </a:rPr>
              <a:t>"firstName"</a:t>
            </a:r>
            <a:r>
              <a:rPr sz="1853" b="1" dirty="0">
                <a:latin typeface="Arial"/>
                <a:cs typeface="Arial"/>
              </a:rPr>
              <a:t>, $</a:t>
            </a:r>
            <a:r>
              <a:rPr sz="1853" b="1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sz="1853" b="1" dirty="0">
                <a:latin typeface="Arial"/>
                <a:cs typeface="Arial"/>
              </a:rPr>
              <a:t>).show(</a:t>
            </a:r>
            <a:r>
              <a:rPr sz="1853" b="1" dirty="0">
                <a:solidFill>
                  <a:srgbClr val="1AA756"/>
                </a:solidFill>
                <a:latin typeface="Arial"/>
                <a:cs typeface="Arial"/>
              </a:rPr>
              <a:t>5</a:t>
            </a:r>
            <a:r>
              <a:rPr sz="1853" b="1" dirty="0">
                <a:latin typeface="Arial"/>
                <a:cs typeface="Arial"/>
              </a:rPr>
              <a:t>)</a:t>
            </a:r>
            <a:endParaRPr sz="1853">
              <a:latin typeface="Arial"/>
              <a:cs typeface="Arial"/>
            </a:endParaRPr>
          </a:p>
          <a:p>
            <a:pPr marL="11206">
              <a:spcBef>
                <a:spcPts val="71"/>
              </a:spcBef>
            </a:pPr>
            <a:r>
              <a:rPr sz="1853" dirty="0">
                <a:latin typeface="Arial"/>
                <a:cs typeface="Arial"/>
              </a:rPr>
              <a:t>+-­‐-­‐-­‐-­‐-­‐-­‐-­‐-­‐-­‐+-­‐-­‐-­‐+</a:t>
            </a:r>
            <a:endParaRPr sz="1853">
              <a:latin typeface="Arial"/>
              <a:cs typeface="Arial"/>
            </a:endParaRPr>
          </a:p>
          <a:p>
            <a:pPr marL="11206">
              <a:spcBef>
                <a:spcPts val="71"/>
              </a:spcBef>
            </a:pPr>
            <a:r>
              <a:rPr sz="1853" dirty="0">
                <a:latin typeface="Arial"/>
                <a:cs typeface="Arial"/>
              </a:rPr>
              <a:t>|firstName|age|</a:t>
            </a:r>
            <a:endParaRPr sz="1853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07649" y="3870924"/>
          <a:ext cx="2039470" cy="1405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778">
                <a:tc>
                  <a:txBody>
                    <a:bodyPr/>
                    <a:lstStyle/>
                    <a:p>
                      <a:pPr marL="31750">
                        <a:lnSpc>
                          <a:spcPts val="198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9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Erin|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42|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353">
                <a:tc>
                  <a:txBody>
                    <a:bodyPr/>
                    <a:lstStyle/>
                    <a:p>
                      <a:pPr marL="31750">
                        <a:lnSpc>
                          <a:spcPts val="223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Claire|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23|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1750">
                        <a:lnSpc>
                          <a:spcPts val="223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Norman|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81|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1750">
                        <a:lnSpc>
                          <a:spcPts val="218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21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Miguel|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64|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338">
                <a:tc>
                  <a:txBody>
                    <a:bodyPr/>
                    <a:lstStyle/>
                    <a:p>
                      <a:pPr marL="31750">
                        <a:lnSpc>
                          <a:spcPts val="223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Rosalita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14|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24458" y="5233516"/>
            <a:ext cx="2034428" cy="5816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dirty="0">
                <a:latin typeface="Arial"/>
                <a:cs typeface="Arial"/>
              </a:rPr>
              <a:t>+-­‐-­‐-­‐-­‐-­‐-­‐-­‐-­‐-­‐+-­‐-­‐-­‐+</a:t>
            </a:r>
            <a:endParaRPr sz="1853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01361" y="2755303"/>
            <a:ext cx="291353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62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749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903655"/>
            <a:ext cx="8606118" cy="4751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2049332"/>
            <a:ext cx="8516471" cy="43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1761004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select()</a:t>
            </a:r>
          </a:p>
        </p:txBody>
      </p:sp>
      <p:sp>
        <p:nvSpPr>
          <p:cNvPr id="5" name="object 5"/>
          <p:cNvSpPr/>
          <p:nvPr/>
        </p:nvSpPr>
        <p:spPr>
          <a:xfrm>
            <a:off x="564552" y="2279052"/>
            <a:ext cx="8001000" cy="3821206"/>
          </a:xfrm>
          <a:custGeom>
            <a:avLst/>
            <a:gdLst/>
            <a:ahLst/>
            <a:cxnLst/>
            <a:rect l="l" t="t" r="r" b="b"/>
            <a:pathLst>
              <a:path w="9067800" h="4330700">
                <a:moveTo>
                  <a:pt x="0" y="0"/>
                </a:moveTo>
                <a:lnTo>
                  <a:pt x="9067800" y="0"/>
                </a:lnTo>
                <a:lnTo>
                  <a:pt x="9067800" y="4330700"/>
                </a:lnTo>
                <a:lnTo>
                  <a:pt x="0" y="4330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64551" y="2279051"/>
            <a:ext cx="8001000" cy="3821206"/>
          </a:xfrm>
          <a:custGeom>
            <a:avLst/>
            <a:gdLst/>
            <a:ahLst/>
            <a:cxnLst/>
            <a:rect l="l" t="t" r="r" b="b"/>
            <a:pathLst>
              <a:path w="9067800" h="4330700">
                <a:moveTo>
                  <a:pt x="0" y="0"/>
                </a:moveTo>
                <a:lnTo>
                  <a:pt x="9067797" y="0"/>
                </a:lnTo>
                <a:lnTo>
                  <a:pt x="9067797" y="4330698"/>
                </a:lnTo>
                <a:lnTo>
                  <a:pt x="0" y="433069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29322" y="1325151"/>
            <a:ext cx="6803651" cy="15630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0253" marR="4483">
              <a:spcBef>
                <a:spcPts val="88"/>
              </a:spcBef>
            </a:pP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4" dirty="0">
                <a:solidFill>
                  <a:srgbClr val="404040"/>
                </a:solidFill>
                <a:latin typeface="Trebuchet MS"/>
                <a:cs typeface="Trebuchet MS"/>
              </a:rPr>
              <a:t>DSL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66" dirty="0">
                <a:solidFill>
                  <a:srgbClr val="404040"/>
                </a:solidFill>
                <a:latin typeface="Trebuchet MS"/>
                <a:cs typeface="Trebuchet MS"/>
              </a:rPr>
              <a:t>also</a:t>
            </a:r>
            <a:r>
              <a:rPr sz="2647" spc="-26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allows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you</a:t>
            </a:r>
            <a:r>
              <a:rPr sz="2647" spc="-25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create</a:t>
            </a:r>
            <a:r>
              <a:rPr sz="2647" spc="-22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on-the-fly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i="1" spc="-159" dirty="0">
                <a:solidFill>
                  <a:srgbClr val="404040"/>
                </a:solidFill>
                <a:latin typeface="Trebuchet MS"/>
                <a:cs typeface="Trebuchet MS"/>
              </a:rPr>
              <a:t>derived  </a:t>
            </a:r>
            <a:r>
              <a:rPr sz="2647" i="1" spc="-150" dirty="0">
                <a:solidFill>
                  <a:srgbClr val="404040"/>
                </a:solidFill>
                <a:latin typeface="Trebuchet MS"/>
                <a:cs typeface="Trebuchet MS"/>
              </a:rPr>
              <a:t>columns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647" dirty="0">
              <a:latin typeface="Trebuchet MS"/>
              <a:cs typeface="Trebuchet MS"/>
            </a:endParaRPr>
          </a:p>
          <a:p>
            <a:pPr marL="11206">
              <a:spcBef>
                <a:spcPts val="1222"/>
              </a:spcBef>
              <a:tabLst>
                <a:tab pos="929578" algn="l"/>
              </a:tabLst>
            </a:pPr>
            <a:r>
              <a:rPr sz="1853" spc="150" dirty="0">
                <a:latin typeface="Arial"/>
                <a:cs typeface="Arial"/>
              </a:rPr>
              <a:t>scala&gt;	</a:t>
            </a:r>
            <a:r>
              <a:rPr sz="1853" b="1" spc="176" dirty="0">
                <a:latin typeface="Arial"/>
                <a:cs typeface="Arial"/>
              </a:rPr>
              <a:t>df.select($</a:t>
            </a:r>
            <a:r>
              <a:rPr sz="1853" b="1" spc="176" dirty="0">
                <a:solidFill>
                  <a:srgbClr val="0070C0"/>
                </a:solidFill>
                <a:latin typeface="Arial"/>
                <a:cs typeface="Arial"/>
              </a:rPr>
              <a:t>"firstName"</a:t>
            </a:r>
            <a:r>
              <a:rPr sz="1853" b="1" spc="176" dirty="0">
                <a:latin typeface="Arial"/>
                <a:cs typeface="Arial"/>
              </a:rPr>
              <a:t>,</a:t>
            </a:r>
            <a:endParaRPr sz="1853" dirty="0">
              <a:latin typeface="Arial"/>
              <a:cs typeface="Arial"/>
            </a:endParaRPr>
          </a:p>
          <a:p>
            <a:pPr marL="2252502">
              <a:spcBef>
                <a:spcPts val="71"/>
              </a:spcBef>
            </a:pPr>
            <a:r>
              <a:rPr sz="1853" b="1" spc="124" dirty="0">
                <a:latin typeface="Arial"/>
                <a:cs typeface="Arial"/>
              </a:rPr>
              <a:t>$</a:t>
            </a:r>
            <a:r>
              <a:rPr sz="1853" b="1" spc="124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sz="1853" b="1" spc="124" dirty="0">
                <a:latin typeface="Arial"/>
                <a:cs typeface="Arial"/>
              </a:rPr>
              <a:t>,</a:t>
            </a:r>
            <a:endParaRPr sz="1853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70499" y="2869983"/>
            <a:ext cx="1070722" cy="57557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2215"/>
              </a:lnSpc>
              <a:spcBef>
                <a:spcPts val="88"/>
              </a:spcBef>
              <a:tabLst>
                <a:tab pos="929578" algn="l"/>
              </a:tabLst>
            </a:pPr>
            <a:r>
              <a:rPr sz="1853" b="1" spc="26" dirty="0">
                <a:latin typeface="Arial"/>
                <a:cs typeface="Arial"/>
              </a:rPr>
              <a:t>$</a:t>
            </a:r>
            <a:r>
              <a:rPr sz="1853" b="1" spc="66" dirty="0">
                <a:solidFill>
                  <a:srgbClr val="0070C0"/>
                </a:solidFill>
                <a:latin typeface="Arial"/>
                <a:cs typeface="Arial"/>
              </a:rPr>
              <a:t>"age</a:t>
            </a:r>
            <a:r>
              <a:rPr sz="1853" b="1" spc="22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853" b="1" dirty="0">
                <a:solidFill>
                  <a:srgbClr val="0070C0"/>
                </a:solidFill>
                <a:latin typeface="Arial"/>
                <a:cs typeface="Arial"/>
              </a:rPr>
              <a:t>	</a:t>
            </a:r>
            <a:r>
              <a:rPr sz="1853" b="1" spc="-66" dirty="0">
                <a:latin typeface="Arial"/>
                <a:cs typeface="Arial"/>
              </a:rPr>
              <a:t>&gt;</a:t>
            </a:r>
            <a:endParaRPr sz="1853">
              <a:latin typeface="Arial"/>
              <a:cs typeface="Arial"/>
            </a:endParaRPr>
          </a:p>
          <a:p>
            <a:pPr marL="11206">
              <a:lnSpc>
                <a:spcPts val="2215"/>
              </a:lnSpc>
              <a:tabLst>
                <a:tab pos="929578" algn="l"/>
              </a:tabLst>
            </a:pPr>
            <a:r>
              <a:rPr sz="1853" b="1" spc="26" dirty="0">
                <a:latin typeface="Arial"/>
                <a:cs typeface="Arial"/>
              </a:rPr>
              <a:t>$</a:t>
            </a:r>
            <a:r>
              <a:rPr sz="1853" b="1" spc="66" dirty="0">
                <a:solidFill>
                  <a:srgbClr val="0070C0"/>
                </a:solidFill>
                <a:latin typeface="Arial"/>
                <a:cs typeface="Arial"/>
              </a:rPr>
              <a:t>"age</a:t>
            </a:r>
            <a:r>
              <a:rPr sz="1853" b="1" spc="22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853" b="1" dirty="0">
                <a:solidFill>
                  <a:srgbClr val="0070C0"/>
                </a:solidFill>
                <a:latin typeface="Arial"/>
                <a:cs typeface="Arial"/>
              </a:rPr>
              <a:t>	</a:t>
            </a:r>
            <a:r>
              <a:rPr sz="1853" b="1" spc="-66" dirty="0">
                <a:latin typeface="Arial"/>
                <a:cs typeface="Arial"/>
              </a:rPr>
              <a:t>+</a:t>
            </a:r>
            <a:endParaRPr sz="185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8323" y="2869983"/>
            <a:ext cx="1496546" cy="57557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2215"/>
              </a:lnSpc>
              <a:spcBef>
                <a:spcPts val="88"/>
              </a:spcBef>
            </a:pPr>
            <a:r>
              <a:rPr sz="1853" b="1" spc="185" dirty="0">
                <a:solidFill>
                  <a:srgbClr val="1AA756"/>
                </a:solidFill>
                <a:latin typeface="Arial"/>
                <a:cs typeface="Arial"/>
              </a:rPr>
              <a:t>49</a:t>
            </a:r>
            <a:r>
              <a:rPr sz="1853" b="1" spc="185" dirty="0">
                <a:latin typeface="Arial"/>
                <a:cs typeface="Arial"/>
              </a:rPr>
              <a:t>,</a:t>
            </a:r>
            <a:endParaRPr sz="1853">
              <a:latin typeface="Arial"/>
              <a:cs typeface="Arial"/>
            </a:endParaRPr>
          </a:p>
          <a:p>
            <a:pPr marL="11206">
              <a:lnSpc>
                <a:spcPts val="2215"/>
              </a:lnSpc>
            </a:pPr>
            <a:r>
              <a:rPr sz="1853" b="1" spc="26" dirty="0">
                <a:solidFill>
                  <a:srgbClr val="1AA756"/>
                </a:solidFill>
                <a:latin typeface="Arial"/>
                <a:cs typeface="Arial"/>
              </a:rPr>
              <a:t>10</a:t>
            </a:r>
            <a:r>
              <a:rPr sz="1853" b="1" spc="128" dirty="0">
                <a:latin typeface="Arial"/>
                <a:cs typeface="Arial"/>
              </a:rPr>
              <a:t>).show(</a:t>
            </a:r>
            <a:r>
              <a:rPr sz="1853" b="1" spc="26" dirty="0">
                <a:solidFill>
                  <a:srgbClr val="1AA756"/>
                </a:solidFill>
                <a:latin typeface="Arial"/>
                <a:cs typeface="Arial"/>
              </a:rPr>
              <a:t>5</a:t>
            </a:r>
            <a:r>
              <a:rPr sz="1853" b="1" spc="401" dirty="0">
                <a:latin typeface="Arial"/>
                <a:cs typeface="Arial"/>
              </a:rPr>
              <a:t>)</a:t>
            </a:r>
            <a:endParaRPr sz="185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322" y="3441483"/>
            <a:ext cx="6925364" cy="8735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2215"/>
              </a:lnSpc>
              <a:spcBef>
                <a:spcPts val="88"/>
              </a:spcBef>
            </a:pPr>
            <a:r>
              <a:rPr sz="1853" dirty="0">
                <a:latin typeface="Arial"/>
                <a:cs typeface="Arial"/>
              </a:rPr>
              <a:t>+-­‐-­‐-­‐-­‐-­‐-­‐-­‐-­‐-­‐+-­‐-­‐-­‐+-­‐-­‐-­‐-­‐-­‐-­‐-­‐-­‐-­‐-­‐+-­‐-­‐-­‐-­‐-­‐-­‐-­‐-­‐-­‐-­‐+</a:t>
            </a:r>
          </a:p>
          <a:p>
            <a:pPr marL="11206">
              <a:lnSpc>
                <a:spcPts val="2215"/>
              </a:lnSpc>
              <a:tabLst>
                <a:tab pos="2913685" algn="l"/>
                <a:tab pos="4101572" algn="l"/>
                <a:tab pos="4359321" algn="l"/>
              </a:tabLst>
            </a:pPr>
            <a:r>
              <a:rPr sz="1853" spc="199" dirty="0">
                <a:latin typeface="Arial"/>
                <a:cs typeface="Arial"/>
              </a:rPr>
              <a:t>|firstName|age|</a:t>
            </a:r>
            <a:r>
              <a:rPr sz="1853" spc="199" dirty="0">
                <a:solidFill>
                  <a:srgbClr val="FF0000"/>
                </a:solidFill>
                <a:latin typeface="Arial"/>
                <a:cs typeface="Arial"/>
              </a:rPr>
              <a:t>(age</a:t>
            </a:r>
            <a:r>
              <a:rPr sz="1853" spc="24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53" spc="-66" dirty="0">
                <a:solidFill>
                  <a:srgbClr val="FF0000"/>
                </a:solidFill>
                <a:latin typeface="Arial"/>
                <a:cs typeface="Arial"/>
              </a:rPr>
              <a:t>&gt;	</a:t>
            </a:r>
            <a:r>
              <a:rPr sz="1853" spc="194" dirty="0">
                <a:solidFill>
                  <a:srgbClr val="FF0000"/>
                </a:solidFill>
                <a:latin typeface="Arial"/>
                <a:cs typeface="Arial"/>
              </a:rPr>
              <a:t>49)</a:t>
            </a:r>
            <a:r>
              <a:rPr sz="1853" spc="194" dirty="0">
                <a:latin typeface="Arial"/>
                <a:cs typeface="Arial"/>
              </a:rPr>
              <a:t>|</a:t>
            </a:r>
            <a:r>
              <a:rPr sz="1853" spc="194" dirty="0">
                <a:solidFill>
                  <a:srgbClr val="FF0000"/>
                </a:solidFill>
                <a:latin typeface="Arial"/>
                <a:cs typeface="Arial"/>
              </a:rPr>
              <a:t>(age	</a:t>
            </a:r>
            <a:r>
              <a:rPr sz="1853" spc="-66" dirty="0">
                <a:solidFill>
                  <a:srgbClr val="FF0000"/>
                </a:solidFill>
                <a:latin typeface="Arial"/>
                <a:cs typeface="Arial"/>
              </a:rPr>
              <a:t>+	</a:t>
            </a:r>
            <a:r>
              <a:rPr sz="1853" spc="256" dirty="0">
                <a:solidFill>
                  <a:srgbClr val="FF0000"/>
                </a:solidFill>
                <a:latin typeface="Arial"/>
                <a:cs typeface="Arial"/>
              </a:rPr>
              <a:t>10)</a:t>
            </a:r>
            <a:r>
              <a:rPr sz="1853" spc="256" dirty="0">
                <a:latin typeface="Arial"/>
                <a:cs typeface="Arial"/>
              </a:rPr>
              <a:t>|</a:t>
            </a:r>
            <a:endParaRPr sz="1853" dirty="0">
              <a:latin typeface="Arial"/>
              <a:cs typeface="Arial"/>
            </a:endParaRPr>
          </a:p>
          <a:p>
            <a:pPr marL="11206">
              <a:spcBef>
                <a:spcPts val="71"/>
              </a:spcBef>
            </a:pPr>
            <a:r>
              <a:rPr sz="1853" dirty="0">
                <a:latin typeface="Arial"/>
                <a:cs typeface="Arial"/>
              </a:rPr>
              <a:t>+-­‐-­‐-­‐-­‐-­‐-­‐-­‐-­‐-­‐+-­‐-­‐-­‐+-­‐-­‐-­‐-­‐-­‐-­‐-­‐-­‐-­‐-­‐+-­‐-­‐-­‐-­‐-­‐-­‐-­‐-­‐-­‐-­‐+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12513" y="4376096"/>
          <a:ext cx="4941794" cy="1399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9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Erin|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980"/>
                        </a:lnSpc>
                      </a:pPr>
                      <a:r>
                        <a:rPr sz="1900" spc="235" dirty="0">
                          <a:latin typeface="Arial"/>
                          <a:cs typeface="Arial"/>
                        </a:rPr>
                        <a:t>42|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2295" algn="r">
                        <a:lnSpc>
                          <a:spcPts val="19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false|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52|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1750">
                        <a:lnSpc>
                          <a:spcPts val="218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21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Claire|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2180"/>
                        </a:lnSpc>
                      </a:pPr>
                      <a:r>
                        <a:rPr sz="1900" spc="235" dirty="0">
                          <a:latin typeface="Arial"/>
                          <a:cs typeface="Arial"/>
                        </a:rPr>
                        <a:t>23|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2295" algn="r">
                        <a:lnSpc>
                          <a:spcPts val="21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false|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21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33|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353">
                <a:tc>
                  <a:txBody>
                    <a:bodyPr/>
                    <a:lstStyle/>
                    <a:p>
                      <a:pPr marL="31750">
                        <a:lnSpc>
                          <a:spcPts val="223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Norman|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2230"/>
                        </a:lnSpc>
                      </a:pPr>
                      <a:r>
                        <a:rPr sz="1900" spc="235" dirty="0">
                          <a:latin typeface="Arial"/>
                          <a:cs typeface="Arial"/>
                        </a:rPr>
                        <a:t>81|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2295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true|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91|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1750">
                        <a:lnSpc>
                          <a:spcPts val="223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Miguel|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2230"/>
                        </a:lnSpc>
                      </a:pPr>
                      <a:r>
                        <a:rPr sz="1900" spc="235" dirty="0">
                          <a:latin typeface="Arial"/>
                          <a:cs typeface="Arial"/>
                        </a:rPr>
                        <a:t>64|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2295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true|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23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74|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218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21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Rosalita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2180"/>
                        </a:lnSpc>
                      </a:pPr>
                      <a:r>
                        <a:rPr sz="1900" spc="235" dirty="0">
                          <a:latin typeface="Arial"/>
                          <a:cs typeface="Arial"/>
                        </a:rPr>
                        <a:t>14|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2295" algn="r">
                        <a:lnSpc>
                          <a:spcPts val="21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false|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80"/>
                        </a:lnSpc>
                      </a:pPr>
                      <a:r>
                        <a:rPr sz="1900" spc="45" dirty="0">
                          <a:latin typeface="Arial"/>
                          <a:cs typeface="Arial"/>
                        </a:rPr>
                        <a:t>24|</a:t>
                      </a:r>
                      <a:endParaRPr sz="19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29322" y="5738689"/>
            <a:ext cx="6119821" cy="2964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dirty="0">
                <a:latin typeface="Arial"/>
                <a:cs typeface="Arial"/>
              </a:rPr>
              <a:t>+-­‐-­‐-­‐-­‐-­‐-­‐-­‐-­‐-­‐+-­‐-­‐-­‐+-­‐-­‐-­‐-­‐-­‐-­‐-­‐-­‐-­‐-­‐+-­‐-­‐-­‐-­‐-­‐-­‐-­‐-­‐-­‐-­‐+</a:t>
            </a:r>
          </a:p>
        </p:txBody>
      </p:sp>
      <p:sp>
        <p:nvSpPr>
          <p:cNvPr id="13" name="object 13"/>
          <p:cNvSpPr/>
          <p:nvPr/>
        </p:nvSpPr>
        <p:spPr>
          <a:xfrm>
            <a:off x="8089302" y="2374303"/>
            <a:ext cx="291351" cy="437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63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9307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982096"/>
            <a:ext cx="8606118" cy="411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2127773"/>
            <a:ext cx="8426824" cy="361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1761004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80" dirty="0"/>
              <a:t>select()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89" y="1325151"/>
            <a:ext cx="4769224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32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84" dirty="0">
                <a:solidFill>
                  <a:srgbClr val="404040"/>
                </a:solidFill>
                <a:latin typeface="Trebuchet MS"/>
                <a:cs typeface="Trebuchet MS"/>
              </a:rPr>
              <a:t>Python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4" dirty="0">
                <a:solidFill>
                  <a:srgbClr val="404040"/>
                </a:solidFill>
                <a:latin typeface="Trebuchet MS"/>
                <a:cs typeface="Trebuchet MS"/>
              </a:rPr>
              <a:t>DSL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647" spc="-29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slightly</a:t>
            </a:r>
            <a:r>
              <a:rPr sz="2647" spc="-3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202" dirty="0">
                <a:solidFill>
                  <a:srgbClr val="404040"/>
                </a:solidFill>
                <a:latin typeface="Trebuchet MS"/>
                <a:cs typeface="Trebuchet MS"/>
              </a:rPr>
              <a:t>different.</a:t>
            </a:r>
            <a:endParaRPr sz="2647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463" y="2379905"/>
            <a:ext cx="8101853" cy="3137647"/>
          </a:xfrm>
          <a:custGeom>
            <a:avLst/>
            <a:gdLst/>
            <a:ahLst/>
            <a:cxnLst/>
            <a:rect l="l" t="t" r="r" b="b"/>
            <a:pathLst>
              <a:path w="9182100" h="3556000">
                <a:moveTo>
                  <a:pt x="0" y="0"/>
                </a:moveTo>
                <a:lnTo>
                  <a:pt x="9182100" y="0"/>
                </a:lnTo>
                <a:lnTo>
                  <a:pt x="91821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96464" y="2379905"/>
            <a:ext cx="8101853" cy="3137647"/>
          </a:xfrm>
          <a:custGeom>
            <a:avLst/>
            <a:gdLst/>
            <a:ahLst/>
            <a:cxnLst/>
            <a:rect l="l" t="t" r="r" b="b"/>
            <a:pathLst>
              <a:path w="9182100" h="3556000">
                <a:moveTo>
                  <a:pt x="0" y="0"/>
                </a:moveTo>
                <a:lnTo>
                  <a:pt x="9182101" y="0"/>
                </a:lnTo>
                <a:lnTo>
                  <a:pt x="9182101" y="3555999"/>
                </a:lnTo>
                <a:lnTo>
                  <a:pt x="0" y="35559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395249" y="3063341"/>
            <a:ext cx="248658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243359" algn="l"/>
                <a:tab pos="2364007" algn="l"/>
              </a:tabLst>
            </a:pPr>
            <a:r>
              <a:rPr sz="1588" b="1" spc="132" dirty="0">
                <a:latin typeface="Arial"/>
                <a:cs typeface="Arial"/>
              </a:rPr>
              <a:t>df</a:t>
            </a:r>
            <a:r>
              <a:rPr sz="1588" b="1" spc="353" dirty="0">
                <a:latin typeface="Arial"/>
                <a:cs typeface="Arial"/>
              </a:rPr>
              <a:t>[</a:t>
            </a:r>
            <a:r>
              <a:rPr sz="1588" b="1" spc="180" dirty="0">
                <a:solidFill>
                  <a:srgbClr val="0070C0"/>
                </a:solidFill>
                <a:latin typeface="Arial"/>
                <a:cs typeface="Arial"/>
              </a:rPr>
              <a:t>'age'</a:t>
            </a:r>
            <a:r>
              <a:rPr sz="1588" b="1" spc="427" dirty="0">
                <a:latin typeface="Arial"/>
                <a:cs typeface="Arial"/>
              </a:rPr>
              <a:t>]</a:t>
            </a:r>
            <a:r>
              <a:rPr sz="1588" b="1" spc="353" dirty="0">
                <a:latin typeface="Arial"/>
                <a:cs typeface="Arial"/>
              </a:rPr>
              <a:t>,</a:t>
            </a:r>
            <a:r>
              <a:rPr sz="1588" b="1" dirty="0">
                <a:latin typeface="Arial"/>
                <a:cs typeface="Arial"/>
              </a:rPr>
              <a:t>	</a:t>
            </a:r>
            <a:r>
              <a:rPr sz="1588" b="1" spc="132" dirty="0">
                <a:latin typeface="Arial"/>
                <a:cs typeface="Arial"/>
              </a:rPr>
              <a:t>df</a:t>
            </a:r>
            <a:r>
              <a:rPr sz="1588" b="1" spc="353" dirty="0">
                <a:latin typeface="Arial"/>
                <a:cs typeface="Arial"/>
              </a:rPr>
              <a:t>[</a:t>
            </a:r>
            <a:r>
              <a:rPr sz="1588" b="1" spc="180" dirty="0">
                <a:solidFill>
                  <a:srgbClr val="0070C0"/>
                </a:solidFill>
                <a:latin typeface="Arial"/>
                <a:cs typeface="Arial"/>
              </a:rPr>
              <a:t>'age'</a:t>
            </a:r>
            <a:r>
              <a:rPr sz="1588" b="1" spc="344" dirty="0">
                <a:latin typeface="Arial"/>
                <a:cs typeface="Arial"/>
              </a:rPr>
              <a:t>]</a:t>
            </a:r>
            <a:r>
              <a:rPr sz="1588" b="1" dirty="0">
                <a:latin typeface="Arial"/>
                <a:cs typeface="Arial"/>
              </a:rPr>
              <a:t>	</a:t>
            </a:r>
            <a:r>
              <a:rPr sz="1588" b="1" spc="-57" dirty="0">
                <a:latin typeface="Arial"/>
                <a:cs typeface="Arial"/>
              </a:rPr>
              <a:t>&gt;</a:t>
            </a:r>
            <a:endParaRPr sz="158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3808" y="3063341"/>
            <a:ext cx="125393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84" dirty="0">
                <a:solidFill>
                  <a:srgbClr val="1AA756"/>
                </a:solidFill>
                <a:latin typeface="Arial"/>
                <a:cs typeface="Arial"/>
              </a:rPr>
              <a:t>49</a:t>
            </a:r>
            <a:r>
              <a:rPr sz="1588" b="1" spc="84" dirty="0">
                <a:latin typeface="Arial"/>
                <a:cs typeface="Arial"/>
              </a:rPr>
              <a:t>).show(</a:t>
            </a:r>
            <a:r>
              <a:rPr sz="1588" b="1" spc="84" dirty="0">
                <a:solidFill>
                  <a:srgbClr val="1AA756"/>
                </a:solidFill>
                <a:latin typeface="Arial"/>
                <a:cs typeface="Arial"/>
              </a:rPr>
              <a:t>5</a:t>
            </a:r>
            <a:r>
              <a:rPr sz="1588" b="1" spc="84" dirty="0">
                <a:latin typeface="Arial"/>
                <a:cs typeface="Arial"/>
              </a:rPr>
              <a:t>)</a:t>
            </a:r>
            <a:endParaRPr sz="158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1983" y="3063340"/>
            <a:ext cx="3832972" cy="98735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1880"/>
              </a:lnSpc>
              <a:spcBef>
                <a:spcPts val="88"/>
              </a:spcBef>
              <a:tabLst>
                <a:tab pos="795100" algn="l"/>
              </a:tabLst>
            </a:pPr>
            <a:r>
              <a:rPr sz="1588" spc="291" dirty="0">
                <a:solidFill>
                  <a:srgbClr val="0070C0"/>
                </a:solidFill>
                <a:latin typeface="Arial"/>
                <a:cs typeface="Arial"/>
              </a:rPr>
              <a:t>In[1]</a:t>
            </a:r>
            <a:r>
              <a:rPr sz="1588" spc="291" dirty="0">
                <a:latin typeface="Arial"/>
                <a:cs typeface="Arial"/>
              </a:rPr>
              <a:t>:	</a:t>
            </a:r>
            <a:r>
              <a:rPr sz="1588" b="1" spc="185" dirty="0">
                <a:latin typeface="Arial"/>
                <a:cs typeface="Arial"/>
              </a:rPr>
              <a:t>df.select(df[</a:t>
            </a:r>
            <a:r>
              <a:rPr sz="1588" b="1" spc="185" dirty="0">
                <a:solidFill>
                  <a:srgbClr val="0070C0"/>
                </a:solidFill>
                <a:latin typeface="Arial"/>
                <a:cs typeface="Arial"/>
              </a:rPr>
              <a:t>'first_name'</a:t>
            </a:r>
            <a:r>
              <a:rPr sz="1588" b="1" spc="185" dirty="0">
                <a:latin typeface="Arial"/>
                <a:cs typeface="Arial"/>
              </a:rPr>
              <a:t>],</a:t>
            </a:r>
            <a:endParaRPr sz="1588" dirty="0">
              <a:latin typeface="Arial"/>
              <a:cs typeface="Arial"/>
            </a:endParaRPr>
          </a:p>
          <a:p>
            <a:pPr marL="11206">
              <a:lnSpc>
                <a:spcPts val="1880"/>
              </a:lnSpc>
            </a:pPr>
            <a:r>
              <a:rPr sz="1588" dirty="0">
                <a:latin typeface="Arial"/>
                <a:cs typeface="Arial"/>
              </a:rPr>
              <a:t>+-­‐-­‐-­‐-­‐-­‐-­‐-­‐-­‐-­‐-­‐+-­‐-­‐-­‐+-­‐-­‐-­‐-­‐-­‐-­‐-­‐-­‐-­‐-­‐+</a:t>
            </a:r>
          </a:p>
          <a:p>
            <a:pPr marL="11206">
              <a:spcBef>
                <a:spcPts val="35"/>
              </a:spcBef>
              <a:tabLst>
                <a:tab pos="2375774" algn="l"/>
                <a:tab pos="2599903" algn="l"/>
              </a:tabLst>
            </a:pPr>
            <a:r>
              <a:rPr sz="1588" spc="154" dirty="0">
                <a:latin typeface="Arial"/>
                <a:cs typeface="Arial"/>
              </a:rPr>
              <a:t>|first_name|age|(age	</a:t>
            </a:r>
            <a:r>
              <a:rPr sz="1588" spc="-57" dirty="0">
                <a:latin typeface="Arial"/>
                <a:cs typeface="Arial"/>
              </a:rPr>
              <a:t>&gt;	</a:t>
            </a:r>
            <a:r>
              <a:rPr sz="1588" spc="202" dirty="0">
                <a:latin typeface="Arial"/>
                <a:cs typeface="Arial"/>
              </a:rPr>
              <a:t>49)|</a:t>
            </a:r>
            <a:endParaRPr sz="1588" dirty="0">
              <a:latin typeface="Arial"/>
              <a:cs typeface="Arial"/>
            </a:endParaRPr>
          </a:p>
          <a:p>
            <a:pPr marL="11206">
              <a:spcBef>
                <a:spcPts val="35"/>
              </a:spcBef>
            </a:pPr>
            <a:r>
              <a:rPr sz="1588" dirty="0">
                <a:latin typeface="Arial"/>
                <a:cs typeface="Arial"/>
              </a:rPr>
              <a:t>+-­‐-­‐-­‐-­‐-­‐-­‐-­‐-­‐-­‐-­‐+-­‐-­‐-­‐+-­‐-­‐-­‐-­‐-­‐-­‐-­‐-­‐-­‐-­‐+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3567"/>
              </p:ext>
            </p:extLst>
          </p:nvPr>
        </p:nvGraphicFramePr>
        <p:xfrm>
          <a:off x="445173" y="4101362"/>
          <a:ext cx="3094503" cy="11941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118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16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Erin|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695"/>
                        </a:lnSpc>
                      </a:pPr>
                      <a:r>
                        <a:rPr sz="1600" spc="175" dirty="0">
                          <a:latin typeface="Arial"/>
                          <a:cs typeface="Arial"/>
                        </a:rPr>
                        <a:t>42|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6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false|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Claire|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95"/>
                        </a:lnSpc>
                      </a:pPr>
                      <a:r>
                        <a:rPr sz="1600" spc="175" dirty="0">
                          <a:latin typeface="Arial"/>
                          <a:cs typeface="Arial"/>
                        </a:rPr>
                        <a:t>23|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false|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926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Norman|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95"/>
                        </a:lnSpc>
                      </a:pPr>
                      <a:r>
                        <a:rPr sz="1600" spc="175" dirty="0">
                          <a:latin typeface="Arial"/>
                          <a:cs typeface="Arial"/>
                        </a:rPr>
                        <a:t>81|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true|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926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184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Miguel|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45"/>
                        </a:lnSpc>
                      </a:pPr>
                      <a:r>
                        <a:rPr sz="1600" spc="175" dirty="0">
                          <a:latin typeface="Arial"/>
                          <a:cs typeface="Arial"/>
                        </a:rPr>
                        <a:t>64|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84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true|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118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Rosalit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95"/>
                        </a:lnSpc>
                      </a:pPr>
                      <a:r>
                        <a:rPr sz="1600" spc="175" dirty="0">
                          <a:latin typeface="Arial"/>
                          <a:cs typeface="Arial"/>
                        </a:rPr>
                        <a:t>14|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false|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61983" y="5259693"/>
            <a:ext cx="436038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+-­‐-­‐-­‐-­‐-­‐-­‐-­‐-­‐-­‐-­‐+-­‐-­‐-­‐+-­‐-­‐-­‐-­‐-­‐-­‐-­‐-­‐-­‐-­‐+</a:t>
            </a:r>
          </a:p>
        </p:txBody>
      </p:sp>
      <p:sp>
        <p:nvSpPr>
          <p:cNvPr id="13" name="object 13"/>
          <p:cNvSpPr/>
          <p:nvPr/>
        </p:nvSpPr>
        <p:spPr>
          <a:xfrm>
            <a:off x="8022067" y="2497567"/>
            <a:ext cx="414618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64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596203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982097"/>
            <a:ext cx="8606118" cy="4179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2127773"/>
            <a:ext cx="8606118" cy="3686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1761004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80" dirty="0"/>
              <a:t>select()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7603" y="1292464"/>
            <a:ext cx="7580779" cy="723425"/>
          </a:xfrm>
          <a:prstGeom prst="rect">
            <a:avLst/>
          </a:prstGeom>
        </p:spPr>
        <p:txBody>
          <a:bodyPr vert="horz" wrap="square" lIns="0" tIns="56029" rIns="0" bIns="0" rtlCol="0">
            <a:spAutoFit/>
          </a:bodyPr>
          <a:lstStyle/>
          <a:p>
            <a:pPr marL="11206" marR="4483">
              <a:lnSpc>
                <a:spcPts val="2647"/>
              </a:lnSpc>
              <a:spcBef>
                <a:spcPts val="441"/>
              </a:spcBef>
            </a:pPr>
            <a:r>
              <a:rPr sz="2471" spc="-150" dirty="0">
                <a:solidFill>
                  <a:srgbClr val="404040"/>
                </a:solidFill>
                <a:latin typeface="Trebuchet MS"/>
                <a:cs typeface="Trebuchet MS"/>
              </a:rPr>
              <a:t>And,</a:t>
            </a:r>
            <a:r>
              <a:rPr sz="2471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37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471" spc="-24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15" dirty="0">
                <a:solidFill>
                  <a:srgbClr val="404040"/>
                </a:solidFill>
                <a:latin typeface="Trebuchet MS"/>
                <a:cs typeface="Trebuchet MS"/>
              </a:rPr>
              <a:t>course,</a:t>
            </a:r>
            <a:r>
              <a:rPr sz="2471" spc="-4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71" dirty="0">
                <a:solidFill>
                  <a:srgbClr val="404040"/>
                </a:solidFill>
                <a:latin typeface="Trebuchet MS"/>
                <a:cs typeface="Trebuchet MS"/>
              </a:rPr>
              <a:t>you</a:t>
            </a:r>
            <a:r>
              <a:rPr sz="2471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62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2471" spc="-29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53" dirty="0">
                <a:solidFill>
                  <a:srgbClr val="404040"/>
                </a:solidFill>
                <a:latin typeface="Trebuchet MS"/>
                <a:cs typeface="Trebuchet MS"/>
              </a:rPr>
              <a:t>also</a:t>
            </a:r>
            <a:r>
              <a:rPr sz="2471" spc="-30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75" dirty="0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sz="2471" spc="-35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06" dirty="0">
                <a:solidFill>
                  <a:srgbClr val="404040"/>
                </a:solidFill>
                <a:latin typeface="Trebuchet MS"/>
                <a:cs typeface="Trebuchet MS"/>
              </a:rPr>
              <a:t>SQL.</a:t>
            </a:r>
            <a:r>
              <a:rPr sz="2471" spc="-22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06" dirty="0">
                <a:solidFill>
                  <a:srgbClr val="404040"/>
                </a:solidFill>
                <a:latin typeface="Trebuchet MS"/>
                <a:cs typeface="Trebuchet MS"/>
              </a:rPr>
              <a:t>(This</a:t>
            </a:r>
            <a:r>
              <a:rPr sz="2471" spc="-3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88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471" spc="-24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2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471" spc="-35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66" dirty="0">
                <a:solidFill>
                  <a:srgbClr val="404040"/>
                </a:solidFill>
                <a:latin typeface="Trebuchet MS"/>
                <a:cs typeface="Trebuchet MS"/>
              </a:rPr>
              <a:t>Python</a:t>
            </a:r>
            <a:r>
              <a:rPr sz="2471" spc="-38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32" dirty="0">
                <a:solidFill>
                  <a:srgbClr val="404040"/>
                </a:solidFill>
                <a:latin typeface="Trebuchet MS"/>
                <a:cs typeface="Trebuchet MS"/>
              </a:rPr>
              <a:t>API,  </a:t>
            </a:r>
            <a:r>
              <a:rPr sz="2471" spc="-101" dirty="0">
                <a:solidFill>
                  <a:srgbClr val="404040"/>
                </a:solidFill>
                <a:latin typeface="Trebuchet MS"/>
                <a:cs typeface="Trebuchet MS"/>
              </a:rPr>
              <a:t>but</a:t>
            </a:r>
            <a:r>
              <a:rPr sz="2471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71" dirty="0">
                <a:solidFill>
                  <a:srgbClr val="404040"/>
                </a:solidFill>
                <a:latin typeface="Trebuchet MS"/>
                <a:cs typeface="Trebuchet MS"/>
              </a:rPr>
              <a:t>you</a:t>
            </a:r>
            <a:r>
              <a:rPr sz="2471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84" dirty="0">
                <a:solidFill>
                  <a:srgbClr val="404040"/>
                </a:solidFill>
                <a:latin typeface="Trebuchet MS"/>
                <a:cs typeface="Trebuchet MS"/>
              </a:rPr>
              <a:t>issue</a:t>
            </a:r>
            <a:r>
              <a:rPr sz="2471" spc="-1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8" dirty="0">
                <a:solidFill>
                  <a:srgbClr val="404040"/>
                </a:solidFill>
                <a:latin typeface="Trebuchet MS"/>
                <a:cs typeface="Trebuchet MS"/>
              </a:rPr>
              <a:t>SQL</a:t>
            </a:r>
            <a:r>
              <a:rPr sz="2471" spc="-30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2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471" spc="-35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71" dirty="0">
                <a:solidFill>
                  <a:srgbClr val="404040"/>
                </a:solidFill>
                <a:latin typeface="Trebuchet MS"/>
                <a:cs typeface="Trebuchet MS"/>
              </a:rPr>
              <a:t>same</a:t>
            </a:r>
            <a:r>
              <a:rPr sz="2471" spc="-35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24" dirty="0">
                <a:solidFill>
                  <a:srgbClr val="404040"/>
                </a:solidFill>
                <a:latin typeface="Trebuchet MS"/>
                <a:cs typeface="Trebuchet MS"/>
              </a:rPr>
              <a:t>way</a:t>
            </a:r>
            <a:r>
              <a:rPr sz="2471" spc="-23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06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471" spc="-20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40" dirty="0">
                <a:solidFill>
                  <a:srgbClr val="404040"/>
                </a:solidFill>
                <a:latin typeface="Trebuchet MS"/>
                <a:cs typeface="Trebuchet MS"/>
              </a:rPr>
              <a:t>Scala</a:t>
            </a:r>
            <a:r>
              <a:rPr sz="2471" spc="-39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44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471" spc="-32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71" spc="-154" dirty="0">
                <a:solidFill>
                  <a:srgbClr val="404040"/>
                </a:solidFill>
                <a:latin typeface="Trebuchet MS"/>
                <a:cs typeface="Trebuchet MS"/>
              </a:rPr>
              <a:t>Java.)</a:t>
            </a:r>
            <a:endParaRPr sz="2471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110" y="2357493"/>
            <a:ext cx="8191500" cy="3171265"/>
          </a:xfrm>
          <a:custGeom>
            <a:avLst/>
            <a:gdLst/>
            <a:ahLst/>
            <a:cxnLst/>
            <a:rect l="l" t="t" r="r" b="b"/>
            <a:pathLst>
              <a:path w="9283700" h="3594100">
                <a:moveTo>
                  <a:pt x="0" y="0"/>
                </a:moveTo>
                <a:lnTo>
                  <a:pt x="9283700" y="0"/>
                </a:lnTo>
                <a:lnTo>
                  <a:pt x="9283700" y="3594100"/>
                </a:lnTo>
                <a:lnTo>
                  <a:pt x="0" y="3594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86111" y="2357493"/>
            <a:ext cx="8191500" cy="3171265"/>
          </a:xfrm>
          <a:custGeom>
            <a:avLst/>
            <a:gdLst/>
            <a:ahLst/>
            <a:cxnLst/>
            <a:rect l="l" t="t" r="r" b="b"/>
            <a:pathLst>
              <a:path w="9283700" h="3594100">
                <a:moveTo>
                  <a:pt x="0" y="0"/>
                </a:moveTo>
                <a:lnTo>
                  <a:pt x="9283701" y="0"/>
                </a:lnTo>
                <a:lnTo>
                  <a:pt x="9283701" y="3594101"/>
                </a:lnTo>
                <a:lnTo>
                  <a:pt x="0" y="35941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557603" y="2441750"/>
            <a:ext cx="40570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795100" algn="l"/>
              </a:tabLst>
            </a:pPr>
            <a:r>
              <a:rPr sz="1588" spc="291" dirty="0">
                <a:solidFill>
                  <a:srgbClr val="0070C0"/>
                </a:solidFill>
                <a:latin typeface="Arial"/>
                <a:cs typeface="Arial"/>
              </a:rPr>
              <a:t>In[1]</a:t>
            </a:r>
            <a:r>
              <a:rPr sz="1588" spc="291" dirty="0">
                <a:latin typeface="Arial"/>
                <a:cs typeface="Arial"/>
              </a:rPr>
              <a:t>:	</a:t>
            </a:r>
            <a:r>
              <a:rPr sz="1588" b="1" spc="62" dirty="0">
                <a:latin typeface="Arial"/>
                <a:cs typeface="Arial"/>
              </a:rPr>
              <a:t>df.registerTempTable("names")</a:t>
            </a:r>
            <a:endParaRPr sz="158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0575" y="2688280"/>
            <a:ext cx="338529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355984" algn="l"/>
                <a:tab pos="1916308" algn="l"/>
                <a:tab pos="2364567" algn="l"/>
                <a:tab pos="2588697" algn="l"/>
                <a:tab pos="2924891" algn="l"/>
              </a:tabLst>
            </a:pPr>
            <a:r>
              <a:rPr sz="1588" b="1" spc="75" dirty="0">
                <a:latin typeface="Arial"/>
                <a:cs typeface="Arial"/>
              </a:rPr>
              <a:t>first_nam</a:t>
            </a:r>
            <a:r>
              <a:rPr sz="1588" b="1" spc="79" dirty="0">
                <a:latin typeface="Arial"/>
                <a:cs typeface="Arial"/>
              </a:rPr>
              <a:t>e</a:t>
            </a:r>
            <a:r>
              <a:rPr sz="1588" b="1" spc="427" dirty="0">
                <a:latin typeface="Arial"/>
                <a:cs typeface="Arial"/>
              </a:rPr>
              <a:t>,</a:t>
            </a:r>
            <a:r>
              <a:rPr sz="1588" b="1" dirty="0">
                <a:latin typeface="Arial"/>
                <a:cs typeface="Arial"/>
              </a:rPr>
              <a:t>	</a:t>
            </a:r>
            <a:r>
              <a:rPr sz="1588" b="1" spc="97" dirty="0">
                <a:latin typeface="Arial"/>
                <a:cs typeface="Arial"/>
              </a:rPr>
              <a:t>age</a:t>
            </a:r>
            <a:r>
              <a:rPr sz="1588" b="1" spc="40" dirty="0">
                <a:latin typeface="Arial"/>
                <a:cs typeface="Arial"/>
              </a:rPr>
              <a:t>,</a:t>
            </a:r>
            <a:r>
              <a:rPr sz="1588" b="1" dirty="0">
                <a:latin typeface="Arial"/>
                <a:cs typeface="Arial"/>
              </a:rPr>
              <a:t>	</a:t>
            </a:r>
            <a:r>
              <a:rPr sz="1588" b="1" spc="-31" dirty="0">
                <a:latin typeface="Arial"/>
                <a:cs typeface="Arial"/>
              </a:rPr>
              <a:t>ag</a:t>
            </a:r>
            <a:r>
              <a:rPr sz="1588" b="1" spc="-40" dirty="0">
                <a:latin typeface="Arial"/>
                <a:cs typeface="Arial"/>
              </a:rPr>
              <a:t>e</a:t>
            </a:r>
            <a:r>
              <a:rPr sz="1588" b="1" dirty="0">
                <a:latin typeface="Arial"/>
                <a:cs typeface="Arial"/>
              </a:rPr>
              <a:t>	</a:t>
            </a:r>
            <a:r>
              <a:rPr sz="1588" b="1" spc="-57" dirty="0">
                <a:latin typeface="Arial"/>
                <a:cs typeface="Arial"/>
              </a:rPr>
              <a:t>&gt;</a:t>
            </a:r>
            <a:r>
              <a:rPr sz="1588" b="1" dirty="0">
                <a:latin typeface="Arial"/>
                <a:cs typeface="Arial"/>
              </a:rPr>
              <a:t>	</a:t>
            </a:r>
            <a:r>
              <a:rPr sz="1588" b="1" spc="-4" dirty="0">
                <a:latin typeface="Arial"/>
                <a:cs typeface="Arial"/>
              </a:rPr>
              <a:t>4</a:t>
            </a:r>
            <a:r>
              <a:rPr sz="1588" b="1" spc="-13" dirty="0">
                <a:latin typeface="Arial"/>
                <a:cs typeface="Arial"/>
              </a:rPr>
              <a:t>9</a:t>
            </a:r>
            <a:r>
              <a:rPr sz="1588" b="1" dirty="0">
                <a:latin typeface="Arial"/>
                <a:cs typeface="Arial"/>
              </a:rPr>
              <a:t>	</a:t>
            </a:r>
            <a:r>
              <a:rPr sz="1588" b="1" spc="-291" dirty="0">
                <a:latin typeface="Arial"/>
                <a:cs typeface="Arial"/>
              </a:rPr>
              <a:t>FROM</a:t>
            </a:r>
            <a:endParaRPr sz="158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16474" y="2688280"/>
            <a:ext cx="10292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35" dirty="0">
                <a:latin typeface="Arial"/>
                <a:cs typeface="Arial"/>
              </a:rPr>
              <a:t>names")</a:t>
            </a:r>
            <a:r>
              <a:rPr sz="1588" b="1" spc="13" dirty="0">
                <a:latin typeface="Arial"/>
                <a:cs typeface="Arial"/>
              </a:rPr>
              <a:t>.</a:t>
            </a:r>
            <a:r>
              <a:rPr sz="1588" b="1" spc="427" dirty="0">
                <a:latin typeface="Arial"/>
                <a:cs typeface="Arial"/>
              </a:rPr>
              <a:t>\</a:t>
            </a:r>
            <a:endParaRPr sz="1588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7603" y="2688280"/>
            <a:ext cx="3272678" cy="12317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795100" algn="l"/>
              </a:tabLst>
            </a:pPr>
            <a:r>
              <a:rPr sz="1588" spc="291" dirty="0">
                <a:solidFill>
                  <a:srgbClr val="0070C0"/>
                </a:solidFill>
                <a:latin typeface="Arial"/>
                <a:cs typeface="Arial"/>
              </a:rPr>
              <a:t>In[2]</a:t>
            </a:r>
            <a:r>
              <a:rPr sz="1588" spc="291" dirty="0">
                <a:latin typeface="Arial"/>
                <a:cs typeface="Arial"/>
              </a:rPr>
              <a:t>:	</a:t>
            </a:r>
            <a:r>
              <a:rPr sz="1588" b="1" spc="40" dirty="0">
                <a:latin typeface="Arial"/>
                <a:cs typeface="Arial"/>
              </a:rPr>
              <a:t>sqlContext.sql("SELECT</a:t>
            </a:r>
            <a:endParaRPr sz="1588" dirty="0">
              <a:latin typeface="Arial"/>
              <a:cs typeface="Arial"/>
            </a:endParaRPr>
          </a:p>
          <a:p>
            <a:pPr marL="2028373">
              <a:spcBef>
                <a:spcPts val="35"/>
              </a:spcBef>
            </a:pPr>
            <a:r>
              <a:rPr sz="1588" b="1" spc="22" dirty="0">
                <a:latin typeface="Arial"/>
                <a:cs typeface="Arial"/>
              </a:rPr>
              <a:t>show(5)</a:t>
            </a:r>
            <a:endParaRPr sz="1588" dirty="0">
              <a:latin typeface="Arial"/>
              <a:cs typeface="Arial"/>
            </a:endParaRPr>
          </a:p>
          <a:p>
            <a:pPr marL="11206">
              <a:lnSpc>
                <a:spcPts val="1880"/>
              </a:lnSpc>
              <a:spcBef>
                <a:spcPts val="35"/>
              </a:spcBef>
            </a:pPr>
            <a:r>
              <a:rPr sz="1588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</a:p>
          <a:p>
            <a:pPr marL="11206">
              <a:lnSpc>
                <a:spcPts val="1880"/>
              </a:lnSpc>
              <a:tabLst>
                <a:tab pos="2028373" algn="l"/>
              </a:tabLst>
            </a:pPr>
            <a:r>
              <a:rPr sz="1588" spc="172" dirty="0">
                <a:latin typeface="Arial"/>
                <a:cs typeface="Arial"/>
              </a:rPr>
              <a:t>|first_name|age|	</a:t>
            </a:r>
            <a:r>
              <a:rPr sz="1588" spc="137" dirty="0">
                <a:latin typeface="Arial"/>
                <a:cs typeface="Arial"/>
              </a:rPr>
              <a:t>_c2|</a:t>
            </a:r>
            <a:endParaRPr sz="1588" dirty="0">
              <a:latin typeface="Arial"/>
              <a:cs typeface="Arial"/>
            </a:endParaRPr>
          </a:p>
          <a:p>
            <a:pPr marL="11206">
              <a:spcBef>
                <a:spcPts val="35"/>
              </a:spcBef>
            </a:pPr>
            <a:r>
              <a:rPr sz="1588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40794" y="3972830"/>
          <a:ext cx="2519643" cy="1187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118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6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Erin|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6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42|fals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Claire|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23|fals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Norman|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895"/>
                        </a:lnSpc>
                        <a:tabLst>
                          <a:tab pos="508000" algn="l"/>
                        </a:tabLst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81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|	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tru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926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89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Miguel|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895"/>
                        </a:lnSpc>
                        <a:tabLst>
                          <a:tab pos="508000" algn="l"/>
                        </a:tabLst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|	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tru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515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4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Rosalit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845"/>
                        </a:lnSpc>
                      </a:pPr>
                      <a:r>
                        <a:rPr sz="1600" spc="10" dirty="0">
                          <a:latin typeface="Arial"/>
                          <a:cs typeface="Arial"/>
                        </a:rPr>
                        <a:t>14|fals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557603" y="5131162"/>
            <a:ext cx="2486585" cy="5000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</a:p>
        </p:txBody>
      </p:sp>
      <p:sp>
        <p:nvSpPr>
          <p:cNvPr id="14" name="object 14"/>
          <p:cNvSpPr/>
          <p:nvPr/>
        </p:nvSpPr>
        <p:spPr>
          <a:xfrm>
            <a:off x="8291008" y="2340685"/>
            <a:ext cx="403412" cy="40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65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31052719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2127773"/>
            <a:ext cx="8606118" cy="4034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2273449"/>
            <a:ext cx="8516471" cy="3541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1459005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filter()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90" y="1280328"/>
            <a:ext cx="7017684" cy="795843"/>
          </a:xfrm>
          <a:prstGeom prst="rect">
            <a:avLst/>
          </a:prstGeom>
        </p:spPr>
        <p:txBody>
          <a:bodyPr vert="horz" wrap="square" lIns="0" tIns="51546" rIns="0" bIns="0" rtlCol="0">
            <a:spAutoFit/>
          </a:bodyPr>
          <a:lstStyle/>
          <a:p>
            <a:pPr marL="11206" marR="4483">
              <a:lnSpc>
                <a:spcPts val="2912"/>
              </a:lnSpc>
              <a:spcBef>
                <a:spcPts val="405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filter()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method allows you to filter rows out  of your results.</a:t>
            </a:r>
            <a:endParaRPr sz="2647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758" y="2503170"/>
            <a:ext cx="7989794" cy="3081618"/>
          </a:xfrm>
          <a:custGeom>
            <a:avLst/>
            <a:gdLst/>
            <a:ahLst/>
            <a:cxnLst/>
            <a:rect l="l" t="t" r="r" b="b"/>
            <a:pathLst>
              <a:path w="9055100" h="3492500">
                <a:moveTo>
                  <a:pt x="0" y="0"/>
                </a:moveTo>
                <a:lnTo>
                  <a:pt x="9055100" y="0"/>
                </a:lnTo>
                <a:lnTo>
                  <a:pt x="9055100" y="3492500"/>
                </a:lnTo>
                <a:lnTo>
                  <a:pt x="0" y="349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575758" y="2503170"/>
            <a:ext cx="7989794" cy="2579937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77" dirty="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1588" dirty="0">
              <a:latin typeface="Times New Roman"/>
              <a:cs typeface="Times New Roman"/>
            </a:endParaRPr>
          </a:p>
          <a:p>
            <a:pPr marL="79566">
              <a:tabLst>
                <a:tab pos="908845" algn="l"/>
                <a:tab pos="2914805" algn="l"/>
                <a:tab pos="3161348" algn="l"/>
                <a:tab pos="6119859" algn="l"/>
              </a:tabLst>
            </a:pPr>
            <a:r>
              <a:rPr sz="1677" dirty="0">
                <a:latin typeface="Arial"/>
                <a:cs typeface="Arial"/>
              </a:rPr>
              <a:t>scala&gt;	</a:t>
            </a:r>
            <a:r>
              <a:rPr sz="1677" b="1" dirty="0">
                <a:latin typeface="Arial"/>
                <a:cs typeface="Arial"/>
              </a:rPr>
              <a:t>df.filter($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   </a:t>
            </a:r>
            <a:r>
              <a:rPr sz="1677" b="1" dirty="0">
                <a:latin typeface="Arial"/>
                <a:cs typeface="Arial"/>
              </a:rPr>
              <a:t>&gt;	</a:t>
            </a:r>
            <a:r>
              <a:rPr sz="1677" b="1" dirty="0">
                <a:solidFill>
                  <a:srgbClr val="1AA756"/>
                </a:solidFill>
                <a:latin typeface="Arial"/>
                <a:cs typeface="Arial"/>
              </a:rPr>
              <a:t>49</a:t>
            </a:r>
            <a:r>
              <a:rPr sz="1677" b="1" dirty="0">
                <a:latin typeface="Arial"/>
                <a:cs typeface="Arial"/>
              </a:rPr>
              <a:t>).select($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dirty="0" err="1">
                <a:solidFill>
                  <a:srgbClr val="0070C0"/>
                </a:solidFill>
                <a:latin typeface="Arial"/>
                <a:cs typeface="Arial"/>
              </a:rPr>
              <a:t>firstName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dirty="0">
                <a:latin typeface="Arial"/>
                <a:cs typeface="Arial"/>
              </a:rPr>
              <a:t>,</a:t>
            </a:r>
            <a:r>
              <a:rPr lang="en-US" sz="1677" b="1" dirty="0">
                <a:latin typeface="Arial"/>
                <a:cs typeface="Arial"/>
              </a:rPr>
              <a:t>  </a:t>
            </a:r>
            <a:r>
              <a:rPr sz="1677" b="1" dirty="0">
                <a:latin typeface="Arial"/>
                <a:cs typeface="Arial"/>
              </a:rPr>
              <a:t>$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sz="1677" b="1" dirty="0">
                <a:latin typeface="Arial"/>
                <a:cs typeface="Arial"/>
              </a:rPr>
              <a:t>).show()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|firstName|age|</a:t>
            </a:r>
          </a:p>
          <a:p>
            <a:pPr marL="7956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  <a:tabLst>
                <a:tab pos="550238" algn="l"/>
                <a:tab pos="1503349" algn="l"/>
              </a:tabLst>
            </a:pPr>
            <a:r>
              <a:rPr sz="1677" dirty="0">
                <a:latin typeface="Arial"/>
                <a:cs typeface="Arial"/>
              </a:rPr>
              <a:t>|	Norman|	81|</a:t>
            </a:r>
          </a:p>
          <a:p>
            <a:pPr marL="79566">
              <a:spcBef>
                <a:spcPts val="18"/>
              </a:spcBef>
              <a:tabLst>
                <a:tab pos="550238" algn="l"/>
                <a:tab pos="1503349" algn="l"/>
              </a:tabLst>
            </a:pPr>
            <a:r>
              <a:rPr sz="1677" dirty="0">
                <a:latin typeface="Arial"/>
                <a:cs typeface="Arial"/>
              </a:rPr>
              <a:t>|	Miguel|	64|</a:t>
            </a:r>
          </a:p>
          <a:p>
            <a:pPr marL="79566">
              <a:spcBef>
                <a:spcPts val="18"/>
              </a:spcBef>
              <a:tabLst>
                <a:tab pos="438173" algn="l"/>
                <a:tab pos="1503349" algn="l"/>
              </a:tabLst>
            </a:pPr>
            <a:r>
              <a:rPr sz="1677" dirty="0">
                <a:latin typeface="Arial"/>
                <a:cs typeface="Arial"/>
              </a:rPr>
              <a:t>|	Abigail|	75|</a:t>
            </a:r>
          </a:p>
          <a:p>
            <a:pPr marL="7956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</p:txBody>
      </p:sp>
      <p:sp>
        <p:nvSpPr>
          <p:cNvPr id="8" name="object 8"/>
          <p:cNvSpPr/>
          <p:nvPr/>
        </p:nvSpPr>
        <p:spPr>
          <a:xfrm>
            <a:off x="8134126" y="2564803"/>
            <a:ext cx="302557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66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6925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2127773"/>
            <a:ext cx="8606118" cy="4034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2273449"/>
            <a:ext cx="8516471" cy="3541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1459005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filter()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90" y="1325151"/>
            <a:ext cx="3558988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Here’s the Python version.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758" y="2503170"/>
            <a:ext cx="7989794" cy="3081618"/>
          </a:xfrm>
          <a:custGeom>
            <a:avLst/>
            <a:gdLst/>
            <a:ahLst/>
            <a:cxnLst/>
            <a:rect l="l" t="t" r="r" b="b"/>
            <a:pathLst>
              <a:path w="9055100" h="3492500">
                <a:moveTo>
                  <a:pt x="0" y="0"/>
                </a:moveTo>
                <a:lnTo>
                  <a:pt x="9055100" y="0"/>
                </a:lnTo>
                <a:lnTo>
                  <a:pt x="9055100" y="3492500"/>
                </a:lnTo>
                <a:lnTo>
                  <a:pt x="0" y="349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575758" y="2503169"/>
            <a:ext cx="7989794" cy="2823548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2241" rIns="0" bIns="0" rtlCol="0">
            <a:spAutoFit/>
          </a:bodyPr>
          <a:lstStyle/>
          <a:p>
            <a:pPr>
              <a:spcBef>
                <a:spcPts val="18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79566">
              <a:spcBef>
                <a:spcPts val="4"/>
              </a:spcBef>
              <a:tabLst>
                <a:tab pos="908845" algn="l"/>
                <a:tab pos="3273413" algn="l"/>
                <a:tab pos="3508749" algn="l"/>
              </a:tabLst>
            </a:pPr>
            <a:r>
              <a:rPr sz="1677" dirty="0">
                <a:solidFill>
                  <a:srgbClr val="0070C0"/>
                </a:solidFill>
                <a:latin typeface="Arial"/>
                <a:cs typeface="Arial"/>
              </a:rPr>
              <a:t>In[1]</a:t>
            </a:r>
            <a:r>
              <a:rPr sz="1677" dirty="0">
                <a:latin typeface="Arial"/>
                <a:cs typeface="Arial"/>
              </a:rPr>
              <a:t>:	</a:t>
            </a:r>
            <a:r>
              <a:rPr sz="1677" b="1" dirty="0">
                <a:latin typeface="Arial"/>
                <a:cs typeface="Arial"/>
              </a:rPr>
              <a:t>df.filter(df[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'age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’</a:t>
            </a:r>
            <a:r>
              <a:rPr sz="1677" b="1" dirty="0">
                <a:latin typeface="Arial"/>
                <a:cs typeface="Arial"/>
              </a:rPr>
              <a:t>]</a:t>
            </a:r>
            <a:r>
              <a:rPr lang="en-US" sz="1677" b="1" dirty="0">
                <a:latin typeface="Arial"/>
                <a:cs typeface="Arial"/>
              </a:rPr>
              <a:t>     </a:t>
            </a:r>
            <a:r>
              <a:rPr sz="1677" b="1" dirty="0">
                <a:latin typeface="Arial"/>
                <a:cs typeface="Arial"/>
              </a:rPr>
              <a:t>&gt;	</a:t>
            </a:r>
            <a:r>
              <a:rPr sz="1677" b="1" dirty="0">
                <a:solidFill>
                  <a:srgbClr val="1AA756"/>
                </a:solidFill>
                <a:latin typeface="Arial"/>
                <a:cs typeface="Arial"/>
              </a:rPr>
              <a:t>49</a:t>
            </a:r>
            <a:r>
              <a:rPr sz="1677" b="1" dirty="0">
                <a:latin typeface="Arial"/>
                <a:cs typeface="Arial"/>
              </a:rPr>
              <a:t>).\</a:t>
            </a:r>
            <a:endParaRPr sz="1677" dirty="0">
              <a:latin typeface="Arial"/>
              <a:cs typeface="Arial"/>
            </a:endParaRPr>
          </a:p>
          <a:p>
            <a:pPr marL="1267453" marR="2395945">
              <a:lnSpc>
                <a:spcPts val="1941"/>
              </a:lnSpc>
              <a:spcBef>
                <a:spcPts val="229"/>
              </a:spcBef>
              <a:tabLst>
                <a:tab pos="4225964" algn="l"/>
              </a:tabLst>
            </a:pPr>
            <a:r>
              <a:rPr sz="1677" b="1" dirty="0">
                <a:latin typeface="Arial"/>
                <a:cs typeface="Arial"/>
              </a:rPr>
              <a:t>select(df[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'first_name'</a:t>
            </a:r>
            <a:r>
              <a:rPr sz="1677" b="1" dirty="0">
                <a:latin typeface="Arial"/>
                <a:cs typeface="Arial"/>
              </a:rPr>
              <a:t>],	df[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'age'</a:t>
            </a:r>
            <a:r>
              <a:rPr sz="1677" b="1" dirty="0">
                <a:latin typeface="Arial"/>
                <a:cs typeface="Arial"/>
              </a:rPr>
              <a:t>]).\  show()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53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|firstName|age|</a:t>
            </a:r>
          </a:p>
          <a:p>
            <a:pPr marL="7956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  <a:tabLst>
                <a:tab pos="550238" algn="l"/>
                <a:tab pos="1503349" algn="l"/>
              </a:tabLst>
            </a:pPr>
            <a:r>
              <a:rPr sz="1677" dirty="0">
                <a:latin typeface="Arial"/>
                <a:cs typeface="Arial"/>
              </a:rPr>
              <a:t>|	Norman|	81|</a:t>
            </a:r>
          </a:p>
          <a:p>
            <a:pPr marL="79566">
              <a:spcBef>
                <a:spcPts val="18"/>
              </a:spcBef>
              <a:tabLst>
                <a:tab pos="550238" algn="l"/>
                <a:tab pos="1503349" algn="l"/>
              </a:tabLst>
            </a:pPr>
            <a:r>
              <a:rPr sz="1677" dirty="0">
                <a:latin typeface="Arial"/>
                <a:cs typeface="Arial"/>
              </a:rPr>
              <a:t>|	Miguel|	64|</a:t>
            </a:r>
          </a:p>
          <a:p>
            <a:pPr marL="79566">
              <a:spcBef>
                <a:spcPts val="18"/>
              </a:spcBef>
              <a:tabLst>
                <a:tab pos="438173" algn="l"/>
                <a:tab pos="1503349" algn="l"/>
              </a:tabLst>
            </a:pPr>
            <a:r>
              <a:rPr sz="1677" dirty="0">
                <a:latin typeface="Arial"/>
                <a:cs typeface="Arial"/>
              </a:rPr>
              <a:t>|	Abigail|	75|</a:t>
            </a:r>
          </a:p>
          <a:p>
            <a:pPr marL="7956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</p:txBody>
      </p:sp>
      <p:sp>
        <p:nvSpPr>
          <p:cNvPr id="8" name="object 8"/>
          <p:cNvSpPr/>
          <p:nvPr/>
        </p:nvSpPr>
        <p:spPr>
          <a:xfrm>
            <a:off x="8089302" y="2497567"/>
            <a:ext cx="414618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67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891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2127773"/>
            <a:ext cx="8606118" cy="4034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2273449"/>
            <a:ext cx="8516471" cy="3541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145900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79" dirty="0"/>
              <a:t>fi</a:t>
            </a:r>
            <a:r>
              <a:rPr spc="-101" dirty="0"/>
              <a:t>l</a:t>
            </a:r>
            <a:r>
              <a:rPr spc="163" dirty="0"/>
              <a:t>t</a:t>
            </a:r>
            <a:r>
              <a:rPr spc="361" dirty="0"/>
              <a:t>e</a:t>
            </a:r>
            <a:r>
              <a:rPr spc="115" dirty="0"/>
              <a:t>r</a:t>
            </a:r>
            <a:r>
              <a:rPr spc="26" dirty="0"/>
              <a:t>(</a:t>
            </a:r>
            <a:r>
              <a:rPr spc="44" dirty="0"/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89" y="1325151"/>
            <a:ext cx="3133165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68" dirty="0">
                <a:solidFill>
                  <a:srgbClr val="404040"/>
                </a:solidFill>
                <a:latin typeface="Trebuchet MS"/>
                <a:cs typeface="Trebuchet MS"/>
              </a:rPr>
              <a:t>Here’s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SQL</a:t>
            </a:r>
            <a:r>
              <a:rPr sz="2647" spc="-5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version.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758" y="2503170"/>
            <a:ext cx="7989794" cy="3081618"/>
          </a:xfrm>
          <a:custGeom>
            <a:avLst/>
            <a:gdLst/>
            <a:ahLst/>
            <a:cxnLst/>
            <a:rect l="l" t="t" r="r" b="b"/>
            <a:pathLst>
              <a:path w="9055100" h="3492500">
                <a:moveTo>
                  <a:pt x="0" y="0"/>
                </a:moveTo>
                <a:lnTo>
                  <a:pt x="9055100" y="0"/>
                </a:lnTo>
                <a:lnTo>
                  <a:pt x="9055100" y="3492500"/>
                </a:lnTo>
                <a:lnTo>
                  <a:pt x="0" y="349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75758" y="2503169"/>
            <a:ext cx="7989794" cy="3081618"/>
          </a:xfrm>
          <a:custGeom>
            <a:avLst/>
            <a:gdLst/>
            <a:ahLst/>
            <a:cxnLst/>
            <a:rect l="l" t="t" r="r" b="b"/>
            <a:pathLst>
              <a:path w="9055100" h="3492500">
                <a:moveTo>
                  <a:pt x="0" y="0"/>
                </a:moveTo>
                <a:lnTo>
                  <a:pt x="9055103" y="0"/>
                </a:lnTo>
                <a:lnTo>
                  <a:pt x="9055103" y="3492501"/>
                </a:lnTo>
                <a:lnTo>
                  <a:pt x="0" y="34925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55822" y="2842865"/>
            <a:ext cx="68860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229" dirty="0">
                <a:solidFill>
                  <a:srgbClr val="0070C0"/>
                </a:solidFill>
                <a:latin typeface="Arial"/>
                <a:cs typeface="Arial"/>
              </a:rPr>
              <a:t>In[1]</a:t>
            </a:r>
            <a:r>
              <a:rPr sz="1677" spc="454" dirty="0">
                <a:latin typeface="Arial"/>
                <a:cs typeface="Arial"/>
              </a:rPr>
              <a:t>:</a:t>
            </a:r>
            <a:endParaRPr sz="167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5059" y="2842865"/>
            <a:ext cx="2559984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b="1" spc="-26" dirty="0">
                <a:latin typeface="Arial"/>
                <a:cs typeface="Arial"/>
              </a:rPr>
              <a:t>SQLContext.sql("SELECT</a:t>
            </a:r>
            <a:endParaRPr sz="1677" dirty="0">
              <a:latin typeface="Arial"/>
              <a:cs typeface="Arial"/>
            </a:endParaRPr>
          </a:p>
          <a:p>
            <a:pPr marR="109263" algn="r">
              <a:spcBef>
                <a:spcPts val="18"/>
              </a:spcBef>
            </a:pPr>
            <a:r>
              <a:rPr sz="1677" b="1" spc="-291" dirty="0">
                <a:latin typeface="Arial"/>
                <a:cs typeface="Arial"/>
              </a:rPr>
              <a:t>"</a:t>
            </a:r>
            <a:r>
              <a:rPr sz="1677" b="1" dirty="0">
                <a:latin typeface="Arial"/>
                <a:cs typeface="Arial"/>
              </a:rPr>
              <a:t>WHERE</a:t>
            </a:r>
            <a:endParaRPr sz="1677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5151" y="2842864"/>
            <a:ext cx="3915896" cy="51419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R="4483" indent="122711">
              <a:lnSpc>
                <a:spcPct val="100899"/>
              </a:lnSpc>
              <a:spcBef>
                <a:spcPts val="71"/>
              </a:spcBef>
              <a:tabLst>
                <a:tab pos="481879" algn="l"/>
                <a:tab pos="717215" algn="l"/>
                <a:tab pos="1545933" algn="l"/>
                <a:tab pos="2016606" algn="l"/>
                <a:tab pos="2610550" algn="l"/>
                <a:tab pos="3317118" algn="l"/>
                <a:tab pos="3552454" algn="l"/>
                <a:tab pos="3787230" algn="l"/>
              </a:tabLst>
            </a:pPr>
            <a:r>
              <a:rPr sz="1677" b="1" spc="31" dirty="0">
                <a:latin typeface="Arial"/>
                <a:cs typeface="Arial"/>
              </a:rPr>
              <a:t>first_nam</a:t>
            </a:r>
            <a:r>
              <a:rPr sz="1677" b="1" spc="128" dirty="0">
                <a:latin typeface="Arial"/>
                <a:cs typeface="Arial"/>
              </a:rPr>
              <a:t>e</a:t>
            </a:r>
            <a:r>
              <a:rPr sz="1677" b="1" spc="454" dirty="0">
                <a:latin typeface="Arial"/>
                <a:cs typeface="Arial"/>
              </a:rPr>
              <a:t>,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-84" dirty="0">
                <a:latin typeface="Arial"/>
                <a:cs typeface="Arial"/>
              </a:rPr>
              <a:t>ag</a:t>
            </a:r>
            <a:r>
              <a:rPr sz="1677" b="1" spc="-44" dirty="0">
                <a:latin typeface="Arial"/>
                <a:cs typeface="Arial"/>
              </a:rPr>
              <a:t>e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-340" dirty="0">
                <a:latin typeface="Arial"/>
                <a:cs typeface="Arial"/>
              </a:rPr>
              <a:t>FRO</a:t>
            </a:r>
            <a:r>
              <a:rPr sz="1677" b="1" spc="-357" dirty="0">
                <a:latin typeface="Arial"/>
                <a:cs typeface="Arial"/>
              </a:rPr>
              <a:t>M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-185" dirty="0">
                <a:latin typeface="Arial"/>
                <a:cs typeface="Arial"/>
              </a:rPr>
              <a:t>name</a:t>
            </a:r>
            <a:r>
              <a:rPr sz="1677" b="1" spc="-124" dirty="0">
                <a:latin typeface="Arial"/>
                <a:cs typeface="Arial"/>
              </a:rPr>
              <a:t>s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124" dirty="0">
                <a:latin typeface="Arial"/>
                <a:cs typeface="Arial"/>
              </a:rPr>
              <a:t>"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-57" dirty="0">
                <a:latin typeface="Arial"/>
                <a:cs typeface="Arial"/>
              </a:rPr>
              <a:t>+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454" dirty="0">
                <a:latin typeface="Arial"/>
                <a:cs typeface="Arial"/>
              </a:rPr>
              <a:t>\  </a:t>
            </a:r>
            <a:r>
              <a:rPr sz="1677" b="1" spc="-71" dirty="0">
                <a:latin typeface="Arial"/>
                <a:cs typeface="Arial"/>
              </a:rPr>
              <a:t>age	</a:t>
            </a:r>
            <a:r>
              <a:rPr sz="1677" b="1" spc="-57" dirty="0">
                <a:latin typeface="Arial"/>
                <a:cs typeface="Arial"/>
              </a:rPr>
              <a:t>&gt;	</a:t>
            </a:r>
            <a:r>
              <a:rPr sz="1677" b="1" spc="66" dirty="0">
                <a:latin typeface="Arial"/>
                <a:cs typeface="Arial"/>
              </a:rPr>
              <a:t>49").show()</a:t>
            </a:r>
            <a:endParaRPr sz="1677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821" y="3369541"/>
            <a:ext cx="3687579" cy="18179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>
              <a:spcBef>
                <a:spcPts val="18"/>
              </a:spcBef>
            </a:pPr>
            <a:r>
              <a:rPr sz="1677" spc="150" dirty="0">
                <a:latin typeface="Arial"/>
                <a:cs typeface="Arial"/>
              </a:rPr>
              <a:t>|firstName|age|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>
              <a:spcBef>
                <a:spcPts val="18"/>
              </a:spcBef>
              <a:tabLst>
                <a:tab pos="470112" algn="l"/>
                <a:tab pos="1423223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-35" dirty="0">
                <a:latin typeface="Arial"/>
                <a:cs typeface="Arial"/>
              </a:rPr>
              <a:t>Norman</a:t>
            </a:r>
            <a:r>
              <a:rPr sz="1677" dirty="0">
                <a:latin typeface="Arial"/>
                <a:cs typeface="Arial"/>
              </a:rPr>
              <a:t>|	</a:t>
            </a:r>
            <a:r>
              <a:rPr sz="1677" spc="-53" dirty="0">
                <a:latin typeface="Arial"/>
                <a:cs typeface="Arial"/>
              </a:rPr>
              <a:t>8</a:t>
            </a:r>
            <a:r>
              <a:rPr sz="1677" spc="-57" dirty="0">
                <a:latin typeface="Arial"/>
                <a:cs typeface="Arial"/>
              </a:rPr>
              <a:t>1</a:t>
            </a:r>
            <a:r>
              <a:rPr sz="1677" spc="485" dirty="0">
                <a:latin typeface="Arial"/>
                <a:cs typeface="Arial"/>
              </a:rPr>
              <a:t>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  <a:tabLst>
                <a:tab pos="470112" algn="l"/>
                <a:tab pos="1423223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124" dirty="0">
                <a:latin typeface="Arial"/>
                <a:cs typeface="Arial"/>
              </a:rPr>
              <a:t>Miguel</a:t>
            </a:r>
            <a:r>
              <a:rPr sz="1677" spc="84" dirty="0">
                <a:latin typeface="Arial"/>
                <a:cs typeface="Arial"/>
              </a:rPr>
              <a:t>|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spc="-53" dirty="0">
                <a:latin typeface="Arial"/>
                <a:cs typeface="Arial"/>
              </a:rPr>
              <a:t>6</a:t>
            </a:r>
            <a:r>
              <a:rPr sz="1677" spc="-57" dirty="0">
                <a:latin typeface="Arial"/>
                <a:cs typeface="Arial"/>
              </a:rPr>
              <a:t>4</a:t>
            </a:r>
            <a:r>
              <a:rPr sz="1677" spc="485" dirty="0">
                <a:latin typeface="Arial"/>
                <a:cs typeface="Arial"/>
              </a:rPr>
              <a:t>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  <a:tabLst>
                <a:tab pos="358047" algn="l"/>
                <a:tab pos="1423223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207" dirty="0">
                <a:latin typeface="Arial"/>
                <a:cs typeface="Arial"/>
              </a:rPr>
              <a:t>Abigail</a:t>
            </a:r>
            <a:r>
              <a:rPr sz="1677" spc="150" dirty="0">
                <a:latin typeface="Arial"/>
                <a:cs typeface="Arial"/>
              </a:rPr>
              <a:t>|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spc="-53" dirty="0">
                <a:latin typeface="Arial"/>
                <a:cs typeface="Arial"/>
              </a:rPr>
              <a:t>7</a:t>
            </a:r>
            <a:r>
              <a:rPr sz="1677" spc="-57" dirty="0">
                <a:latin typeface="Arial"/>
                <a:cs typeface="Arial"/>
              </a:rPr>
              <a:t>5</a:t>
            </a:r>
            <a:r>
              <a:rPr sz="1677" spc="485" dirty="0">
                <a:latin typeface="Arial"/>
                <a:cs typeface="Arial"/>
              </a:rPr>
              <a:t>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</p:txBody>
      </p:sp>
      <p:sp>
        <p:nvSpPr>
          <p:cNvPr id="12" name="object 12"/>
          <p:cNvSpPr/>
          <p:nvPr/>
        </p:nvSpPr>
        <p:spPr>
          <a:xfrm>
            <a:off x="8156538" y="2519979"/>
            <a:ext cx="403412" cy="40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68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552004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791596"/>
            <a:ext cx="8606118" cy="4101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379654" y="1937273"/>
            <a:ext cx="8494059" cy="3608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2263588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0" dirty="0"/>
              <a:t>o</a:t>
            </a:r>
            <a:r>
              <a:rPr spc="57" dirty="0"/>
              <a:t>r</a:t>
            </a:r>
            <a:r>
              <a:rPr spc="304" dirty="0"/>
              <a:t>d</a:t>
            </a:r>
            <a:r>
              <a:rPr spc="361" dirty="0"/>
              <a:t>e</a:t>
            </a:r>
            <a:r>
              <a:rPr spc="115" dirty="0"/>
              <a:t>r</a:t>
            </a:r>
            <a:r>
              <a:rPr spc="-35" dirty="0"/>
              <a:t>B</a:t>
            </a:r>
            <a:r>
              <a:rPr spc="221" dirty="0"/>
              <a:t>y</a:t>
            </a:r>
            <a:r>
              <a:rPr spc="26" dirty="0"/>
              <a:t>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90" y="1313945"/>
            <a:ext cx="7412131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orderBy()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method allows you to sort the results.</a:t>
            </a:r>
            <a:endParaRPr sz="2647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994" y="2178199"/>
            <a:ext cx="7989794" cy="3148853"/>
          </a:xfrm>
          <a:custGeom>
            <a:avLst/>
            <a:gdLst/>
            <a:ahLst/>
            <a:cxnLst/>
            <a:rect l="l" t="t" r="r" b="b"/>
            <a:pathLst>
              <a:path w="9055100" h="3568700">
                <a:moveTo>
                  <a:pt x="0" y="0"/>
                </a:moveTo>
                <a:lnTo>
                  <a:pt x="9055100" y="0"/>
                </a:lnTo>
                <a:lnTo>
                  <a:pt x="90551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42994" y="2178199"/>
            <a:ext cx="7989794" cy="2974703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124946" rIns="0" bIns="0" rtlCol="0">
            <a:spAutoFit/>
          </a:bodyPr>
          <a:lstStyle/>
          <a:p>
            <a:pPr marL="79566">
              <a:spcBef>
                <a:spcPts val="984"/>
              </a:spcBef>
              <a:tabLst>
                <a:tab pos="908845" algn="l"/>
                <a:tab pos="3273413" algn="l"/>
                <a:tab pos="3508749" algn="l"/>
              </a:tabLst>
            </a:pPr>
            <a:r>
              <a:rPr sz="1677" spc="71" dirty="0">
                <a:latin typeface="Arial"/>
                <a:cs typeface="Arial"/>
              </a:rPr>
              <a:t>scala&gt;	</a:t>
            </a:r>
            <a:r>
              <a:rPr sz="1677" b="1" spc="202" dirty="0">
                <a:latin typeface="Arial"/>
                <a:cs typeface="Arial"/>
              </a:rPr>
              <a:t>df.filter(df(</a:t>
            </a:r>
            <a:r>
              <a:rPr sz="1677" b="1" spc="202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sz="1677" b="1" spc="202" dirty="0">
                <a:latin typeface="Arial"/>
                <a:cs typeface="Arial"/>
              </a:rPr>
              <a:t>)	</a:t>
            </a:r>
            <a:r>
              <a:rPr sz="1677" b="1" spc="-57" dirty="0">
                <a:latin typeface="Arial"/>
                <a:cs typeface="Arial"/>
              </a:rPr>
              <a:t>&gt;	</a:t>
            </a:r>
            <a:r>
              <a:rPr sz="1677" b="1" spc="159" dirty="0">
                <a:solidFill>
                  <a:srgbClr val="1AA756"/>
                </a:solidFill>
                <a:latin typeface="Arial"/>
                <a:cs typeface="Arial"/>
              </a:rPr>
              <a:t>49</a:t>
            </a:r>
            <a:r>
              <a:rPr sz="1677" b="1" spc="159" dirty="0">
                <a:latin typeface="Arial"/>
                <a:cs typeface="Arial"/>
              </a:rPr>
              <a:t>).</a:t>
            </a:r>
            <a:endParaRPr sz="1677" dirty="0">
              <a:latin typeface="Arial"/>
              <a:cs typeface="Arial"/>
            </a:endParaRPr>
          </a:p>
          <a:p>
            <a:pPr marL="1267453">
              <a:spcBef>
                <a:spcPts val="106"/>
              </a:spcBef>
              <a:tabLst>
                <a:tab pos="4102692" algn="l"/>
              </a:tabLst>
            </a:pPr>
            <a:r>
              <a:rPr sz="1677" b="1" spc="137" dirty="0">
                <a:latin typeface="Arial"/>
                <a:cs typeface="Arial"/>
              </a:rPr>
              <a:t>select(df(</a:t>
            </a:r>
            <a:r>
              <a:rPr sz="1677" b="1" spc="137" dirty="0">
                <a:solidFill>
                  <a:srgbClr val="0070C0"/>
                </a:solidFill>
                <a:latin typeface="Arial"/>
                <a:cs typeface="Arial"/>
              </a:rPr>
              <a:t>"firstName"</a:t>
            </a:r>
            <a:r>
              <a:rPr sz="1677" b="1" spc="137" dirty="0">
                <a:latin typeface="Arial"/>
                <a:cs typeface="Arial"/>
              </a:rPr>
              <a:t>),	</a:t>
            </a:r>
            <a:r>
              <a:rPr sz="1677" b="1" spc="146" dirty="0">
                <a:latin typeface="Arial"/>
                <a:cs typeface="Arial"/>
              </a:rPr>
              <a:t>df(</a:t>
            </a:r>
            <a:r>
              <a:rPr sz="1677" b="1" spc="146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sz="1677" b="1" spc="146" dirty="0">
                <a:latin typeface="Arial"/>
                <a:cs typeface="Arial"/>
              </a:rPr>
              <a:t>)).</a:t>
            </a:r>
            <a:endParaRPr sz="1677" dirty="0">
              <a:latin typeface="Arial"/>
              <a:cs typeface="Arial"/>
            </a:endParaRPr>
          </a:p>
          <a:p>
            <a:pPr marL="1267453" marR="2508010">
              <a:lnSpc>
                <a:spcPts val="1941"/>
              </a:lnSpc>
              <a:spcBef>
                <a:spcPts val="141"/>
              </a:spcBef>
              <a:tabLst>
                <a:tab pos="3508749" algn="l"/>
              </a:tabLst>
            </a:pPr>
            <a:r>
              <a:rPr sz="1677" b="1" spc="-40" dirty="0">
                <a:latin typeface="Arial"/>
                <a:cs typeface="Arial"/>
              </a:rPr>
              <a:t>orderBy</a:t>
            </a:r>
            <a:r>
              <a:rPr sz="1677" b="1" spc="322" dirty="0">
                <a:latin typeface="Arial"/>
                <a:cs typeface="Arial"/>
              </a:rPr>
              <a:t>(</a:t>
            </a:r>
            <a:r>
              <a:rPr sz="1677" b="1" spc="128" dirty="0">
                <a:latin typeface="Arial"/>
                <a:cs typeface="Arial"/>
              </a:rPr>
              <a:t>d</a:t>
            </a:r>
            <a:r>
              <a:rPr sz="1677" b="1" spc="137" dirty="0">
                <a:latin typeface="Arial"/>
                <a:cs typeface="Arial"/>
              </a:rPr>
              <a:t>f</a:t>
            </a:r>
            <a:r>
              <a:rPr sz="1677" b="1" spc="322" dirty="0">
                <a:latin typeface="Arial"/>
                <a:cs typeface="Arial"/>
              </a:rPr>
              <a:t>(</a:t>
            </a:r>
            <a:r>
              <a:rPr sz="1677" b="1" spc="172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-57" dirty="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sz="1677" b="1" spc="53" dirty="0">
                <a:solidFill>
                  <a:srgbClr val="0070C0"/>
                </a:solidFill>
                <a:latin typeface="Arial"/>
                <a:cs typeface="Arial"/>
              </a:rPr>
              <a:t>ge</a:t>
            </a:r>
            <a:r>
              <a:rPr sz="1677" b="1" spc="-40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494" dirty="0">
                <a:latin typeface="Arial"/>
                <a:cs typeface="Arial"/>
              </a:rPr>
              <a:t>)</a:t>
            </a:r>
            <a:r>
              <a:rPr sz="1677" b="1" spc="371" dirty="0">
                <a:latin typeface="Arial"/>
                <a:cs typeface="Arial"/>
              </a:rPr>
              <a:t>,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88" dirty="0">
                <a:latin typeface="Arial"/>
                <a:cs typeface="Arial"/>
              </a:rPr>
              <a:t>df</a:t>
            </a:r>
            <a:r>
              <a:rPr sz="1677" b="1" spc="322" dirty="0">
                <a:latin typeface="Arial"/>
                <a:cs typeface="Arial"/>
              </a:rPr>
              <a:t>(</a:t>
            </a:r>
            <a:r>
              <a:rPr sz="1677" b="1" spc="84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256" dirty="0">
                <a:solidFill>
                  <a:srgbClr val="0070C0"/>
                </a:solidFill>
                <a:latin typeface="Arial"/>
                <a:cs typeface="Arial"/>
              </a:rPr>
              <a:t>firs</a:t>
            </a:r>
            <a:r>
              <a:rPr sz="1677" b="1" spc="300" dirty="0">
                <a:solidFill>
                  <a:srgbClr val="0070C0"/>
                </a:solidFill>
                <a:latin typeface="Arial"/>
                <a:cs typeface="Arial"/>
              </a:rPr>
              <a:t>t</a:t>
            </a:r>
            <a:r>
              <a:rPr sz="1677" b="1" spc="-212" dirty="0">
                <a:solidFill>
                  <a:srgbClr val="0070C0"/>
                </a:solidFill>
                <a:latin typeface="Arial"/>
                <a:cs typeface="Arial"/>
              </a:rPr>
              <a:t>N</a:t>
            </a:r>
            <a:r>
              <a:rPr sz="1677" b="1" spc="-84" dirty="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sz="1677" b="1" spc="-521" dirty="0">
                <a:solidFill>
                  <a:srgbClr val="0070C0"/>
                </a:solidFill>
                <a:latin typeface="Arial"/>
                <a:cs typeface="Arial"/>
              </a:rPr>
              <a:t>m</a:t>
            </a:r>
            <a:r>
              <a:rPr sz="1677" b="1" spc="-57" dirty="0">
                <a:solidFill>
                  <a:srgbClr val="0070C0"/>
                </a:solidFill>
                <a:latin typeface="Arial"/>
                <a:cs typeface="Arial"/>
              </a:rPr>
              <a:t>e</a:t>
            </a:r>
            <a:r>
              <a:rPr sz="1677" b="1" spc="172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322" dirty="0">
                <a:latin typeface="Arial"/>
                <a:cs typeface="Arial"/>
              </a:rPr>
              <a:t>)</a:t>
            </a:r>
            <a:r>
              <a:rPr sz="1677" b="1" spc="410" dirty="0">
                <a:latin typeface="Arial"/>
                <a:cs typeface="Arial"/>
              </a:rPr>
              <a:t>)</a:t>
            </a:r>
            <a:r>
              <a:rPr sz="1677" b="1" spc="454" dirty="0">
                <a:latin typeface="Arial"/>
                <a:cs typeface="Arial"/>
              </a:rPr>
              <a:t>.  </a:t>
            </a:r>
            <a:r>
              <a:rPr sz="1677" b="1" spc="-22" dirty="0">
                <a:latin typeface="Arial"/>
                <a:cs typeface="Arial"/>
              </a:rPr>
              <a:t>show()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53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</a:pPr>
            <a:r>
              <a:rPr sz="1677" spc="150" dirty="0">
                <a:latin typeface="Arial"/>
                <a:cs typeface="Arial"/>
              </a:rPr>
              <a:t>|firstName|age|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  <a:tabLst>
                <a:tab pos="550238" algn="l"/>
                <a:tab pos="1502789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119" dirty="0">
                <a:latin typeface="Arial"/>
                <a:cs typeface="Arial"/>
              </a:rPr>
              <a:t>Miguel|	</a:t>
            </a:r>
            <a:r>
              <a:rPr sz="1677" spc="124" dirty="0">
                <a:latin typeface="Arial"/>
                <a:cs typeface="Arial"/>
              </a:rPr>
              <a:t>64|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  <a:tabLst>
                <a:tab pos="438173" algn="l"/>
                <a:tab pos="1502789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202" dirty="0">
                <a:latin typeface="Arial"/>
                <a:cs typeface="Arial"/>
              </a:rPr>
              <a:t>Abigail|	</a:t>
            </a:r>
            <a:r>
              <a:rPr sz="1677" spc="124" dirty="0">
                <a:latin typeface="Arial"/>
                <a:cs typeface="Arial"/>
              </a:rPr>
              <a:t>75|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  <a:tabLst>
                <a:tab pos="550238" algn="l"/>
                <a:tab pos="1502789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-26" dirty="0">
                <a:latin typeface="Arial"/>
                <a:cs typeface="Arial"/>
              </a:rPr>
              <a:t>Norman|	</a:t>
            </a:r>
            <a:r>
              <a:rPr sz="1677" spc="124" dirty="0">
                <a:latin typeface="Arial"/>
                <a:cs typeface="Arial"/>
              </a:rPr>
              <a:t>81|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</p:txBody>
      </p:sp>
      <p:sp>
        <p:nvSpPr>
          <p:cNvPr id="8" name="object 8"/>
          <p:cNvSpPr/>
          <p:nvPr/>
        </p:nvSpPr>
        <p:spPr>
          <a:xfrm>
            <a:off x="8234979" y="2217420"/>
            <a:ext cx="291351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69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17777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7E52-7240-41C2-8071-054D8593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4ABE8-ED8A-4A12-93B9-EDE8473B4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89" y="2243503"/>
            <a:ext cx="5752322" cy="3540563"/>
          </a:xfrm>
        </p:spPr>
      </p:pic>
    </p:spTree>
    <p:extLst>
      <p:ext uri="{BB962C8B-B14F-4D97-AF65-F5344CB8AC3E}">
        <p14:creationId xmlns:p14="http://schemas.microsoft.com/office/powerpoint/2010/main" val="3204605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791596"/>
            <a:ext cx="8606118" cy="411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368448" y="1937273"/>
            <a:ext cx="8505265" cy="361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2263588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0" dirty="0"/>
              <a:t>o</a:t>
            </a:r>
            <a:r>
              <a:rPr spc="57" dirty="0"/>
              <a:t>r</a:t>
            </a:r>
            <a:r>
              <a:rPr spc="304" dirty="0"/>
              <a:t>d</a:t>
            </a:r>
            <a:r>
              <a:rPr spc="361" dirty="0"/>
              <a:t>e</a:t>
            </a:r>
            <a:r>
              <a:rPr spc="115" dirty="0"/>
              <a:t>r</a:t>
            </a:r>
            <a:r>
              <a:rPr spc="-35" dirty="0"/>
              <a:t>B</a:t>
            </a:r>
            <a:r>
              <a:rPr spc="221" dirty="0"/>
              <a:t>y</a:t>
            </a:r>
            <a:r>
              <a:rPr spc="26" dirty="0"/>
              <a:t>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90" y="1325151"/>
            <a:ext cx="4489076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It’s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easy</a:t>
            </a:r>
            <a:r>
              <a:rPr sz="2647" spc="-1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27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reverse</a:t>
            </a:r>
            <a:r>
              <a:rPr sz="2647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647" spc="-31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sort</a:t>
            </a:r>
            <a:r>
              <a:rPr sz="2647" spc="-212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68" dirty="0">
                <a:solidFill>
                  <a:srgbClr val="404040"/>
                </a:solidFill>
                <a:latin typeface="Trebuchet MS"/>
                <a:cs typeface="Trebuchet MS"/>
              </a:rPr>
              <a:t>order.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993" y="2178199"/>
            <a:ext cx="7922559" cy="3148853"/>
          </a:xfrm>
          <a:custGeom>
            <a:avLst/>
            <a:gdLst/>
            <a:ahLst/>
            <a:cxnLst/>
            <a:rect l="l" t="t" r="r" b="b"/>
            <a:pathLst>
              <a:path w="8978900" h="3568700">
                <a:moveTo>
                  <a:pt x="0" y="0"/>
                </a:moveTo>
                <a:lnTo>
                  <a:pt x="8978900" y="0"/>
                </a:lnTo>
                <a:lnTo>
                  <a:pt x="89789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42993" y="2178199"/>
            <a:ext cx="7922559" cy="2983039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124946" rIns="0" bIns="0" rtlCol="0">
            <a:spAutoFit/>
          </a:bodyPr>
          <a:lstStyle/>
          <a:p>
            <a:pPr marL="79566">
              <a:spcBef>
                <a:spcPts val="984"/>
              </a:spcBef>
              <a:tabLst>
                <a:tab pos="908845" algn="l"/>
                <a:tab pos="2914805" algn="l"/>
                <a:tab pos="3161348" algn="l"/>
              </a:tabLst>
            </a:pPr>
            <a:r>
              <a:rPr sz="1677" spc="71" dirty="0">
                <a:latin typeface="Arial"/>
                <a:cs typeface="Arial"/>
              </a:rPr>
              <a:t>scala&gt;	</a:t>
            </a:r>
            <a:r>
              <a:rPr sz="1677" b="1" spc="176" dirty="0">
                <a:latin typeface="Arial"/>
                <a:cs typeface="Arial"/>
              </a:rPr>
              <a:t>df.filter($</a:t>
            </a:r>
            <a:r>
              <a:rPr sz="1677" b="1" spc="176" dirty="0">
                <a:solidFill>
                  <a:srgbClr val="0070C0"/>
                </a:solidFill>
                <a:latin typeface="Arial"/>
                <a:cs typeface="Arial"/>
              </a:rPr>
              <a:t>"age"	</a:t>
            </a:r>
            <a:r>
              <a:rPr sz="1677" b="1" spc="-57" dirty="0">
                <a:latin typeface="Arial"/>
                <a:cs typeface="Arial"/>
              </a:rPr>
              <a:t>&gt;	</a:t>
            </a:r>
            <a:r>
              <a:rPr sz="1677" b="1" spc="159" dirty="0">
                <a:solidFill>
                  <a:srgbClr val="1AA756"/>
                </a:solidFill>
                <a:latin typeface="Arial"/>
                <a:cs typeface="Arial"/>
              </a:rPr>
              <a:t>49</a:t>
            </a:r>
            <a:r>
              <a:rPr sz="1677" b="1" spc="159" dirty="0">
                <a:latin typeface="Arial"/>
                <a:cs typeface="Arial"/>
              </a:rPr>
              <a:t>).</a:t>
            </a:r>
            <a:endParaRPr sz="1677" dirty="0">
              <a:latin typeface="Arial"/>
              <a:cs typeface="Arial"/>
            </a:endParaRPr>
          </a:p>
          <a:p>
            <a:pPr marL="1267453" marR="2569086">
              <a:lnSpc>
                <a:spcPct val="98700"/>
              </a:lnSpc>
              <a:spcBef>
                <a:spcPts val="128"/>
              </a:spcBef>
              <a:tabLst>
                <a:tab pos="3744085" algn="l"/>
              </a:tabLst>
            </a:pPr>
            <a:r>
              <a:rPr sz="1677" b="1" spc="106" dirty="0">
                <a:latin typeface="Arial"/>
                <a:cs typeface="Arial"/>
              </a:rPr>
              <a:t>select($</a:t>
            </a:r>
            <a:r>
              <a:rPr sz="1677" b="1" spc="106" dirty="0">
                <a:solidFill>
                  <a:srgbClr val="0070C0"/>
                </a:solidFill>
                <a:latin typeface="Arial"/>
                <a:cs typeface="Arial"/>
              </a:rPr>
              <a:t>"firstName"</a:t>
            </a:r>
            <a:r>
              <a:rPr sz="1677" b="1" spc="106" dirty="0">
                <a:latin typeface="Arial"/>
                <a:cs typeface="Arial"/>
              </a:rPr>
              <a:t>,	</a:t>
            </a:r>
            <a:r>
              <a:rPr sz="1677" b="1" spc="75" dirty="0">
                <a:latin typeface="Arial"/>
                <a:cs typeface="Arial"/>
              </a:rPr>
              <a:t>$</a:t>
            </a:r>
            <a:r>
              <a:rPr sz="1677" b="1" spc="75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sz="1677" b="1" spc="75" dirty="0">
                <a:latin typeface="Arial"/>
                <a:cs typeface="Arial"/>
              </a:rPr>
              <a:t>).  </a:t>
            </a:r>
            <a:r>
              <a:rPr sz="1677" b="1" spc="-40" dirty="0">
                <a:latin typeface="Arial"/>
                <a:cs typeface="Arial"/>
              </a:rPr>
              <a:t>orderBy</a:t>
            </a:r>
            <a:r>
              <a:rPr sz="1677" b="1" spc="132" dirty="0">
                <a:latin typeface="Arial"/>
                <a:cs typeface="Arial"/>
              </a:rPr>
              <a:t>($</a:t>
            </a:r>
            <a:r>
              <a:rPr sz="1677" b="1" spc="172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-57" dirty="0">
                <a:solidFill>
                  <a:srgbClr val="0070C0"/>
                </a:solidFill>
                <a:latin typeface="Arial"/>
                <a:cs typeface="Arial"/>
              </a:rPr>
              <a:t>age</a:t>
            </a:r>
            <a:r>
              <a:rPr sz="1677" b="1" spc="172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503" dirty="0">
                <a:latin typeface="Arial"/>
                <a:cs typeface="Arial"/>
              </a:rPr>
              <a:t>.</a:t>
            </a:r>
            <a:r>
              <a:rPr sz="1677" b="1" spc="-101" dirty="0">
                <a:solidFill>
                  <a:srgbClr val="DC3D08"/>
                </a:solidFill>
                <a:latin typeface="Arial"/>
                <a:cs typeface="Arial"/>
              </a:rPr>
              <a:t>d</a:t>
            </a:r>
            <a:r>
              <a:rPr sz="1677" b="1" spc="-9" dirty="0">
                <a:solidFill>
                  <a:srgbClr val="DC3D08"/>
                </a:solidFill>
                <a:latin typeface="Arial"/>
                <a:cs typeface="Arial"/>
              </a:rPr>
              <a:t>e</a:t>
            </a:r>
            <a:r>
              <a:rPr sz="1677" b="1" spc="-53" dirty="0">
                <a:solidFill>
                  <a:srgbClr val="DC3D08"/>
                </a:solidFill>
                <a:latin typeface="Arial"/>
                <a:cs typeface="Arial"/>
              </a:rPr>
              <a:t>s</a:t>
            </a:r>
            <a:r>
              <a:rPr sz="1677" b="1" spc="31" dirty="0">
                <a:solidFill>
                  <a:srgbClr val="DC3D08"/>
                </a:solidFill>
                <a:latin typeface="Arial"/>
                <a:cs typeface="Arial"/>
              </a:rPr>
              <a:t>c</a:t>
            </a:r>
            <a:r>
              <a:rPr sz="1677" b="1" spc="454" dirty="0">
                <a:latin typeface="Arial"/>
                <a:cs typeface="Arial"/>
              </a:rPr>
              <a:t>,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-53" dirty="0">
                <a:latin typeface="Arial"/>
                <a:cs typeface="Arial"/>
              </a:rPr>
              <a:t>$</a:t>
            </a:r>
            <a:r>
              <a:rPr sz="1677" b="1" spc="84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115" dirty="0">
                <a:solidFill>
                  <a:srgbClr val="0070C0"/>
                </a:solidFill>
                <a:latin typeface="Arial"/>
                <a:cs typeface="Arial"/>
              </a:rPr>
              <a:t>firstN</a:t>
            </a:r>
            <a:r>
              <a:rPr sz="1677" b="1" spc="247" dirty="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sz="1677" b="1" spc="-521" dirty="0">
                <a:solidFill>
                  <a:srgbClr val="0070C0"/>
                </a:solidFill>
                <a:latin typeface="Arial"/>
                <a:cs typeface="Arial"/>
              </a:rPr>
              <a:t>m</a:t>
            </a:r>
            <a:r>
              <a:rPr sz="1677" b="1" spc="-57" dirty="0">
                <a:solidFill>
                  <a:srgbClr val="0070C0"/>
                </a:solidFill>
                <a:latin typeface="Arial"/>
                <a:cs typeface="Arial"/>
              </a:rPr>
              <a:t>e</a:t>
            </a:r>
            <a:r>
              <a:rPr sz="1677" b="1" spc="172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349" dirty="0">
                <a:latin typeface="Arial"/>
                <a:cs typeface="Arial"/>
              </a:rPr>
              <a:t>).  </a:t>
            </a:r>
            <a:r>
              <a:rPr sz="1677" b="1" spc="-22" dirty="0">
                <a:latin typeface="Arial"/>
                <a:cs typeface="Arial"/>
              </a:rPr>
              <a:t>show()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</a:pPr>
            <a:r>
              <a:rPr sz="1677" spc="150" dirty="0">
                <a:latin typeface="Arial"/>
                <a:cs typeface="Arial"/>
              </a:rPr>
              <a:t>|firstName|age|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  <a:tabLst>
                <a:tab pos="550238" algn="l"/>
                <a:tab pos="1502789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-26" dirty="0">
                <a:latin typeface="Arial"/>
                <a:cs typeface="Arial"/>
              </a:rPr>
              <a:t>Norman|	</a:t>
            </a:r>
            <a:r>
              <a:rPr sz="1677" spc="124" dirty="0">
                <a:latin typeface="Arial"/>
                <a:cs typeface="Arial"/>
              </a:rPr>
              <a:t>81|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  <a:tabLst>
                <a:tab pos="438173" algn="l"/>
                <a:tab pos="1502789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202" dirty="0">
                <a:latin typeface="Arial"/>
                <a:cs typeface="Arial"/>
              </a:rPr>
              <a:t>Abigail|	</a:t>
            </a:r>
            <a:r>
              <a:rPr sz="1677" spc="124" dirty="0">
                <a:latin typeface="Arial"/>
                <a:cs typeface="Arial"/>
              </a:rPr>
              <a:t>75|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  <a:tabLst>
                <a:tab pos="550238" algn="l"/>
                <a:tab pos="1502789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119" dirty="0">
                <a:latin typeface="Arial"/>
                <a:cs typeface="Arial"/>
              </a:rPr>
              <a:t>Miguel|	</a:t>
            </a:r>
            <a:r>
              <a:rPr sz="1677" spc="124" dirty="0">
                <a:latin typeface="Arial"/>
                <a:cs typeface="Arial"/>
              </a:rPr>
              <a:t>64|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+-­‐-­‐-­‐-­‐-­‐-­‐-­‐-­‐-­‐+-­‐-­‐-­‐+</a:t>
            </a:r>
          </a:p>
        </p:txBody>
      </p:sp>
      <p:sp>
        <p:nvSpPr>
          <p:cNvPr id="8" name="object 8"/>
          <p:cNvSpPr/>
          <p:nvPr/>
        </p:nvSpPr>
        <p:spPr>
          <a:xfrm>
            <a:off x="8201361" y="2206214"/>
            <a:ext cx="291353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3831067" y="2990626"/>
            <a:ext cx="885265" cy="15912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4009388" y="3157911"/>
            <a:ext cx="635374" cy="1341344"/>
          </a:xfrm>
          <a:custGeom>
            <a:avLst/>
            <a:gdLst/>
            <a:ahLst/>
            <a:cxnLst/>
            <a:rect l="l" t="t" r="r" b="b"/>
            <a:pathLst>
              <a:path w="720089" h="1520189">
                <a:moveTo>
                  <a:pt x="719921" y="1519829"/>
                </a:moveTo>
                <a:lnTo>
                  <a:pt x="0" y="0"/>
                </a:lnTo>
              </a:path>
            </a:pathLst>
          </a:custGeom>
          <a:ln w="25400">
            <a:solidFill>
              <a:srgbClr val="E2151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3997452" y="3136303"/>
            <a:ext cx="64994" cy="80682"/>
          </a:xfrm>
          <a:custGeom>
            <a:avLst/>
            <a:gdLst/>
            <a:ahLst/>
            <a:cxnLst/>
            <a:rect l="l" t="t" r="r" b="b"/>
            <a:pathLst>
              <a:path w="73660" h="91439">
                <a:moveTo>
                  <a:pt x="1930" y="0"/>
                </a:moveTo>
                <a:lnTo>
                  <a:pt x="0" y="90855"/>
                </a:lnTo>
                <a:lnTo>
                  <a:pt x="73456" y="56057"/>
                </a:lnTo>
                <a:lnTo>
                  <a:pt x="1930" y="0"/>
                </a:lnTo>
                <a:close/>
              </a:path>
            </a:pathLst>
          </a:custGeom>
          <a:solidFill>
            <a:srgbClr val="E2151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70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4158941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791596"/>
            <a:ext cx="8606118" cy="4101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379654" y="1937273"/>
            <a:ext cx="8494059" cy="3608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2263588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0" dirty="0"/>
              <a:t>o</a:t>
            </a:r>
            <a:r>
              <a:rPr spc="57" dirty="0"/>
              <a:t>r</a:t>
            </a:r>
            <a:r>
              <a:rPr spc="304" dirty="0"/>
              <a:t>d</a:t>
            </a:r>
            <a:r>
              <a:rPr spc="361" dirty="0"/>
              <a:t>e</a:t>
            </a:r>
            <a:r>
              <a:rPr spc="115" dirty="0"/>
              <a:t>r</a:t>
            </a:r>
            <a:r>
              <a:rPr spc="-35" dirty="0"/>
              <a:t>B</a:t>
            </a:r>
            <a:r>
              <a:rPr spc="221" dirty="0"/>
              <a:t>y</a:t>
            </a:r>
            <a:r>
              <a:rPr spc="26" dirty="0"/>
              <a:t>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89" y="1325151"/>
            <a:ext cx="2068606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63" dirty="0">
                <a:solidFill>
                  <a:srgbClr val="404040"/>
                </a:solidFill>
                <a:latin typeface="Trebuchet MS"/>
                <a:cs typeface="Trebuchet MS"/>
              </a:rPr>
              <a:t>And,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647" spc="-47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28" dirty="0">
                <a:solidFill>
                  <a:srgbClr val="404040"/>
                </a:solidFill>
                <a:latin typeface="Trebuchet MS"/>
                <a:cs typeface="Trebuchet MS"/>
              </a:rPr>
              <a:t>Python: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994" y="2178199"/>
            <a:ext cx="7989794" cy="3148853"/>
          </a:xfrm>
          <a:custGeom>
            <a:avLst/>
            <a:gdLst/>
            <a:ahLst/>
            <a:cxnLst/>
            <a:rect l="l" t="t" r="r" b="b"/>
            <a:pathLst>
              <a:path w="9055100" h="3568700">
                <a:moveTo>
                  <a:pt x="0" y="0"/>
                </a:moveTo>
                <a:lnTo>
                  <a:pt x="9055100" y="0"/>
                </a:lnTo>
                <a:lnTo>
                  <a:pt x="90551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42994" y="2178198"/>
            <a:ext cx="7989794" cy="2870356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2241" rIns="0" bIns="0" rtlCol="0">
            <a:spAutoFit/>
          </a:bodyPr>
          <a:lstStyle/>
          <a:p>
            <a:pPr>
              <a:spcBef>
                <a:spcPts val="18"/>
              </a:spcBef>
            </a:pPr>
            <a:endParaRPr sz="1721" dirty="0">
              <a:latin typeface="Times New Roman"/>
              <a:cs typeface="Times New Roman"/>
            </a:endParaRPr>
          </a:p>
          <a:p>
            <a:pPr marL="79566">
              <a:tabLst>
                <a:tab pos="438173" algn="l"/>
                <a:tab pos="1020910" algn="l"/>
                <a:tab pos="3396684" algn="l"/>
                <a:tab pos="3632020" algn="l"/>
              </a:tabLst>
            </a:pPr>
            <a:r>
              <a:rPr sz="1677" spc="199" dirty="0">
                <a:solidFill>
                  <a:srgbClr val="0070C0"/>
                </a:solidFill>
                <a:latin typeface="Arial"/>
                <a:cs typeface="Arial"/>
              </a:rPr>
              <a:t>In	</a:t>
            </a:r>
            <a:r>
              <a:rPr sz="1677" spc="309" dirty="0">
                <a:solidFill>
                  <a:srgbClr val="0070C0"/>
                </a:solidFill>
                <a:latin typeface="Arial"/>
                <a:cs typeface="Arial"/>
              </a:rPr>
              <a:t>[1]:	</a:t>
            </a:r>
            <a:r>
              <a:rPr sz="1677" b="1" spc="247" dirty="0">
                <a:latin typeface="Arial"/>
                <a:cs typeface="Arial"/>
              </a:rPr>
              <a:t>df.filter(df[</a:t>
            </a:r>
            <a:r>
              <a:rPr sz="1677" b="1" spc="247" dirty="0">
                <a:solidFill>
                  <a:srgbClr val="0070C0"/>
                </a:solidFill>
                <a:latin typeface="Arial"/>
                <a:cs typeface="Arial"/>
              </a:rPr>
              <a:t>'age'</a:t>
            </a:r>
            <a:r>
              <a:rPr sz="1677" b="1" spc="247" dirty="0">
                <a:latin typeface="Arial"/>
                <a:cs typeface="Arial"/>
              </a:rPr>
              <a:t>]	</a:t>
            </a:r>
            <a:r>
              <a:rPr sz="1677" b="1" spc="-57" dirty="0">
                <a:latin typeface="Arial"/>
                <a:cs typeface="Arial"/>
              </a:rPr>
              <a:t>&gt;	</a:t>
            </a:r>
            <a:r>
              <a:rPr sz="1677" b="1" spc="216" dirty="0">
                <a:solidFill>
                  <a:srgbClr val="1AA756"/>
                </a:solidFill>
                <a:latin typeface="Arial"/>
                <a:cs typeface="Arial"/>
              </a:rPr>
              <a:t>49</a:t>
            </a:r>
            <a:r>
              <a:rPr sz="1677" b="1" spc="216" dirty="0">
                <a:latin typeface="Arial"/>
                <a:cs typeface="Arial"/>
              </a:rPr>
              <a:t>).\</a:t>
            </a:r>
            <a:endParaRPr sz="1677" dirty="0">
              <a:latin typeface="Arial"/>
              <a:cs typeface="Arial"/>
            </a:endParaRPr>
          </a:p>
          <a:p>
            <a:pPr marL="1379518">
              <a:lnSpc>
                <a:spcPts val="1977"/>
              </a:lnSpc>
              <a:spcBef>
                <a:spcPts val="106"/>
              </a:spcBef>
              <a:tabLst>
                <a:tab pos="4338028" algn="l"/>
              </a:tabLst>
            </a:pPr>
            <a:r>
              <a:rPr sz="1677" b="1" spc="176" dirty="0">
                <a:latin typeface="Arial"/>
                <a:cs typeface="Arial"/>
              </a:rPr>
              <a:t>select(df[</a:t>
            </a:r>
            <a:r>
              <a:rPr sz="1677" b="1" spc="176" dirty="0">
                <a:solidFill>
                  <a:srgbClr val="0070C0"/>
                </a:solidFill>
                <a:latin typeface="Arial"/>
                <a:cs typeface="Arial"/>
              </a:rPr>
              <a:t>'first_name'</a:t>
            </a:r>
            <a:r>
              <a:rPr sz="1677" b="1" spc="176" dirty="0">
                <a:latin typeface="Arial"/>
                <a:cs typeface="Arial"/>
              </a:rPr>
              <a:t>],	</a:t>
            </a:r>
            <a:r>
              <a:rPr sz="1677" b="1" spc="243" dirty="0">
                <a:latin typeface="Arial"/>
                <a:cs typeface="Arial"/>
              </a:rPr>
              <a:t>df[</a:t>
            </a:r>
            <a:r>
              <a:rPr sz="1677" b="1" spc="243" dirty="0">
                <a:solidFill>
                  <a:srgbClr val="0070C0"/>
                </a:solidFill>
                <a:latin typeface="Arial"/>
                <a:cs typeface="Arial"/>
              </a:rPr>
              <a:t>'age'</a:t>
            </a:r>
            <a:r>
              <a:rPr sz="1677" b="1" spc="243" dirty="0">
                <a:latin typeface="Arial"/>
                <a:cs typeface="Arial"/>
              </a:rPr>
              <a:t>]).\</a:t>
            </a:r>
            <a:endParaRPr sz="1677" dirty="0">
              <a:latin typeface="Arial"/>
              <a:cs typeface="Arial"/>
            </a:endParaRPr>
          </a:p>
          <a:p>
            <a:pPr marL="1379518">
              <a:lnSpc>
                <a:spcPts val="1977"/>
              </a:lnSpc>
              <a:tabLst>
                <a:tab pos="4461300" algn="l"/>
              </a:tabLst>
            </a:pPr>
            <a:r>
              <a:rPr sz="1677" b="1" spc="141" dirty="0">
                <a:latin typeface="Arial"/>
                <a:cs typeface="Arial"/>
              </a:rPr>
              <a:t>orderBy(df[</a:t>
            </a:r>
            <a:r>
              <a:rPr sz="1677" b="1" spc="141" dirty="0">
                <a:solidFill>
                  <a:srgbClr val="0070C0"/>
                </a:solidFill>
                <a:latin typeface="Arial"/>
                <a:cs typeface="Arial"/>
              </a:rPr>
              <a:t>'age'</a:t>
            </a:r>
            <a:r>
              <a:rPr sz="1677" b="1" spc="141" dirty="0">
                <a:latin typeface="Arial"/>
                <a:cs typeface="Arial"/>
              </a:rPr>
              <a:t>].</a:t>
            </a:r>
            <a:r>
              <a:rPr sz="1677" b="1" spc="141" dirty="0">
                <a:solidFill>
                  <a:srgbClr val="DC3D08"/>
                </a:solidFill>
                <a:latin typeface="Arial"/>
                <a:cs typeface="Arial"/>
              </a:rPr>
              <a:t>desc()</a:t>
            </a:r>
            <a:r>
              <a:rPr sz="1677" b="1" spc="141" dirty="0">
                <a:latin typeface="Arial"/>
                <a:cs typeface="Arial"/>
              </a:rPr>
              <a:t>,	</a:t>
            </a:r>
            <a:r>
              <a:rPr sz="1677" b="1" spc="146" dirty="0">
                <a:latin typeface="Arial"/>
                <a:cs typeface="Arial"/>
              </a:rPr>
              <a:t>df[</a:t>
            </a:r>
            <a:r>
              <a:rPr sz="1677" b="1" spc="146" dirty="0">
                <a:solidFill>
                  <a:srgbClr val="0070C0"/>
                </a:solidFill>
                <a:latin typeface="Arial"/>
                <a:cs typeface="Arial"/>
              </a:rPr>
              <a:t>'first_name'</a:t>
            </a:r>
            <a:r>
              <a:rPr sz="1677" b="1" spc="146" dirty="0">
                <a:latin typeface="Arial"/>
                <a:cs typeface="Arial"/>
              </a:rPr>
              <a:t>]).show()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</a:pPr>
            <a:r>
              <a:rPr sz="1677" spc="159" dirty="0">
                <a:latin typeface="Arial"/>
                <a:cs typeface="Arial"/>
              </a:rPr>
              <a:t>|first_name|age|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  <a:tabLst>
                <a:tab pos="673509" algn="l"/>
                <a:tab pos="1614854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-26" dirty="0">
                <a:latin typeface="Arial"/>
                <a:cs typeface="Arial"/>
              </a:rPr>
              <a:t>Norman|	</a:t>
            </a:r>
            <a:r>
              <a:rPr sz="1677" spc="124" dirty="0">
                <a:latin typeface="Arial"/>
                <a:cs typeface="Arial"/>
              </a:rPr>
              <a:t>81|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  <a:tabLst>
                <a:tab pos="550238" algn="l"/>
                <a:tab pos="1614854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202" dirty="0">
                <a:latin typeface="Arial"/>
                <a:cs typeface="Arial"/>
              </a:rPr>
              <a:t>Abigail|	</a:t>
            </a:r>
            <a:r>
              <a:rPr sz="1677" spc="128" dirty="0">
                <a:latin typeface="Arial"/>
                <a:cs typeface="Arial"/>
              </a:rPr>
              <a:t>75|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  <a:tabLst>
                <a:tab pos="673509" algn="l"/>
                <a:tab pos="1614854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119" dirty="0">
                <a:latin typeface="Arial"/>
                <a:cs typeface="Arial"/>
              </a:rPr>
              <a:t>Miguel|	</a:t>
            </a:r>
            <a:r>
              <a:rPr sz="1677" spc="124" dirty="0">
                <a:latin typeface="Arial"/>
                <a:cs typeface="Arial"/>
              </a:rPr>
              <a:t>64|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+-­‐-­‐-­‐-­‐-­‐-­‐-­‐-­‐-­‐+-­‐-­‐-­‐+</a:t>
            </a:r>
          </a:p>
        </p:txBody>
      </p:sp>
      <p:sp>
        <p:nvSpPr>
          <p:cNvPr id="8" name="object 8"/>
          <p:cNvSpPr/>
          <p:nvPr/>
        </p:nvSpPr>
        <p:spPr>
          <a:xfrm>
            <a:off x="8145332" y="2217420"/>
            <a:ext cx="414618" cy="42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4335332" y="3136302"/>
            <a:ext cx="952500" cy="1512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4515030" y="3302873"/>
            <a:ext cx="705971" cy="1270187"/>
          </a:xfrm>
          <a:custGeom>
            <a:avLst/>
            <a:gdLst/>
            <a:ahLst/>
            <a:cxnLst/>
            <a:rect l="l" t="t" r="r" b="b"/>
            <a:pathLst>
              <a:path w="800100" h="1439545">
                <a:moveTo>
                  <a:pt x="799641" y="1439359"/>
                </a:moveTo>
                <a:lnTo>
                  <a:pt x="0" y="0"/>
                </a:lnTo>
              </a:path>
            </a:pathLst>
          </a:custGeom>
          <a:ln w="25400">
            <a:solidFill>
              <a:srgbClr val="E2151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4503420" y="3281979"/>
            <a:ext cx="66675" cy="80122"/>
          </a:xfrm>
          <a:custGeom>
            <a:avLst/>
            <a:gdLst/>
            <a:ahLst/>
            <a:cxnLst/>
            <a:rect l="l" t="t" r="r" b="b"/>
            <a:pathLst>
              <a:path w="75564" h="90804">
                <a:moveTo>
                  <a:pt x="0" y="0"/>
                </a:moveTo>
                <a:lnTo>
                  <a:pt x="3949" y="90792"/>
                </a:lnTo>
                <a:lnTo>
                  <a:pt x="74993" y="51320"/>
                </a:lnTo>
                <a:lnTo>
                  <a:pt x="0" y="0"/>
                </a:lnTo>
                <a:close/>
              </a:path>
            </a:pathLst>
          </a:custGeom>
          <a:solidFill>
            <a:srgbClr val="E2151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71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639815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791596"/>
            <a:ext cx="8606118" cy="4101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379654" y="1937273"/>
            <a:ext cx="8494059" cy="3608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2263588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0" dirty="0"/>
              <a:t>o</a:t>
            </a:r>
            <a:r>
              <a:rPr spc="57" dirty="0"/>
              <a:t>r</a:t>
            </a:r>
            <a:r>
              <a:rPr spc="304" dirty="0"/>
              <a:t>d</a:t>
            </a:r>
            <a:r>
              <a:rPr spc="361" dirty="0"/>
              <a:t>e</a:t>
            </a:r>
            <a:r>
              <a:rPr spc="115" dirty="0"/>
              <a:t>r</a:t>
            </a:r>
            <a:r>
              <a:rPr spc="-35" dirty="0"/>
              <a:t>B</a:t>
            </a:r>
            <a:r>
              <a:rPr spc="221" dirty="0"/>
              <a:t>y</a:t>
            </a:r>
            <a:r>
              <a:rPr spc="26" dirty="0"/>
              <a:t>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89" y="1325151"/>
            <a:ext cx="4522694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84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647" spc="-26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SQL,</a:t>
            </a:r>
            <a:r>
              <a:rPr sz="2647" spc="-32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53" dirty="0">
                <a:solidFill>
                  <a:srgbClr val="404040"/>
                </a:solidFill>
                <a:latin typeface="Trebuchet MS"/>
                <a:cs typeface="Trebuchet MS"/>
              </a:rPr>
              <a:t>it's</a:t>
            </a:r>
            <a:r>
              <a:rPr sz="2647" spc="-2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pretty</a:t>
            </a:r>
            <a:r>
              <a:rPr sz="2647" spc="-19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88" dirty="0">
                <a:solidFill>
                  <a:srgbClr val="404040"/>
                </a:solidFill>
                <a:latin typeface="Trebuchet MS"/>
                <a:cs typeface="Trebuchet MS"/>
              </a:rPr>
              <a:t>normal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looking: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994" y="2178199"/>
            <a:ext cx="7989794" cy="3148853"/>
          </a:xfrm>
          <a:custGeom>
            <a:avLst/>
            <a:gdLst/>
            <a:ahLst/>
            <a:cxnLst/>
            <a:rect l="l" t="t" r="r" b="b"/>
            <a:pathLst>
              <a:path w="9055100" h="3568700">
                <a:moveTo>
                  <a:pt x="0" y="0"/>
                </a:moveTo>
                <a:lnTo>
                  <a:pt x="9055100" y="0"/>
                </a:lnTo>
                <a:lnTo>
                  <a:pt x="90551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42994" y="2178199"/>
            <a:ext cx="7989794" cy="2760371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77" dirty="0">
              <a:latin typeface="Times New Roman"/>
              <a:cs typeface="Times New Roman"/>
            </a:endParaRPr>
          </a:p>
          <a:p>
            <a:pPr marL="79566">
              <a:spcBef>
                <a:spcPts val="1085"/>
              </a:spcBef>
              <a:tabLst>
                <a:tab pos="908845" algn="l"/>
                <a:tab pos="3632020" algn="l"/>
                <a:tab pos="5055243" algn="l"/>
                <a:tab pos="5525915" algn="l"/>
                <a:tab pos="6119859" algn="l"/>
                <a:tab pos="6826427" algn="l"/>
                <a:tab pos="7061203" algn="l"/>
              </a:tabLst>
            </a:pPr>
            <a:r>
              <a:rPr sz="1677" dirty="0">
                <a:latin typeface="Arial"/>
                <a:cs typeface="Arial"/>
              </a:rPr>
              <a:t>scala&gt;	</a:t>
            </a:r>
            <a:r>
              <a:rPr sz="1677" b="1" dirty="0">
                <a:latin typeface="Arial"/>
                <a:cs typeface="Arial"/>
              </a:rPr>
              <a:t>sqlContext.SQL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("SELECT	first_name,	age	FROM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names	"	</a:t>
            </a:r>
            <a:r>
              <a:rPr sz="1677" b="1" dirty="0">
                <a:latin typeface="Arial"/>
                <a:cs typeface="Arial"/>
              </a:rPr>
              <a:t>+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"WHERE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age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  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&gt;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49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ORDER	BY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age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DESC,</a:t>
            </a:r>
            <a:r>
              <a:rPr lang="en-US" sz="1677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77" b="1" dirty="0" err="1">
                <a:solidFill>
                  <a:srgbClr val="0070C0"/>
                </a:solidFill>
                <a:latin typeface="Arial"/>
                <a:cs typeface="Arial"/>
              </a:rPr>
              <a:t>first_name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dirty="0">
                <a:latin typeface="Arial"/>
                <a:cs typeface="Arial"/>
              </a:rPr>
              <a:t>).show()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</a:pPr>
            <a:r>
              <a:rPr sz="1677" spc="159" dirty="0">
                <a:latin typeface="Arial"/>
                <a:cs typeface="Arial"/>
              </a:rPr>
              <a:t>|first_name|age|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+-­‐-­‐-­‐-­‐-­‐-­‐-­‐-­‐-­‐+-­‐-­‐-­‐+</a:t>
            </a:r>
          </a:p>
          <a:p>
            <a:pPr marL="79566">
              <a:spcBef>
                <a:spcPts val="18"/>
              </a:spcBef>
              <a:tabLst>
                <a:tab pos="673509" algn="l"/>
                <a:tab pos="1614854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-26" dirty="0">
                <a:latin typeface="Arial"/>
                <a:cs typeface="Arial"/>
              </a:rPr>
              <a:t>Norman|	</a:t>
            </a:r>
            <a:r>
              <a:rPr sz="1677" spc="124" dirty="0">
                <a:latin typeface="Arial"/>
                <a:cs typeface="Arial"/>
              </a:rPr>
              <a:t>81|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  <a:tabLst>
                <a:tab pos="550238" algn="l"/>
                <a:tab pos="1614854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202" dirty="0">
                <a:latin typeface="Arial"/>
                <a:cs typeface="Arial"/>
              </a:rPr>
              <a:t>Abigail|	</a:t>
            </a:r>
            <a:r>
              <a:rPr sz="1677" spc="128" dirty="0">
                <a:latin typeface="Arial"/>
                <a:cs typeface="Arial"/>
              </a:rPr>
              <a:t>75|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8"/>
              </a:spcBef>
              <a:tabLst>
                <a:tab pos="673509" algn="l"/>
                <a:tab pos="1614854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119" dirty="0">
                <a:latin typeface="Arial"/>
                <a:cs typeface="Arial"/>
              </a:rPr>
              <a:t>Miguel|	</a:t>
            </a:r>
            <a:r>
              <a:rPr sz="1677" spc="124" dirty="0">
                <a:latin typeface="Arial"/>
                <a:cs typeface="Arial"/>
              </a:rPr>
              <a:t>64|</a:t>
            </a:r>
            <a:endParaRPr sz="1677" dirty="0">
              <a:latin typeface="Arial"/>
              <a:cs typeface="Arial"/>
            </a:endParaRPr>
          </a:p>
          <a:p>
            <a:pPr marL="79566">
              <a:spcBef>
                <a:spcPts val="106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+-­‐-­‐-­‐-­‐-­‐-­‐-­‐-­‐-­‐+-­‐-­‐-­‐+</a:t>
            </a:r>
          </a:p>
        </p:txBody>
      </p:sp>
      <p:sp>
        <p:nvSpPr>
          <p:cNvPr id="8" name="object 8"/>
          <p:cNvSpPr/>
          <p:nvPr/>
        </p:nvSpPr>
        <p:spPr>
          <a:xfrm>
            <a:off x="8156538" y="2228626"/>
            <a:ext cx="403412" cy="40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72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3419804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2398059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54" dirty="0"/>
              <a:t>groupBy()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490" y="1280328"/>
            <a:ext cx="7003116" cy="795843"/>
          </a:xfrm>
          <a:prstGeom prst="rect">
            <a:avLst/>
          </a:prstGeom>
        </p:spPr>
        <p:txBody>
          <a:bodyPr vert="horz" wrap="square" lIns="0" tIns="51546" rIns="0" bIns="0" rtlCol="0">
            <a:spAutoFit/>
          </a:bodyPr>
          <a:lstStyle/>
          <a:p>
            <a:pPr marL="11206" marR="4483">
              <a:lnSpc>
                <a:spcPts val="2912"/>
              </a:lnSpc>
              <a:spcBef>
                <a:spcPts val="405"/>
              </a:spcBef>
            </a:pPr>
            <a:r>
              <a:rPr sz="2647" spc="-163" dirty="0">
                <a:solidFill>
                  <a:srgbClr val="404040"/>
                </a:solidFill>
                <a:latin typeface="Trebuchet MS"/>
                <a:cs typeface="Trebuchet MS"/>
              </a:rPr>
              <a:t>Often</a:t>
            </a:r>
            <a:r>
              <a:rPr sz="2647" spc="-26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used</a:t>
            </a:r>
            <a:r>
              <a:rPr sz="2647" spc="-20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2647" spc="-34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154" dirty="0">
                <a:solidFill>
                  <a:srgbClr val="0070C0"/>
                </a:solidFill>
                <a:latin typeface="Arial"/>
                <a:cs typeface="Arial"/>
              </a:rPr>
              <a:t>count()</a:t>
            </a:r>
            <a:r>
              <a:rPr sz="2647" spc="154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2647" spc="3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124" dirty="0">
                <a:solidFill>
                  <a:srgbClr val="0070C0"/>
                </a:solidFill>
                <a:latin typeface="Arial"/>
                <a:cs typeface="Arial"/>
              </a:rPr>
              <a:t>groupBy()</a:t>
            </a:r>
            <a:r>
              <a:rPr sz="2647" spc="97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47" spc="-49" dirty="0">
                <a:solidFill>
                  <a:srgbClr val="404040"/>
                </a:solidFill>
                <a:latin typeface="Trebuchet MS"/>
                <a:cs typeface="Trebuchet MS"/>
              </a:rPr>
              <a:t>groups</a:t>
            </a:r>
            <a:r>
              <a:rPr sz="2647" spc="-37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9" dirty="0">
                <a:solidFill>
                  <a:srgbClr val="404040"/>
                </a:solidFill>
                <a:latin typeface="Trebuchet MS"/>
                <a:cs typeface="Trebuchet MS"/>
              </a:rPr>
              <a:t>data 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items </a:t>
            </a:r>
            <a:r>
              <a:rPr sz="2647" spc="-110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647" spc="-146" dirty="0">
                <a:solidFill>
                  <a:srgbClr val="404040"/>
                </a:solidFill>
                <a:latin typeface="Trebuchet MS"/>
                <a:cs typeface="Trebuchet MS"/>
              </a:rPr>
              <a:t>specific </a:t>
            </a:r>
            <a:r>
              <a:rPr sz="2647" spc="-88" dirty="0">
                <a:solidFill>
                  <a:srgbClr val="404040"/>
                </a:solidFill>
                <a:latin typeface="Trebuchet MS"/>
                <a:cs typeface="Trebuchet MS"/>
              </a:rPr>
              <a:t>column</a:t>
            </a:r>
            <a:r>
              <a:rPr sz="2647" spc="-587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72" dirty="0">
                <a:solidFill>
                  <a:srgbClr val="404040"/>
                </a:solidFill>
                <a:latin typeface="Trebuchet MS"/>
                <a:cs typeface="Trebuchet MS"/>
              </a:rPr>
              <a:t>value.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1847626"/>
            <a:ext cx="8606118" cy="4179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23625" y="1993303"/>
            <a:ext cx="8550088" cy="3686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31788" y="2178199"/>
            <a:ext cx="7989794" cy="3272118"/>
          </a:xfrm>
          <a:custGeom>
            <a:avLst/>
            <a:gdLst/>
            <a:ahLst/>
            <a:cxnLst/>
            <a:rect l="l" t="t" r="r" b="b"/>
            <a:pathLst>
              <a:path w="9055100" h="3708400">
                <a:moveTo>
                  <a:pt x="0" y="0"/>
                </a:moveTo>
                <a:lnTo>
                  <a:pt x="9055100" y="0"/>
                </a:lnTo>
                <a:lnTo>
                  <a:pt x="90551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631787" y="2178198"/>
            <a:ext cx="7989794" cy="3272118"/>
          </a:xfrm>
          <a:custGeom>
            <a:avLst/>
            <a:gdLst/>
            <a:ahLst/>
            <a:cxnLst/>
            <a:rect l="l" t="t" r="r" b="b"/>
            <a:pathLst>
              <a:path w="9055100" h="3708400">
                <a:moveTo>
                  <a:pt x="0" y="0"/>
                </a:moveTo>
                <a:lnTo>
                  <a:pt x="9055103" y="0"/>
                </a:lnTo>
                <a:lnTo>
                  <a:pt x="9055103" y="3708394"/>
                </a:lnTo>
                <a:lnTo>
                  <a:pt x="0" y="370839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98896" y="2225914"/>
            <a:ext cx="4695265" cy="104364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69254" algn="l"/>
                <a:tab pos="951990" algn="l"/>
              </a:tabLst>
            </a:pPr>
            <a:r>
              <a:rPr sz="1677" spc="199" dirty="0">
                <a:solidFill>
                  <a:srgbClr val="0070C0"/>
                </a:solidFill>
                <a:latin typeface="Arial"/>
                <a:cs typeface="Arial"/>
              </a:rPr>
              <a:t>In	</a:t>
            </a:r>
            <a:r>
              <a:rPr sz="1677" spc="309" dirty="0">
                <a:solidFill>
                  <a:srgbClr val="0070C0"/>
                </a:solidFill>
                <a:latin typeface="Arial"/>
                <a:cs typeface="Arial"/>
              </a:rPr>
              <a:t>[5]:	</a:t>
            </a:r>
            <a:r>
              <a:rPr sz="1677" b="1" spc="84" dirty="0">
                <a:latin typeface="Arial"/>
                <a:cs typeface="Arial"/>
              </a:rPr>
              <a:t>df.groupBy(</a:t>
            </a:r>
            <a:r>
              <a:rPr sz="1677" b="1" spc="84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sz="1677" b="1" spc="84" dirty="0">
                <a:latin typeface="Arial"/>
                <a:cs typeface="Arial"/>
              </a:rPr>
              <a:t>).count().show()</a:t>
            </a:r>
            <a:endParaRPr sz="1677" dirty="0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+-­‐-­‐-­‐+-­‐-­‐-­‐-­‐-­‐+</a:t>
            </a:r>
          </a:p>
          <a:p>
            <a:pPr marL="11206">
              <a:spcBef>
                <a:spcPts val="18"/>
              </a:spcBef>
            </a:pPr>
            <a:r>
              <a:rPr sz="1677" spc="146" dirty="0">
                <a:latin typeface="Arial"/>
                <a:cs typeface="Arial"/>
              </a:rPr>
              <a:t>|age|count|</a:t>
            </a:r>
            <a:endParaRPr sz="1677" dirty="0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lang="en-US" sz="1677" dirty="0">
                <a:latin typeface="Arial"/>
                <a:cs typeface="Arial"/>
              </a:rPr>
              <a:t>+-­‐-­‐-­‐+-­‐-­‐-­‐-­‐-­‐+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82088" y="3334054"/>
          <a:ext cx="1345266" cy="17763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7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7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39|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42|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2|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64|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75|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81|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14|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23|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2|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8190155" y="2284655"/>
            <a:ext cx="414618" cy="42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698896" y="5072196"/>
            <a:ext cx="5751979" cy="894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18"/>
              </a:spcBef>
            </a:pPr>
            <a:r>
              <a:rPr lang="en-US" sz="1677" dirty="0">
                <a:latin typeface="Arial"/>
                <a:cs typeface="Arial"/>
              </a:rPr>
              <a:t>+-­‐-­‐-­‐+-­‐-­‐-­‐-­‐-­‐+</a:t>
            </a:r>
          </a:p>
          <a:p>
            <a:pPr>
              <a:spcBef>
                <a:spcPts val="40"/>
              </a:spcBef>
            </a:pPr>
            <a:endParaRPr sz="2382" dirty="0">
              <a:latin typeface="Times New Roman"/>
              <a:cs typeface="Times New Roman"/>
            </a:endParaRPr>
          </a:p>
          <a:p>
            <a:pPr marL="2142119"/>
            <a:r>
              <a:rPr sz="1677" spc="-66" dirty="0">
                <a:latin typeface="Trebuchet MS"/>
                <a:cs typeface="Trebuchet MS"/>
              </a:rPr>
              <a:t>This is </a:t>
            </a:r>
            <a:r>
              <a:rPr sz="1677" spc="-84" dirty="0">
                <a:latin typeface="Trebuchet MS"/>
                <a:cs typeface="Trebuchet MS"/>
              </a:rPr>
              <a:t>Python. </a:t>
            </a:r>
            <a:r>
              <a:rPr sz="1677" spc="-31" dirty="0">
                <a:latin typeface="Trebuchet MS"/>
                <a:cs typeface="Trebuchet MS"/>
              </a:rPr>
              <a:t>Scala </a:t>
            </a:r>
            <a:r>
              <a:rPr sz="1677" spc="-53" dirty="0">
                <a:latin typeface="Trebuchet MS"/>
                <a:cs typeface="Trebuchet MS"/>
              </a:rPr>
              <a:t>and </a:t>
            </a:r>
            <a:r>
              <a:rPr sz="1677" spc="-66" dirty="0">
                <a:latin typeface="Trebuchet MS"/>
                <a:cs typeface="Trebuchet MS"/>
              </a:rPr>
              <a:t>Java </a:t>
            </a:r>
            <a:r>
              <a:rPr sz="1677" spc="-106" dirty="0">
                <a:latin typeface="Trebuchet MS"/>
                <a:cs typeface="Trebuchet MS"/>
              </a:rPr>
              <a:t>are</a:t>
            </a:r>
            <a:r>
              <a:rPr sz="1677" spc="-375" dirty="0">
                <a:latin typeface="Trebuchet MS"/>
                <a:cs typeface="Trebuchet MS"/>
              </a:rPr>
              <a:t> </a:t>
            </a:r>
            <a:r>
              <a:rPr sz="1677" spc="-106" dirty="0">
                <a:latin typeface="Trebuchet MS"/>
                <a:cs typeface="Trebuchet MS"/>
              </a:rPr>
              <a:t>similar.</a:t>
            </a:r>
            <a:endParaRPr sz="1677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73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660420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2398059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54" dirty="0"/>
              <a:t>groupBy()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490" y="1325151"/>
            <a:ext cx="4780429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647" spc="-30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1" dirty="0">
                <a:solidFill>
                  <a:srgbClr val="404040"/>
                </a:solidFill>
                <a:latin typeface="Trebuchet MS"/>
                <a:cs typeface="Trebuchet MS"/>
              </a:rPr>
              <a:t>SQL,</a:t>
            </a:r>
            <a:r>
              <a:rPr sz="2647" spc="-32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5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course,</a:t>
            </a:r>
            <a:r>
              <a:rPr sz="2647" spc="-23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49" dirty="0">
                <a:solidFill>
                  <a:srgbClr val="404040"/>
                </a:solidFill>
                <a:latin typeface="Trebuchet MS"/>
                <a:cs typeface="Trebuchet MS"/>
              </a:rPr>
              <a:t>isn't</a:t>
            </a:r>
            <a:r>
              <a:rPr sz="2647" spc="-30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06" dirty="0">
                <a:solidFill>
                  <a:srgbClr val="404040"/>
                </a:solidFill>
                <a:latin typeface="Trebuchet MS"/>
                <a:cs typeface="Trebuchet MS"/>
              </a:rPr>
              <a:t>surprising: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1847626"/>
            <a:ext cx="8606118" cy="4392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23625" y="1993302"/>
            <a:ext cx="8550088" cy="3899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31788" y="2178199"/>
            <a:ext cx="7989794" cy="3552265"/>
          </a:xfrm>
          <a:custGeom>
            <a:avLst/>
            <a:gdLst/>
            <a:ahLst/>
            <a:cxnLst/>
            <a:rect l="l" t="t" r="r" b="b"/>
            <a:pathLst>
              <a:path w="9055100" h="4025900">
                <a:moveTo>
                  <a:pt x="0" y="0"/>
                </a:moveTo>
                <a:lnTo>
                  <a:pt x="9055100" y="0"/>
                </a:lnTo>
                <a:lnTo>
                  <a:pt x="9055100" y="4025900"/>
                </a:lnTo>
                <a:lnTo>
                  <a:pt x="0" y="4025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631787" y="2178198"/>
            <a:ext cx="7989794" cy="3552265"/>
          </a:xfrm>
          <a:custGeom>
            <a:avLst/>
            <a:gdLst/>
            <a:ahLst/>
            <a:cxnLst/>
            <a:rect l="l" t="t" r="r" b="b"/>
            <a:pathLst>
              <a:path w="9055100" h="4025900">
                <a:moveTo>
                  <a:pt x="0" y="0"/>
                </a:moveTo>
                <a:lnTo>
                  <a:pt x="9055103" y="0"/>
                </a:lnTo>
                <a:lnTo>
                  <a:pt x="9055103" y="4025898"/>
                </a:lnTo>
                <a:lnTo>
                  <a:pt x="0" y="402589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98896" y="2235562"/>
            <a:ext cx="339594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39926" algn="l"/>
              </a:tabLst>
            </a:pPr>
            <a:r>
              <a:rPr sz="1677" spc="97" dirty="0">
                <a:latin typeface="Arial"/>
                <a:cs typeface="Arial"/>
              </a:rPr>
              <a:t>scala</a:t>
            </a:r>
            <a:r>
              <a:rPr sz="1677" spc="-57" dirty="0">
                <a:latin typeface="Arial"/>
                <a:cs typeface="Arial"/>
              </a:rPr>
              <a:t>&gt;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b="1" spc="-22" dirty="0">
                <a:latin typeface="Arial"/>
                <a:cs typeface="Arial"/>
              </a:rPr>
              <a:t>sqlConte</a:t>
            </a:r>
            <a:r>
              <a:rPr sz="1677" b="1" spc="71" dirty="0">
                <a:latin typeface="Arial"/>
                <a:cs typeface="Arial"/>
              </a:rPr>
              <a:t>x</a:t>
            </a:r>
            <a:r>
              <a:rPr sz="1677" b="1" spc="405" dirty="0">
                <a:latin typeface="Arial"/>
                <a:cs typeface="Arial"/>
              </a:rPr>
              <a:t>t</a:t>
            </a:r>
            <a:r>
              <a:rPr sz="1677" b="1" spc="419" dirty="0">
                <a:latin typeface="Arial"/>
                <a:cs typeface="Arial"/>
              </a:rPr>
              <a:t>.</a:t>
            </a:r>
            <a:r>
              <a:rPr sz="1677" b="1" spc="-97" dirty="0">
                <a:latin typeface="Arial"/>
                <a:cs typeface="Arial"/>
              </a:rPr>
              <a:t>s</a:t>
            </a:r>
            <a:r>
              <a:rPr sz="1677" b="1" spc="-13" dirty="0">
                <a:latin typeface="Arial"/>
                <a:cs typeface="Arial"/>
              </a:rPr>
              <a:t>q</a:t>
            </a:r>
            <a:r>
              <a:rPr sz="1677" b="1" spc="410" dirty="0">
                <a:latin typeface="Arial"/>
                <a:cs typeface="Arial"/>
              </a:rPr>
              <a:t>l(</a:t>
            </a:r>
            <a:r>
              <a:rPr sz="1677" b="1" spc="-71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4" dirty="0">
                <a:solidFill>
                  <a:srgbClr val="0070C0"/>
                </a:solidFill>
                <a:latin typeface="Arial"/>
                <a:cs typeface="Arial"/>
              </a:rPr>
              <a:t>S</a:t>
            </a:r>
            <a:r>
              <a:rPr sz="1677" b="1" spc="-150" dirty="0">
                <a:solidFill>
                  <a:srgbClr val="0070C0"/>
                </a:solidFill>
                <a:latin typeface="Arial"/>
                <a:cs typeface="Arial"/>
              </a:rPr>
              <a:t>E</a:t>
            </a:r>
            <a:r>
              <a:rPr sz="1677" b="1" spc="-185" dirty="0">
                <a:solidFill>
                  <a:srgbClr val="0070C0"/>
                </a:solidFill>
                <a:latin typeface="Arial"/>
                <a:cs typeface="Arial"/>
              </a:rPr>
              <a:t>L</a:t>
            </a:r>
            <a:r>
              <a:rPr sz="1677" b="1" spc="-110" dirty="0">
                <a:solidFill>
                  <a:srgbClr val="0070C0"/>
                </a:solidFill>
                <a:latin typeface="Arial"/>
                <a:cs typeface="Arial"/>
              </a:rPr>
              <a:t>E</a:t>
            </a:r>
            <a:r>
              <a:rPr sz="1677" b="1" spc="-238" dirty="0">
                <a:solidFill>
                  <a:srgbClr val="0070C0"/>
                </a:solidFill>
                <a:latin typeface="Arial"/>
                <a:cs typeface="Arial"/>
              </a:rPr>
              <a:t>CT</a:t>
            </a:r>
            <a:endParaRPr sz="167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45892" y="2235562"/>
            <a:ext cx="47120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b="1" spc="-353" dirty="0">
                <a:solidFill>
                  <a:srgbClr val="0070C0"/>
                </a:solidFill>
                <a:latin typeface="Arial"/>
                <a:cs typeface="Arial"/>
              </a:rPr>
              <a:t>FROM</a:t>
            </a:r>
            <a:endParaRPr sz="167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9974" y="2235562"/>
            <a:ext cx="107968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717215" algn="l"/>
                <a:tab pos="950870" algn="l"/>
              </a:tabLst>
            </a:pPr>
            <a:r>
              <a:rPr sz="1677" b="1" spc="-185" dirty="0">
                <a:solidFill>
                  <a:srgbClr val="0070C0"/>
                </a:solidFill>
                <a:latin typeface="Arial"/>
                <a:cs typeface="Arial"/>
              </a:rPr>
              <a:t>name</a:t>
            </a:r>
            <a:r>
              <a:rPr sz="1677" b="1" spc="-124" dirty="0">
                <a:solidFill>
                  <a:srgbClr val="0070C0"/>
                </a:solidFill>
                <a:latin typeface="Arial"/>
                <a:cs typeface="Arial"/>
              </a:rPr>
              <a:t>s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	</a:t>
            </a:r>
            <a:r>
              <a:rPr sz="1677" b="1" spc="124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	</a:t>
            </a:r>
            <a:r>
              <a:rPr sz="1677" b="1" spc="-57" dirty="0">
                <a:latin typeface="Arial"/>
                <a:cs typeface="Arial"/>
              </a:rPr>
              <a:t>+</a:t>
            </a:r>
            <a:endParaRPr sz="167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8665" y="2493298"/>
            <a:ext cx="69532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b="1" spc="-278" dirty="0">
                <a:solidFill>
                  <a:srgbClr val="0070C0"/>
                </a:solidFill>
                <a:latin typeface="Arial"/>
                <a:cs typeface="Arial"/>
              </a:rPr>
              <a:t>"GROUP</a:t>
            </a:r>
            <a:endParaRPr sz="167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28226" y="2235562"/>
            <a:ext cx="1860737" cy="51419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 indent="123271">
              <a:lnSpc>
                <a:spcPct val="100899"/>
              </a:lnSpc>
              <a:spcBef>
                <a:spcPts val="71"/>
              </a:spcBef>
              <a:tabLst>
                <a:tab pos="369254" algn="l"/>
                <a:tab pos="728421" algn="l"/>
              </a:tabLst>
            </a:pPr>
            <a:r>
              <a:rPr sz="1677" b="1" spc="53" dirty="0">
                <a:solidFill>
                  <a:srgbClr val="0070C0"/>
                </a:solidFill>
                <a:latin typeface="Arial"/>
                <a:cs typeface="Arial"/>
              </a:rPr>
              <a:t>age</a:t>
            </a:r>
            <a:r>
              <a:rPr sz="1677" b="1" spc="44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	</a:t>
            </a:r>
            <a:r>
              <a:rPr sz="1677" b="1" spc="18" dirty="0">
                <a:solidFill>
                  <a:srgbClr val="0070C0"/>
                </a:solidFill>
                <a:latin typeface="Arial"/>
                <a:cs typeface="Arial"/>
              </a:rPr>
              <a:t>count(age)  </a:t>
            </a:r>
            <a:r>
              <a:rPr sz="1677" b="1" spc="-265" dirty="0">
                <a:solidFill>
                  <a:srgbClr val="0070C0"/>
                </a:solidFill>
                <a:latin typeface="Arial"/>
                <a:cs typeface="Arial"/>
              </a:rPr>
              <a:t>BY	</a:t>
            </a:r>
            <a:r>
              <a:rPr sz="1677" b="1" spc="40" dirty="0">
                <a:solidFill>
                  <a:srgbClr val="0070C0"/>
                </a:solidFill>
                <a:latin typeface="Arial"/>
                <a:cs typeface="Arial"/>
              </a:rPr>
              <a:t>age"</a:t>
            </a:r>
            <a:r>
              <a:rPr sz="1677" b="1" spc="40" dirty="0">
                <a:latin typeface="Arial"/>
                <a:cs typeface="Arial"/>
              </a:rPr>
              <a:t>)</a:t>
            </a:r>
            <a:endParaRPr sz="167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8897" y="2493297"/>
            <a:ext cx="1728617" cy="104364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56032" algn="ctr">
              <a:spcBef>
                <a:spcPts val="88"/>
              </a:spcBef>
            </a:pPr>
            <a:r>
              <a:rPr sz="1677" spc="485" dirty="0">
                <a:latin typeface="Arial"/>
                <a:cs typeface="Arial"/>
              </a:rPr>
              <a:t>|</a:t>
            </a:r>
            <a:endParaRPr sz="1677" dirty="0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lang="en-US" sz="1677" dirty="0">
                <a:latin typeface="Arial"/>
                <a:cs typeface="Arial"/>
              </a:rPr>
              <a:t>+-­‐-­‐-­‐+-­‐-­‐-­‐-­‐-­‐+</a:t>
            </a:r>
          </a:p>
          <a:p>
            <a:pPr algn="ctr">
              <a:spcBef>
                <a:spcPts val="18"/>
              </a:spcBef>
            </a:pPr>
            <a:r>
              <a:rPr sz="1677" spc="446" dirty="0">
                <a:latin typeface="Arial"/>
                <a:cs typeface="Arial"/>
              </a:rPr>
              <a:t>|</a:t>
            </a:r>
            <a:r>
              <a:rPr sz="1677" spc="22" dirty="0">
                <a:latin typeface="Arial"/>
                <a:cs typeface="Arial"/>
              </a:rPr>
              <a:t>age|cou</a:t>
            </a:r>
            <a:r>
              <a:rPr sz="1677" spc="115" dirty="0">
                <a:latin typeface="Arial"/>
                <a:cs typeface="Arial"/>
              </a:rPr>
              <a:t>n</a:t>
            </a:r>
            <a:r>
              <a:rPr sz="1677" spc="410" dirty="0">
                <a:latin typeface="Arial"/>
                <a:cs typeface="Arial"/>
              </a:rPr>
              <a:t>t</a:t>
            </a:r>
            <a:r>
              <a:rPr sz="1677" spc="485" dirty="0">
                <a:latin typeface="Arial"/>
                <a:cs typeface="Arial"/>
              </a:rPr>
              <a:t>|</a:t>
            </a:r>
            <a:endParaRPr sz="1677" dirty="0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lang="en-US" sz="1677" dirty="0">
                <a:latin typeface="Arial"/>
                <a:cs typeface="Arial"/>
              </a:rPr>
              <a:t>+-­‐-­‐-­‐+-­‐-­‐-­‐-­‐-­‐+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03835"/>
              </p:ext>
            </p:extLst>
          </p:nvPr>
        </p:nvGraphicFramePr>
        <p:xfrm>
          <a:off x="698896" y="3574174"/>
          <a:ext cx="1579471" cy="1777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7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7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39|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42|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2|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64|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75|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81|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14|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89"/>
                        </a:lnSpc>
                      </a:pPr>
                      <a:r>
                        <a:rPr sz="1700" spc="130" dirty="0">
                          <a:latin typeface="Arial"/>
                          <a:cs typeface="Arial"/>
                        </a:rPr>
                        <a:t>23|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2|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98897" y="5339592"/>
            <a:ext cx="2327332" cy="5403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677" dirty="0">
                <a:latin typeface="Arial"/>
                <a:cs typeface="Arial"/>
              </a:rPr>
              <a:t>+-­‐-­‐-­‐+-­‐-­‐-­‐-­‐-­‐+</a:t>
            </a:r>
          </a:p>
          <a:p>
            <a:pPr marL="11206">
              <a:spcBef>
                <a:spcPts val="88"/>
              </a:spcBef>
            </a:pPr>
            <a:endParaRPr sz="1677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56538" y="2228626"/>
            <a:ext cx="403412" cy="40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74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062564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3081618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0" dirty="0"/>
              <a:t>as() </a:t>
            </a:r>
            <a:r>
              <a:rPr spc="154" dirty="0"/>
              <a:t>or</a:t>
            </a:r>
            <a:r>
              <a:rPr spc="-313" dirty="0"/>
              <a:t> </a:t>
            </a:r>
            <a:r>
              <a:rPr spc="132" dirty="0"/>
              <a:t>alias()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489" y="1280328"/>
            <a:ext cx="6852397" cy="795843"/>
          </a:xfrm>
          <a:prstGeom prst="rect">
            <a:avLst/>
          </a:prstGeom>
        </p:spPr>
        <p:txBody>
          <a:bodyPr vert="horz" wrap="square" lIns="0" tIns="51546" rIns="0" bIns="0" rtlCol="0">
            <a:spAutoFit/>
          </a:bodyPr>
          <a:lstStyle/>
          <a:p>
            <a:pPr marL="11206" marR="4483">
              <a:lnSpc>
                <a:spcPts val="2912"/>
              </a:lnSpc>
              <a:spcBef>
                <a:spcPts val="405"/>
              </a:spcBef>
            </a:pPr>
            <a:r>
              <a:rPr sz="2647" spc="282" dirty="0">
                <a:solidFill>
                  <a:srgbClr val="0070C0"/>
                </a:solidFill>
                <a:latin typeface="Arial"/>
                <a:cs typeface="Arial"/>
              </a:rPr>
              <a:t>as()</a:t>
            </a:r>
            <a:r>
              <a:rPr sz="2647" spc="-7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47" spc="-101" dirty="0">
                <a:latin typeface="Trebuchet MS"/>
                <a:cs typeface="Trebuchet MS"/>
              </a:rPr>
              <a:t>or</a:t>
            </a:r>
            <a:r>
              <a:rPr sz="2647" spc="-309" dirty="0">
                <a:latin typeface="Trebuchet MS"/>
                <a:cs typeface="Trebuchet MS"/>
              </a:rPr>
              <a:t> </a:t>
            </a:r>
            <a:r>
              <a:rPr sz="2647" spc="383" dirty="0">
                <a:solidFill>
                  <a:srgbClr val="0070C0"/>
                </a:solidFill>
                <a:latin typeface="Arial"/>
                <a:cs typeface="Arial"/>
              </a:rPr>
              <a:t>alias()</a:t>
            </a:r>
            <a:r>
              <a:rPr sz="2647" spc="1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47" spc="-93" dirty="0">
                <a:solidFill>
                  <a:srgbClr val="404040"/>
                </a:solidFill>
                <a:latin typeface="Trebuchet MS"/>
                <a:cs typeface="Trebuchet MS"/>
              </a:rPr>
              <a:t>allows</a:t>
            </a:r>
            <a:r>
              <a:rPr sz="2647" spc="-27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5" dirty="0">
                <a:solidFill>
                  <a:srgbClr val="404040"/>
                </a:solidFill>
                <a:latin typeface="Trebuchet MS"/>
                <a:cs typeface="Trebuchet MS"/>
              </a:rPr>
              <a:t>you</a:t>
            </a:r>
            <a:r>
              <a:rPr sz="2647" spc="-25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rename</a:t>
            </a:r>
            <a:r>
              <a:rPr sz="2647" spc="-31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47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32" dirty="0">
                <a:solidFill>
                  <a:srgbClr val="404040"/>
                </a:solidFill>
                <a:latin typeface="Trebuchet MS"/>
                <a:cs typeface="Trebuchet MS"/>
              </a:rPr>
              <a:t>column.  </a:t>
            </a:r>
            <a:r>
              <a:rPr sz="2647" spc="-185" dirty="0">
                <a:solidFill>
                  <a:srgbClr val="404040"/>
                </a:solidFill>
                <a:latin typeface="Trebuchet MS"/>
                <a:cs typeface="Trebuchet MS"/>
              </a:rPr>
              <a:t>It’s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especially </a:t>
            </a:r>
            <a:r>
              <a:rPr sz="2647" spc="-124" dirty="0">
                <a:solidFill>
                  <a:srgbClr val="404040"/>
                </a:solidFill>
                <a:latin typeface="Trebuchet MS"/>
                <a:cs typeface="Trebuchet MS"/>
              </a:rPr>
              <a:t>useful </a:t>
            </a:r>
            <a:r>
              <a:rPr sz="2647" spc="-141" dirty="0">
                <a:solidFill>
                  <a:srgbClr val="404040"/>
                </a:solidFill>
                <a:latin typeface="Trebuchet MS"/>
                <a:cs typeface="Trebuchet MS"/>
              </a:rPr>
              <a:t>with </a:t>
            </a:r>
            <a:r>
              <a:rPr sz="2647" spc="-137" dirty="0">
                <a:solidFill>
                  <a:srgbClr val="404040"/>
                </a:solidFill>
                <a:latin typeface="Trebuchet MS"/>
                <a:cs typeface="Trebuchet MS"/>
              </a:rPr>
              <a:t>generated</a:t>
            </a:r>
            <a:r>
              <a:rPr sz="2647" spc="-55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647" spc="-115" dirty="0">
                <a:solidFill>
                  <a:srgbClr val="404040"/>
                </a:solidFill>
                <a:latin typeface="Trebuchet MS"/>
                <a:cs typeface="Trebuchet MS"/>
              </a:rPr>
              <a:t>columns.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1903655"/>
            <a:ext cx="8606118" cy="4471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67597" y="2049332"/>
            <a:ext cx="8550088" cy="3978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53346" y="2245435"/>
            <a:ext cx="8001000" cy="3485029"/>
          </a:xfrm>
          <a:custGeom>
            <a:avLst/>
            <a:gdLst/>
            <a:ahLst/>
            <a:cxnLst/>
            <a:rect l="l" t="t" r="r" b="b"/>
            <a:pathLst>
              <a:path w="9067800" h="3949700">
                <a:moveTo>
                  <a:pt x="0" y="0"/>
                </a:moveTo>
                <a:lnTo>
                  <a:pt x="9067800" y="0"/>
                </a:lnTo>
                <a:lnTo>
                  <a:pt x="9067800" y="3949700"/>
                </a:lnTo>
                <a:lnTo>
                  <a:pt x="0" y="394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53346" y="2245435"/>
            <a:ext cx="8001000" cy="3485029"/>
          </a:xfrm>
          <a:custGeom>
            <a:avLst/>
            <a:gdLst/>
            <a:ahLst/>
            <a:cxnLst/>
            <a:rect l="l" t="t" r="r" b="b"/>
            <a:pathLst>
              <a:path w="9067800" h="3949700">
                <a:moveTo>
                  <a:pt x="0" y="0"/>
                </a:moveTo>
                <a:lnTo>
                  <a:pt x="9067797" y="0"/>
                </a:lnTo>
                <a:lnTo>
                  <a:pt x="9067797" y="3949695"/>
                </a:lnTo>
                <a:lnTo>
                  <a:pt x="0" y="39496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27881" y="2272475"/>
            <a:ext cx="4229660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69254" algn="l"/>
                <a:tab pos="951990" algn="l"/>
              </a:tabLst>
            </a:pPr>
            <a:r>
              <a:rPr sz="1677" spc="199" dirty="0">
                <a:solidFill>
                  <a:srgbClr val="0070C0"/>
                </a:solidFill>
                <a:latin typeface="Arial"/>
                <a:cs typeface="Arial"/>
              </a:rPr>
              <a:t>In	</a:t>
            </a:r>
            <a:r>
              <a:rPr sz="1677" spc="309" dirty="0">
                <a:solidFill>
                  <a:srgbClr val="0070C0"/>
                </a:solidFill>
                <a:latin typeface="Arial"/>
                <a:cs typeface="Arial"/>
              </a:rPr>
              <a:t>[7]:	</a:t>
            </a:r>
            <a:r>
              <a:rPr sz="1677" b="1" spc="190" dirty="0">
                <a:latin typeface="Arial"/>
                <a:cs typeface="Arial"/>
              </a:rPr>
              <a:t>df.select(df[</a:t>
            </a:r>
            <a:r>
              <a:rPr sz="1677" b="1" spc="190" dirty="0">
                <a:solidFill>
                  <a:srgbClr val="0070C0"/>
                </a:solidFill>
                <a:latin typeface="Arial"/>
                <a:cs typeface="Arial"/>
              </a:rPr>
              <a:t>'first_name'</a:t>
            </a:r>
            <a:r>
              <a:rPr sz="1677" b="1" spc="190" dirty="0">
                <a:latin typeface="Arial"/>
                <a:cs typeface="Arial"/>
              </a:rPr>
              <a:t>],\</a:t>
            </a:r>
            <a:endParaRPr sz="1677">
              <a:latin typeface="Arial"/>
              <a:cs typeface="Arial"/>
            </a:endParaRPr>
          </a:p>
          <a:p>
            <a:pPr marL="2139877">
              <a:spcBef>
                <a:spcPts val="18"/>
              </a:spcBef>
            </a:pPr>
            <a:r>
              <a:rPr sz="1677" b="1" spc="224" dirty="0">
                <a:latin typeface="Arial"/>
                <a:cs typeface="Arial"/>
              </a:rPr>
              <a:t>df[</a:t>
            </a:r>
            <a:r>
              <a:rPr sz="1677" b="1" spc="224" dirty="0">
                <a:solidFill>
                  <a:srgbClr val="0070C0"/>
                </a:solidFill>
                <a:latin typeface="Arial"/>
                <a:cs typeface="Arial"/>
              </a:rPr>
              <a:t>'age'</a:t>
            </a:r>
            <a:r>
              <a:rPr sz="1677" b="1" spc="224" dirty="0">
                <a:latin typeface="Arial"/>
                <a:cs typeface="Arial"/>
              </a:rPr>
              <a:t>],\</a:t>
            </a:r>
            <a:endParaRPr sz="167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6877" y="2787945"/>
            <a:ext cx="341163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46543" algn="l"/>
              </a:tabLst>
            </a:pPr>
            <a:r>
              <a:rPr sz="1677" b="1" spc="-57" dirty="0">
                <a:latin typeface="Arial"/>
                <a:cs typeface="Arial"/>
              </a:rPr>
              <a:t>&lt;	</a:t>
            </a:r>
            <a:r>
              <a:rPr sz="1677" b="1" spc="141" dirty="0">
                <a:latin typeface="Arial"/>
                <a:cs typeface="Arial"/>
              </a:rPr>
              <a:t>30).alias(</a:t>
            </a:r>
            <a:r>
              <a:rPr sz="1677" b="1" spc="141" dirty="0">
                <a:solidFill>
                  <a:srgbClr val="0070C0"/>
                </a:solidFill>
                <a:latin typeface="Arial"/>
                <a:cs typeface="Arial"/>
              </a:rPr>
              <a:t>'young'</a:t>
            </a:r>
            <a:r>
              <a:rPr sz="1677" b="1" spc="141" dirty="0">
                <a:latin typeface="Arial"/>
                <a:cs typeface="Arial"/>
              </a:rPr>
              <a:t>)).show(5)</a:t>
            </a:r>
            <a:endParaRPr sz="167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881" y="2787945"/>
            <a:ext cx="3288366" cy="105647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139877">
              <a:spcBef>
                <a:spcPts val="88"/>
              </a:spcBef>
            </a:pPr>
            <a:r>
              <a:rPr sz="1677" b="1" spc="322" dirty="0">
                <a:latin typeface="Arial"/>
                <a:cs typeface="Arial"/>
              </a:rPr>
              <a:t>(</a:t>
            </a:r>
            <a:r>
              <a:rPr sz="1677" b="1" spc="88" dirty="0">
                <a:latin typeface="Arial"/>
                <a:cs typeface="Arial"/>
              </a:rPr>
              <a:t>df</a:t>
            </a:r>
            <a:r>
              <a:rPr sz="1677" b="1" spc="322" dirty="0">
                <a:latin typeface="Arial"/>
                <a:cs typeface="Arial"/>
              </a:rPr>
              <a:t>[</a:t>
            </a:r>
            <a:r>
              <a:rPr sz="1677" b="1" spc="163" dirty="0">
                <a:solidFill>
                  <a:srgbClr val="0070C0"/>
                </a:solidFill>
                <a:latin typeface="Arial"/>
                <a:cs typeface="Arial"/>
              </a:rPr>
              <a:t>'age</a:t>
            </a:r>
            <a:r>
              <a:rPr sz="1677" b="1" spc="146" dirty="0">
                <a:solidFill>
                  <a:srgbClr val="0070C0"/>
                </a:solidFill>
                <a:latin typeface="Arial"/>
                <a:cs typeface="Arial"/>
              </a:rPr>
              <a:t>'</a:t>
            </a:r>
            <a:r>
              <a:rPr sz="1677" b="1" spc="361" dirty="0">
                <a:latin typeface="Arial"/>
                <a:cs typeface="Arial"/>
              </a:rPr>
              <a:t>]</a:t>
            </a:r>
            <a:endParaRPr sz="1677" dirty="0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</a:p>
          <a:p>
            <a:pPr marL="11206">
              <a:spcBef>
                <a:spcPts val="106"/>
              </a:spcBef>
            </a:pPr>
            <a:r>
              <a:rPr sz="1677" spc="141" dirty="0">
                <a:latin typeface="Arial"/>
                <a:cs typeface="Arial"/>
              </a:rPr>
              <a:t>|first_name|age|young|</a:t>
            </a:r>
            <a:endParaRPr sz="1677" dirty="0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11072" y="3896085"/>
          <a:ext cx="2633942" cy="1262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7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ts val="17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Erin|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ts val="17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42|false|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Claire|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989"/>
                        </a:lnSpc>
                        <a:tabLst>
                          <a:tab pos="546100" algn="l"/>
                        </a:tabLst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23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	</a:t>
                      </a:r>
                      <a:r>
                        <a:rPr sz="1700" spc="-45" dirty="0">
                          <a:latin typeface="Arial"/>
                          <a:cs typeface="Arial"/>
                        </a:rPr>
                        <a:t>true|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Norman|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81|false|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Miguel|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64|false|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Rosalita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  <a:tabLst>
                          <a:tab pos="546100" algn="l"/>
                        </a:tabLst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	</a:t>
                      </a:r>
                      <a:r>
                        <a:rPr sz="1700" spc="-45" dirty="0">
                          <a:latin typeface="Arial"/>
                          <a:cs typeface="Arial"/>
                        </a:rPr>
                        <a:t>true|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27881" y="5118769"/>
            <a:ext cx="6764991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18"/>
              </a:spcBef>
            </a:pPr>
            <a:r>
              <a:rPr lang="en-US" sz="1677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</a:p>
          <a:p>
            <a:pPr marL="1204697"/>
            <a:r>
              <a:rPr sz="1677" spc="-110" dirty="0">
                <a:latin typeface="Trebuchet MS"/>
                <a:cs typeface="Trebuchet MS"/>
              </a:rPr>
              <a:t>Note:</a:t>
            </a:r>
            <a:r>
              <a:rPr sz="1677" spc="-79" dirty="0">
                <a:latin typeface="Trebuchet MS"/>
                <a:cs typeface="Trebuchet MS"/>
              </a:rPr>
              <a:t> </a:t>
            </a:r>
            <a:r>
              <a:rPr sz="1677" spc="-31" dirty="0">
                <a:latin typeface="Trebuchet MS"/>
                <a:cs typeface="Trebuchet MS"/>
              </a:rPr>
              <a:t>In</a:t>
            </a:r>
            <a:r>
              <a:rPr sz="1677" spc="-159" dirty="0">
                <a:latin typeface="Trebuchet MS"/>
                <a:cs typeface="Trebuchet MS"/>
              </a:rPr>
              <a:t> </a:t>
            </a:r>
            <a:r>
              <a:rPr sz="1677" spc="-84" dirty="0">
                <a:latin typeface="Trebuchet MS"/>
                <a:cs typeface="Trebuchet MS"/>
              </a:rPr>
              <a:t>Python,</a:t>
            </a:r>
            <a:r>
              <a:rPr sz="1677" spc="-79" dirty="0">
                <a:latin typeface="Trebuchet MS"/>
                <a:cs typeface="Trebuchet MS"/>
              </a:rPr>
              <a:t> </a:t>
            </a:r>
            <a:r>
              <a:rPr sz="1677" spc="-57" dirty="0">
                <a:latin typeface="Trebuchet MS"/>
                <a:cs typeface="Trebuchet MS"/>
              </a:rPr>
              <a:t>you</a:t>
            </a:r>
            <a:r>
              <a:rPr sz="1677" spc="-71" dirty="0">
                <a:latin typeface="Trebuchet MS"/>
                <a:cs typeface="Trebuchet MS"/>
              </a:rPr>
              <a:t> </a:t>
            </a:r>
            <a:r>
              <a:rPr sz="1677" i="1" spc="-97" dirty="0">
                <a:latin typeface="Trebuchet MS"/>
                <a:cs typeface="Trebuchet MS"/>
              </a:rPr>
              <a:t>must</a:t>
            </a:r>
            <a:r>
              <a:rPr sz="1677" i="1" spc="-128" dirty="0">
                <a:latin typeface="Trebuchet MS"/>
                <a:cs typeface="Trebuchet MS"/>
              </a:rPr>
              <a:t> </a:t>
            </a:r>
            <a:r>
              <a:rPr sz="1677" spc="-40" dirty="0">
                <a:latin typeface="Trebuchet MS"/>
                <a:cs typeface="Trebuchet MS"/>
              </a:rPr>
              <a:t>use</a:t>
            </a:r>
            <a:r>
              <a:rPr sz="1677" spc="-168" dirty="0"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srgbClr val="0070C0"/>
                </a:solidFill>
                <a:latin typeface="Courier New"/>
                <a:cs typeface="Courier New"/>
              </a:rPr>
              <a:t>alias</a:t>
            </a:r>
            <a:r>
              <a:rPr sz="1677" spc="-75" dirty="0">
                <a:latin typeface="Trebuchet MS"/>
                <a:cs typeface="Trebuchet MS"/>
              </a:rPr>
              <a:t>,</a:t>
            </a:r>
            <a:r>
              <a:rPr sz="1677" spc="97" dirty="0">
                <a:latin typeface="Trebuchet MS"/>
                <a:cs typeface="Trebuchet MS"/>
              </a:rPr>
              <a:t> </a:t>
            </a:r>
            <a:r>
              <a:rPr sz="1677" spc="-62" dirty="0">
                <a:latin typeface="Trebuchet MS"/>
                <a:cs typeface="Trebuchet MS"/>
              </a:rPr>
              <a:t>because</a:t>
            </a:r>
            <a:r>
              <a:rPr sz="1677" spc="-79" dirty="0"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srgbClr val="0070C0"/>
                </a:solidFill>
                <a:latin typeface="Courier New"/>
                <a:cs typeface="Courier New"/>
              </a:rPr>
              <a:t>as</a:t>
            </a:r>
            <a:r>
              <a:rPr sz="1677" spc="-604" dirty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r>
              <a:rPr sz="1677" spc="-66" dirty="0">
                <a:latin typeface="Trebuchet MS"/>
                <a:cs typeface="Trebuchet MS"/>
              </a:rPr>
              <a:t>is</a:t>
            </a:r>
            <a:r>
              <a:rPr sz="1677" spc="-124" dirty="0">
                <a:latin typeface="Trebuchet MS"/>
                <a:cs typeface="Trebuchet MS"/>
              </a:rPr>
              <a:t> </a:t>
            </a:r>
            <a:r>
              <a:rPr sz="1677" spc="-49" dirty="0">
                <a:latin typeface="Trebuchet MS"/>
                <a:cs typeface="Trebuchet MS"/>
              </a:rPr>
              <a:t>a</a:t>
            </a:r>
            <a:r>
              <a:rPr sz="1677" spc="-199" dirty="0">
                <a:latin typeface="Trebuchet MS"/>
                <a:cs typeface="Trebuchet MS"/>
              </a:rPr>
              <a:t> </a:t>
            </a:r>
            <a:r>
              <a:rPr sz="1677" spc="-110" dirty="0">
                <a:latin typeface="Trebuchet MS"/>
                <a:cs typeface="Trebuchet MS"/>
              </a:rPr>
              <a:t>keyword.</a:t>
            </a:r>
            <a:endParaRPr sz="1677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66890" y="2351890"/>
            <a:ext cx="414618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75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600912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502773"/>
            <a:ext cx="3081618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0" dirty="0"/>
              <a:t>as() </a:t>
            </a:r>
            <a:r>
              <a:rPr spc="154" dirty="0"/>
              <a:t>or</a:t>
            </a:r>
            <a:r>
              <a:rPr spc="-313" dirty="0"/>
              <a:t> </a:t>
            </a:r>
            <a:r>
              <a:rPr spc="132" dirty="0"/>
              <a:t>alias()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490" y="1325151"/>
            <a:ext cx="2393576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50" dirty="0">
                <a:latin typeface="Trebuchet MS"/>
                <a:cs typeface="Trebuchet MS"/>
              </a:rPr>
              <a:t>Here</a:t>
            </a:r>
            <a:r>
              <a:rPr sz="2647" spc="-326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is</a:t>
            </a:r>
            <a:r>
              <a:rPr sz="2647" spc="-291" dirty="0">
                <a:latin typeface="Trebuchet MS"/>
                <a:cs typeface="Trebuchet MS"/>
              </a:rPr>
              <a:t> </a:t>
            </a:r>
            <a:r>
              <a:rPr sz="2647" spc="-185" dirty="0">
                <a:latin typeface="Trebuchet MS"/>
                <a:cs typeface="Trebuchet MS"/>
              </a:rPr>
              <a:t>it</a:t>
            </a:r>
            <a:r>
              <a:rPr sz="2647" spc="-224" dirty="0">
                <a:latin typeface="Trebuchet MS"/>
                <a:cs typeface="Trebuchet MS"/>
              </a:rPr>
              <a:t> </a:t>
            </a:r>
            <a:r>
              <a:rPr sz="2647" spc="-93" dirty="0">
                <a:latin typeface="Trebuchet MS"/>
                <a:cs typeface="Trebuchet MS"/>
              </a:rPr>
              <a:t>in</a:t>
            </a:r>
            <a:r>
              <a:rPr sz="2647" spc="-366" dirty="0">
                <a:latin typeface="Trebuchet MS"/>
                <a:cs typeface="Trebuchet MS"/>
              </a:rPr>
              <a:t> </a:t>
            </a:r>
            <a:r>
              <a:rPr sz="2647" spc="-124" dirty="0">
                <a:latin typeface="Trebuchet MS"/>
                <a:cs typeface="Trebuchet MS"/>
              </a:rPr>
              <a:t>Scala.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1690743"/>
            <a:ext cx="8606118" cy="4964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90860" y="1836420"/>
            <a:ext cx="8393206" cy="4549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86964" y="2066141"/>
            <a:ext cx="7978588" cy="4146176"/>
          </a:xfrm>
          <a:custGeom>
            <a:avLst/>
            <a:gdLst/>
            <a:ahLst/>
            <a:cxnLst/>
            <a:rect l="l" t="t" r="r" b="b"/>
            <a:pathLst>
              <a:path w="9042400" h="4699000">
                <a:moveTo>
                  <a:pt x="0" y="0"/>
                </a:moveTo>
                <a:lnTo>
                  <a:pt x="9042400" y="0"/>
                </a:lnTo>
                <a:lnTo>
                  <a:pt x="9042400" y="4699000"/>
                </a:lnTo>
                <a:lnTo>
                  <a:pt x="0" y="4699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86963" y="2066141"/>
            <a:ext cx="7978588" cy="4146176"/>
          </a:xfrm>
          <a:custGeom>
            <a:avLst/>
            <a:gdLst/>
            <a:ahLst/>
            <a:cxnLst/>
            <a:rect l="l" t="t" r="r" b="b"/>
            <a:pathLst>
              <a:path w="9042400" h="4699000">
                <a:moveTo>
                  <a:pt x="0" y="0"/>
                </a:moveTo>
                <a:lnTo>
                  <a:pt x="9042399" y="0"/>
                </a:lnTo>
                <a:lnTo>
                  <a:pt x="9042399" y="4698996"/>
                </a:lnTo>
                <a:lnTo>
                  <a:pt x="0" y="46989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53228" y="2692998"/>
            <a:ext cx="69980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7" dirty="0">
                <a:latin typeface="Arial"/>
                <a:cs typeface="Arial"/>
              </a:rPr>
              <a:t>scala</a:t>
            </a:r>
            <a:r>
              <a:rPr sz="1677" spc="-57" dirty="0">
                <a:latin typeface="Arial"/>
                <a:cs typeface="Arial"/>
              </a:rPr>
              <a:t>&gt;</a:t>
            </a:r>
            <a:endParaRPr sz="167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7549" y="2692998"/>
            <a:ext cx="81186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b="1" spc="44" dirty="0">
                <a:latin typeface="Arial"/>
                <a:cs typeface="Arial"/>
              </a:rPr>
              <a:t>$</a:t>
            </a:r>
            <a:r>
              <a:rPr sz="1677" b="1" spc="44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sz="1677" b="1" spc="44" dirty="0">
                <a:latin typeface="Arial"/>
                <a:cs typeface="Arial"/>
              </a:rPr>
              <a:t>,</a:t>
            </a:r>
            <a:endParaRPr sz="167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70049" y="2692998"/>
            <a:ext cx="80682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b="1" spc="132" dirty="0">
                <a:latin typeface="Arial"/>
                <a:cs typeface="Arial"/>
              </a:rPr>
              <a:t>($</a:t>
            </a:r>
            <a:r>
              <a:rPr sz="1677" b="1" spc="-18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endParaRPr sz="167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11342" y="2692998"/>
            <a:ext cx="222436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46543" algn="l"/>
              </a:tabLst>
            </a:pPr>
            <a:r>
              <a:rPr sz="1677" b="1" spc="-57" dirty="0">
                <a:latin typeface="Arial"/>
                <a:cs typeface="Arial"/>
              </a:rPr>
              <a:t>&lt;	</a:t>
            </a:r>
            <a:r>
              <a:rPr sz="1677" b="1" spc="128" dirty="0">
                <a:latin typeface="Arial"/>
                <a:cs typeface="Arial"/>
              </a:rPr>
              <a:t>30).as</a:t>
            </a:r>
            <a:r>
              <a:rPr sz="1677" b="1" spc="75" dirty="0">
                <a:latin typeface="Arial"/>
                <a:cs typeface="Arial"/>
              </a:rPr>
              <a:t>(</a:t>
            </a:r>
            <a:r>
              <a:rPr sz="1677" b="1" spc="172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-57" dirty="0">
                <a:solidFill>
                  <a:srgbClr val="0070C0"/>
                </a:solidFill>
                <a:latin typeface="Arial"/>
                <a:cs typeface="Arial"/>
              </a:rPr>
              <a:t>yo</a:t>
            </a:r>
            <a:r>
              <a:rPr sz="1677" b="1" spc="-150" dirty="0">
                <a:solidFill>
                  <a:srgbClr val="0070C0"/>
                </a:solidFill>
                <a:latin typeface="Arial"/>
                <a:cs typeface="Arial"/>
              </a:rPr>
              <a:t>u</a:t>
            </a:r>
            <a:r>
              <a:rPr sz="1677" b="1" spc="-57" dirty="0">
                <a:solidFill>
                  <a:srgbClr val="0070C0"/>
                </a:solidFill>
                <a:latin typeface="Arial"/>
                <a:cs typeface="Arial"/>
              </a:rPr>
              <a:t>n</a:t>
            </a:r>
            <a:r>
              <a:rPr sz="1677" b="1" spc="-146" dirty="0">
                <a:solidFill>
                  <a:srgbClr val="0070C0"/>
                </a:solidFill>
                <a:latin typeface="Arial"/>
                <a:cs typeface="Arial"/>
              </a:rPr>
              <a:t>g</a:t>
            </a:r>
            <a:r>
              <a:rPr sz="1677" b="1" spc="172" dirty="0">
                <a:solidFill>
                  <a:srgbClr val="0070C0"/>
                </a:solidFill>
                <a:latin typeface="Arial"/>
                <a:cs typeface="Arial"/>
              </a:rPr>
              <a:t>"</a:t>
            </a:r>
            <a:r>
              <a:rPr sz="1677" b="1" spc="322" dirty="0">
                <a:latin typeface="Arial"/>
                <a:cs typeface="Arial"/>
              </a:rPr>
              <a:t>)</a:t>
            </a:r>
            <a:r>
              <a:rPr sz="1677" b="1" spc="410" dirty="0">
                <a:latin typeface="Arial"/>
                <a:cs typeface="Arial"/>
              </a:rPr>
              <a:t>)</a:t>
            </a:r>
            <a:r>
              <a:rPr sz="1677" b="1" spc="454" dirty="0">
                <a:latin typeface="Arial"/>
                <a:cs typeface="Arial"/>
              </a:rPr>
              <a:t>.</a:t>
            </a:r>
            <a:endParaRPr sz="167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2460" y="2692998"/>
            <a:ext cx="2694454" cy="514470"/>
          </a:xfrm>
          <a:prstGeom prst="rect">
            <a:avLst/>
          </a:prstGeom>
        </p:spPr>
        <p:txBody>
          <a:bodyPr vert="horz" wrap="square" lIns="0" tIns="26894" rIns="0" bIns="0" rtlCol="0">
            <a:spAutoFit/>
          </a:bodyPr>
          <a:lstStyle/>
          <a:p>
            <a:pPr marL="369814" marR="4483" indent="-358607">
              <a:lnSpc>
                <a:spcPts val="1941"/>
              </a:lnSpc>
              <a:spcBef>
                <a:spcPts val="212"/>
              </a:spcBef>
            </a:pPr>
            <a:r>
              <a:rPr sz="1677" b="1" spc="124" dirty="0">
                <a:latin typeface="Arial"/>
                <a:cs typeface="Arial"/>
              </a:rPr>
              <a:t>df.select($</a:t>
            </a:r>
            <a:r>
              <a:rPr sz="1677" b="1" spc="124" dirty="0">
                <a:solidFill>
                  <a:srgbClr val="0070C0"/>
                </a:solidFill>
                <a:latin typeface="Arial"/>
                <a:cs typeface="Arial"/>
              </a:rPr>
              <a:t>"firstName"</a:t>
            </a:r>
            <a:r>
              <a:rPr sz="1677" b="1" spc="124" dirty="0">
                <a:latin typeface="Arial"/>
                <a:cs typeface="Arial"/>
              </a:rPr>
              <a:t>,  </a:t>
            </a:r>
            <a:r>
              <a:rPr sz="1677" b="1" spc="-22" dirty="0">
                <a:latin typeface="Arial"/>
                <a:cs typeface="Arial"/>
              </a:rPr>
              <a:t>show()</a:t>
            </a:r>
            <a:endParaRPr sz="167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3227" y="3183815"/>
            <a:ext cx="2571190" cy="811968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11206">
              <a:spcBef>
                <a:spcPts val="193"/>
              </a:spcBef>
            </a:pPr>
            <a:r>
              <a:rPr sz="1677" spc="-97" dirty="0">
                <a:latin typeface="Arial"/>
                <a:cs typeface="Arial"/>
              </a:rPr>
              <a:t>+</a:t>
            </a:r>
            <a:r>
              <a:rPr sz="1677" spc="-565" dirty="0">
                <a:latin typeface="Arial"/>
                <a:cs typeface="Arial"/>
              </a:rPr>
              <a:t>-­‐-­‐-­‐-­‐-­‐-­‐-­‐-­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7" dirty="0">
                <a:latin typeface="Arial"/>
                <a:cs typeface="Arial"/>
              </a:rPr>
              <a:t>‐</a:t>
            </a:r>
            <a:r>
              <a:rPr sz="1677" spc="-97" dirty="0">
                <a:latin typeface="Arial"/>
                <a:cs typeface="Arial"/>
              </a:rPr>
              <a:t>+</a:t>
            </a:r>
            <a:r>
              <a:rPr sz="1677" spc="-560" dirty="0">
                <a:latin typeface="Arial"/>
                <a:cs typeface="Arial"/>
              </a:rPr>
              <a:t>-­‐</a:t>
            </a:r>
            <a:r>
              <a:rPr sz="1677" spc="-618" dirty="0">
                <a:latin typeface="Arial"/>
                <a:cs typeface="Arial"/>
              </a:rPr>
              <a:t>-­‐</a:t>
            </a:r>
            <a:r>
              <a:rPr sz="1677" spc="-344" dirty="0">
                <a:latin typeface="Arial"/>
                <a:cs typeface="Arial"/>
              </a:rPr>
              <a:t>-­</a:t>
            </a:r>
            <a:r>
              <a:rPr sz="1677" spc="-979" dirty="0">
                <a:latin typeface="Arial"/>
                <a:cs typeface="Arial"/>
              </a:rPr>
              <a:t>‐</a:t>
            </a:r>
            <a:r>
              <a:rPr sz="1677" spc="-9" dirty="0">
                <a:latin typeface="Arial"/>
                <a:cs typeface="Arial"/>
              </a:rPr>
              <a:t>+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344" dirty="0">
                <a:latin typeface="Arial"/>
                <a:cs typeface="Arial"/>
              </a:rPr>
              <a:t>-­</a:t>
            </a:r>
            <a:r>
              <a:rPr sz="1677" spc="-1072" dirty="0">
                <a:latin typeface="Arial"/>
                <a:cs typeface="Arial"/>
              </a:rPr>
              <a:t>‐</a:t>
            </a:r>
            <a:r>
              <a:rPr sz="1677" spc="-57" dirty="0">
                <a:latin typeface="Arial"/>
                <a:cs typeface="Arial"/>
              </a:rPr>
              <a:t>+</a:t>
            </a:r>
            <a:endParaRPr sz="1677">
              <a:latin typeface="Arial"/>
              <a:cs typeface="Arial"/>
            </a:endParaRPr>
          </a:p>
          <a:p>
            <a:pPr marL="11206">
              <a:spcBef>
                <a:spcPts val="106"/>
              </a:spcBef>
            </a:pPr>
            <a:r>
              <a:rPr sz="1677" spc="446" dirty="0">
                <a:latin typeface="Arial"/>
                <a:cs typeface="Arial"/>
              </a:rPr>
              <a:t>|</a:t>
            </a:r>
            <a:r>
              <a:rPr sz="1677" spc="180" dirty="0">
                <a:latin typeface="Arial"/>
                <a:cs typeface="Arial"/>
              </a:rPr>
              <a:t>first_n</a:t>
            </a:r>
            <a:r>
              <a:rPr sz="1677" spc="366" dirty="0">
                <a:latin typeface="Arial"/>
                <a:cs typeface="Arial"/>
              </a:rPr>
              <a:t>a</a:t>
            </a:r>
            <a:r>
              <a:rPr sz="1677" spc="-331" dirty="0">
                <a:latin typeface="Arial"/>
                <a:cs typeface="Arial"/>
              </a:rPr>
              <a:t>m</a:t>
            </a:r>
            <a:r>
              <a:rPr sz="1677" spc="-150" dirty="0">
                <a:latin typeface="Arial"/>
                <a:cs typeface="Arial"/>
              </a:rPr>
              <a:t>e</a:t>
            </a:r>
            <a:r>
              <a:rPr sz="1677" spc="110" dirty="0">
                <a:latin typeface="Arial"/>
                <a:cs typeface="Arial"/>
              </a:rPr>
              <a:t>|</a:t>
            </a:r>
            <a:r>
              <a:rPr sz="1677" spc="371" dirty="0">
                <a:latin typeface="Arial"/>
                <a:cs typeface="Arial"/>
              </a:rPr>
              <a:t>a</a:t>
            </a:r>
            <a:r>
              <a:rPr sz="1677" spc="-53" dirty="0">
                <a:latin typeface="Arial"/>
                <a:cs typeface="Arial"/>
              </a:rPr>
              <a:t>g</a:t>
            </a:r>
            <a:r>
              <a:rPr sz="1677" spc="35" dirty="0">
                <a:latin typeface="Arial"/>
                <a:cs typeface="Arial"/>
              </a:rPr>
              <a:t>e</a:t>
            </a:r>
            <a:r>
              <a:rPr sz="1677" spc="534" dirty="0">
                <a:latin typeface="Arial"/>
                <a:cs typeface="Arial"/>
              </a:rPr>
              <a:t>|</a:t>
            </a:r>
            <a:r>
              <a:rPr sz="1677" spc="-9" dirty="0">
                <a:latin typeface="Arial"/>
                <a:cs typeface="Arial"/>
              </a:rPr>
              <a:t>y</a:t>
            </a:r>
            <a:r>
              <a:rPr sz="1677" spc="84" dirty="0">
                <a:latin typeface="Arial"/>
                <a:cs typeface="Arial"/>
              </a:rPr>
              <a:t>o</a:t>
            </a:r>
            <a:r>
              <a:rPr sz="1677" spc="-53" dirty="0">
                <a:latin typeface="Arial"/>
                <a:cs typeface="Arial"/>
              </a:rPr>
              <a:t>u</a:t>
            </a:r>
            <a:r>
              <a:rPr sz="1677" spc="35" dirty="0">
                <a:latin typeface="Arial"/>
                <a:cs typeface="Arial"/>
              </a:rPr>
              <a:t>n</a:t>
            </a:r>
            <a:r>
              <a:rPr sz="1677" spc="-57" dirty="0">
                <a:latin typeface="Arial"/>
                <a:cs typeface="Arial"/>
              </a:rPr>
              <a:t>g</a:t>
            </a:r>
            <a:r>
              <a:rPr sz="1677" spc="485" dirty="0">
                <a:latin typeface="Arial"/>
                <a:cs typeface="Arial"/>
              </a:rPr>
              <a:t>|</a:t>
            </a:r>
            <a:endParaRPr sz="1677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sz="1677" spc="-97" dirty="0">
                <a:latin typeface="Arial"/>
                <a:cs typeface="Arial"/>
              </a:rPr>
              <a:t>+</a:t>
            </a:r>
            <a:r>
              <a:rPr sz="1677" spc="-565" dirty="0">
                <a:latin typeface="Arial"/>
                <a:cs typeface="Arial"/>
              </a:rPr>
              <a:t>-­‐-­‐-­‐-­‐-­‐-­‐-­‐-­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7" dirty="0">
                <a:latin typeface="Arial"/>
                <a:cs typeface="Arial"/>
              </a:rPr>
              <a:t>‐</a:t>
            </a:r>
            <a:r>
              <a:rPr sz="1677" spc="-97" dirty="0">
                <a:latin typeface="Arial"/>
                <a:cs typeface="Arial"/>
              </a:rPr>
              <a:t>+</a:t>
            </a:r>
            <a:r>
              <a:rPr sz="1677" spc="-560" dirty="0">
                <a:latin typeface="Arial"/>
                <a:cs typeface="Arial"/>
              </a:rPr>
              <a:t>-­‐</a:t>
            </a:r>
            <a:r>
              <a:rPr sz="1677" spc="-618" dirty="0">
                <a:latin typeface="Arial"/>
                <a:cs typeface="Arial"/>
              </a:rPr>
              <a:t>-­‐</a:t>
            </a:r>
            <a:r>
              <a:rPr sz="1677" spc="-344" dirty="0">
                <a:latin typeface="Arial"/>
                <a:cs typeface="Arial"/>
              </a:rPr>
              <a:t>-­</a:t>
            </a:r>
            <a:r>
              <a:rPr sz="1677" spc="-979" dirty="0">
                <a:latin typeface="Arial"/>
                <a:cs typeface="Arial"/>
              </a:rPr>
              <a:t>‐</a:t>
            </a:r>
            <a:r>
              <a:rPr sz="1677" spc="-9" dirty="0">
                <a:latin typeface="Arial"/>
                <a:cs typeface="Arial"/>
              </a:rPr>
              <a:t>+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344" dirty="0">
                <a:latin typeface="Arial"/>
                <a:cs typeface="Arial"/>
              </a:rPr>
              <a:t>-­</a:t>
            </a:r>
            <a:r>
              <a:rPr sz="1677" spc="-1072" dirty="0">
                <a:latin typeface="Arial"/>
                <a:cs typeface="Arial"/>
              </a:rPr>
              <a:t>‐</a:t>
            </a:r>
            <a:r>
              <a:rPr sz="1677" spc="-57" dirty="0">
                <a:latin typeface="Arial"/>
                <a:cs typeface="Arial"/>
              </a:rPr>
              <a:t>+</a:t>
            </a:r>
            <a:endParaRPr sz="1677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36419" y="4047667"/>
          <a:ext cx="2633942" cy="1262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7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ts val="17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Erin|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ts val="17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42|false|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Claire|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989"/>
                        </a:lnSpc>
                        <a:tabLst>
                          <a:tab pos="546100" algn="l"/>
                        </a:tabLst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23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	</a:t>
                      </a:r>
                      <a:r>
                        <a:rPr sz="1700" spc="-45" dirty="0">
                          <a:latin typeface="Arial"/>
                          <a:cs typeface="Arial"/>
                        </a:rPr>
                        <a:t>true|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Norman|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81|false|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Miguel|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64|false|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Rosalita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  <a:tabLst>
                          <a:tab pos="546100" algn="l"/>
                        </a:tabLst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	</a:t>
                      </a:r>
                      <a:r>
                        <a:rPr sz="1700" spc="-45" dirty="0">
                          <a:latin typeface="Arial"/>
                          <a:cs typeface="Arial"/>
                        </a:rPr>
                        <a:t>true|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53227" y="5270351"/>
            <a:ext cx="2571190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97" dirty="0">
                <a:latin typeface="Arial"/>
                <a:cs typeface="Arial"/>
              </a:rPr>
              <a:t>+</a:t>
            </a:r>
            <a:r>
              <a:rPr sz="1677" spc="-565" dirty="0">
                <a:latin typeface="Arial"/>
                <a:cs typeface="Arial"/>
              </a:rPr>
              <a:t>-­‐-­‐-­‐-­‐-­‐-­‐-­‐-­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7" dirty="0">
                <a:latin typeface="Arial"/>
                <a:cs typeface="Arial"/>
              </a:rPr>
              <a:t>‐</a:t>
            </a:r>
            <a:r>
              <a:rPr sz="1677" spc="-97" dirty="0">
                <a:latin typeface="Arial"/>
                <a:cs typeface="Arial"/>
              </a:rPr>
              <a:t>+</a:t>
            </a:r>
            <a:r>
              <a:rPr sz="1677" spc="-560" dirty="0">
                <a:latin typeface="Arial"/>
                <a:cs typeface="Arial"/>
              </a:rPr>
              <a:t>-­‐</a:t>
            </a:r>
            <a:r>
              <a:rPr sz="1677" spc="-618" dirty="0">
                <a:latin typeface="Arial"/>
                <a:cs typeface="Arial"/>
              </a:rPr>
              <a:t>-­‐</a:t>
            </a:r>
            <a:r>
              <a:rPr sz="1677" spc="-344" dirty="0">
                <a:latin typeface="Arial"/>
                <a:cs typeface="Arial"/>
              </a:rPr>
              <a:t>-­</a:t>
            </a:r>
            <a:r>
              <a:rPr sz="1677" spc="-979" dirty="0">
                <a:latin typeface="Arial"/>
                <a:cs typeface="Arial"/>
              </a:rPr>
              <a:t>‐</a:t>
            </a:r>
            <a:r>
              <a:rPr sz="1677" spc="-9" dirty="0">
                <a:latin typeface="Arial"/>
                <a:cs typeface="Arial"/>
              </a:rPr>
              <a:t>+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344" dirty="0">
                <a:latin typeface="Arial"/>
                <a:cs typeface="Arial"/>
              </a:rPr>
              <a:t>-­</a:t>
            </a:r>
            <a:r>
              <a:rPr sz="1677" spc="-1072" dirty="0">
                <a:latin typeface="Arial"/>
                <a:cs typeface="Arial"/>
              </a:rPr>
              <a:t>‐</a:t>
            </a:r>
            <a:r>
              <a:rPr sz="1677" spc="-57" dirty="0">
                <a:latin typeface="Arial"/>
                <a:cs typeface="Arial"/>
              </a:rPr>
              <a:t>+</a:t>
            </a:r>
            <a:endParaRPr sz="1677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56538" y="2172597"/>
            <a:ext cx="302559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76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9488127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145788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71" dirty="0"/>
              <a:t>al</a:t>
            </a:r>
            <a:r>
              <a:rPr spc="26" dirty="0"/>
              <a:t>i</a:t>
            </a:r>
            <a:r>
              <a:rPr spc="379" dirty="0"/>
              <a:t>a</a:t>
            </a:r>
            <a:r>
              <a:rPr spc="304" dirty="0"/>
              <a:t>s</a:t>
            </a:r>
            <a:r>
              <a:rPr spc="26" dirty="0"/>
              <a:t>(</a:t>
            </a:r>
            <a:r>
              <a:rPr spc="44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489" y="1325151"/>
            <a:ext cx="5284694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75" dirty="0">
                <a:latin typeface="Trebuchet MS"/>
                <a:cs typeface="Trebuchet MS"/>
              </a:rPr>
              <a:t>Here's</a:t>
            </a:r>
            <a:r>
              <a:rPr sz="2647" spc="-287" dirty="0">
                <a:latin typeface="Trebuchet MS"/>
                <a:cs typeface="Trebuchet MS"/>
              </a:rPr>
              <a:t> </a:t>
            </a:r>
            <a:r>
              <a:rPr sz="2647" spc="-221" dirty="0">
                <a:latin typeface="Trebuchet MS"/>
                <a:cs typeface="Trebuchet MS"/>
              </a:rPr>
              <a:t>R.</a:t>
            </a:r>
            <a:r>
              <a:rPr sz="2647" spc="-322" dirty="0">
                <a:latin typeface="Trebuchet MS"/>
                <a:cs typeface="Trebuchet MS"/>
              </a:rPr>
              <a:t> </a:t>
            </a:r>
            <a:r>
              <a:rPr sz="2647" spc="-97" dirty="0">
                <a:latin typeface="Trebuchet MS"/>
                <a:cs typeface="Trebuchet MS"/>
              </a:rPr>
              <a:t>Only</a:t>
            </a:r>
            <a:r>
              <a:rPr sz="2647" spc="-274" dirty="0">
                <a:latin typeface="Trebuchet MS"/>
                <a:cs typeface="Trebuchet MS"/>
              </a:rPr>
              <a:t> </a:t>
            </a:r>
            <a:r>
              <a:rPr sz="2647" spc="-141" dirty="0">
                <a:solidFill>
                  <a:srgbClr val="0070C0"/>
                </a:solidFill>
                <a:latin typeface="Trebuchet MS"/>
                <a:cs typeface="Trebuchet MS"/>
              </a:rPr>
              <a:t>alias()</a:t>
            </a:r>
            <a:r>
              <a:rPr sz="2647" spc="-212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is</a:t>
            </a:r>
            <a:r>
              <a:rPr sz="2647" spc="-287" dirty="0">
                <a:latin typeface="Trebuchet MS"/>
                <a:cs typeface="Trebuchet MS"/>
              </a:rPr>
              <a:t> </a:t>
            </a:r>
            <a:r>
              <a:rPr sz="2647" spc="-97" dirty="0">
                <a:latin typeface="Trebuchet MS"/>
                <a:cs typeface="Trebuchet MS"/>
              </a:rPr>
              <a:t>supported</a:t>
            </a:r>
            <a:r>
              <a:rPr sz="2647" spc="-212" dirty="0">
                <a:latin typeface="Trebuchet MS"/>
                <a:cs typeface="Trebuchet MS"/>
              </a:rPr>
              <a:t> </a:t>
            </a:r>
            <a:r>
              <a:rPr sz="2647" spc="-202" dirty="0">
                <a:latin typeface="Trebuchet MS"/>
                <a:cs typeface="Trebuchet MS"/>
              </a:rPr>
              <a:t>here.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1690744"/>
            <a:ext cx="8606118" cy="4549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90860" y="1836420"/>
            <a:ext cx="8393206" cy="4056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86964" y="2066141"/>
            <a:ext cx="7978588" cy="3608294"/>
          </a:xfrm>
          <a:custGeom>
            <a:avLst/>
            <a:gdLst/>
            <a:ahLst/>
            <a:cxnLst/>
            <a:rect l="l" t="t" r="r" b="b"/>
            <a:pathLst>
              <a:path w="9042400" h="4089400">
                <a:moveTo>
                  <a:pt x="0" y="0"/>
                </a:moveTo>
                <a:lnTo>
                  <a:pt x="9042400" y="0"/>
                </a:lnTo>
                <a:lnTo>
                  <a:pt x="9042400" y="4089400"/>
                </a:lnTo>
                <a:lnTo>
                  <a:pt x="0" y="4089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86963" y="2066141"/>
            <a:ext cx="7978588" cy="3608294"/>
          </a:xfrm>
          <a:custGeom>
            <a:avLst/>
            <a:gdLst/>
            <a:ahLst/>
            <a:cxnLst/>
            <a:rect l="l" t="t" r="r" b="b"/>
            <a:pathLst>
              <a:path w="9042400" h="4089400">
                <a:moveTo>
                  <a:pt x="0" y="0"/>
                </a:moveTo>
                <a:lnTo>
                  <a:pt x="9042399" y="0"/>
                </a:lnTo>
                <a:lnTo>
                  <a:pt x="9042399" y="4089396"/>
                </a:lnTo>
                <a:lnTo>
                  <a:pt x="0" y="40893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53227" y="2425927"/>
            <a:ext cx="4834778" cy="13113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1977"/>
              </a:lnSpc>
              <a:spcBef>
                <a:spcPts val="88"/>
              </a:spcBef>
              <a:tabLst>
                <a:tab pos="245982" algn="l"/>
                <a:tab pos="2375213" algn="l"/>
                <a:tab pos="4033772" algn="l"/>
              </a:tabLst>
            </a:pPr>
            <a:r>
              <a:rPr sz="1677" spc="-57" dirty="0">
                <a:latin typeface="Arial"/>
                <a:cs typeface="Arial"/>
              </a:rPr>
              <a:t>&gt;	</a:t>
            </a:r>
            <a:r>
              <a:rPr sz="1677" b="1" spc="-207" dirty="0">
                <a:latin typeface="Arial"/>
                <a:cs typeface="Arial"/>
              </a:rPr>
              <a:t>showDF</a:t>
            </a:r>
            <a:r>
              <a:rPr sz="1677" b="1" spc="62" dirty="0">
                <a:latin typeface="Arial"/>
                <a:cs typeface="Arial"/>
              </a:rPr>
              <a:t>(s</a:t>
            </a:r>
            <a:r>
              <a:rPr sz="1677" b="1" spc="176" dirty="0">
                <a:latin typeface="Arial"/>
                <a:cs typeface="Arial"/>
              </a:rPr>
              <a:t>e</a:t>
            </a:r>
            <a:r>
              <a:rPr sz="1677" b="1" spc="106" dirty="0">
                <a:latin typeface="Arial"/>
                <a:cs typeface="Arial"/>
              </a:rPr>
              <a:t>l</a:t>
            </a:r>
            <a:r>
              <a:rPr sz="1677" b="1" spc="344" dirty="0">
                <a:latin typeface="Arial"/>
                <a:cs typeface="Arial"/>
              </a:rPr>
              <a:t>e</a:t>
            </a:r>
            <a:r>
              <a:rPr sz="1677" b="1" spc="180" dirty="0">
                <a:latin typeface="Arial"/>
                <a:cs typeface="Arial"/>
              </a:rPr>
              <a:t>c</a:t>
            </a:r>
            <a:r>
              <a:rPr sz="1677" b="1" spc="176" dirty="0">
                <a:latin typeface="Arial"/>
                <a:cs typeface="Arial"/>
              </a:rPr>
              <a:t>t</a:t>
            </a:r>
            <a:r>
              <a:rPr sz="1677" b="1" spc="405" dirty="0">
                <a:latin typeface="Arial"/>
                <a:cs typeface="Arial"/>
              </a:rPr>
              <a:t>(</a:t>
            </a:r>
            <a:r>
              <a:rPr sz="1677" b="1" spc="128" dirty="0">
                <a:latin typeface="Arial"/>
                <a:cs typeface="Arial"/>
              </a:rPr>
              <a:t>d</a:t>
            </a:r>
            <a:r>
              <a:rPr sz="1677" b="1" spc="137" dirty="0">
                <a:latin typeface="Arial"/>
                <a:cs typeface="Arial"/>
              </a:rPr>
              <a:t>f</a:t>
            </a:r>
            <a:r>
              <a:rPr sz="1677" b="1" spc="454" dirty="0">
                <a:latin typeface="Arial"/>
                <a:cs typeface="Arial"/>
              </a:rPr>
              <a:t>,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101" dirty="0">
                <a:latin typeface="Arial"/>
                <a:cs typeface="Arial"/>
              </a:rPr>
              <a:t>df$first</a:t>
            </a:r>
            <a:r>
              <a:rPr sz="1677" b="1" spc="291" dirty="0">
                <a:latin typeface="Arial"/>
                <a:cs typeface="Arial"/>
              </a:rPr>
              <a:t>N</a:t>
            </a:r>
            <a:r>
              <a:rPr sz="1677" b="1" spc="-265" dirty="0">
                <a:latin typeface="Arial"/>
                <a:cs typeface="Arial"/>
              </a:rPr>
              <a:t>a</a:t>
            </a:r>
            <a:r>
              <a:rPr sz="1677" b="1" spc="-309" dirty="0">
                <a:latin typeface="Arial"/>
                <a:cs typeface="Arial"/>
              </a:rPr>
              <a:t>m</a:t>
            </a:r>
            <a:r>
              <a:rPr sz="1677" b="1" spc="31" dirty="0">
                <a:latin typeface="Arial"/>
                <a:cs typeface="Arial"/>
              </a:rPr>
              <a:t>e</a:t>
            </a:r>
            <a:r>
              <a:rPr sz="1677" b="1" spc="454" dirty="0">
                <a:latin typeface="Arial"/>
                <a:cs typeface="Arial"/>
              </a:rPr>
              <a:t>,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-22" dirty="0">
                <a:latin typeface="Arial"/>
                <a:cs typeface="Arial"/>
              </a:rPr>
              <a:t>df$age</a:t>
            </a:r>
            <a:r>
              <a:rPr sz="1677" b="1" spc="454" dirty="0">
                <a:latin typeface="Arial"/>
                <a:cs typeface="Arial"/>
              </a:rPr>
              <a:t>,</a:t>
            </a:r>
            <a:endParaRPr sz="1677">
              <a:latin typeface="Arial"/>
              <a:cs typeface="Arial"/>
            </a:endParaRPr>
          </a:p>
          <a:p>
            <a:pPr marL="11206">
              <a:lnSpc>
                <a:spcPts val="1977"/>
              </a:lnSpc>
              <a:tabLst>
                <a:tab pos="1075262" algn="l"/>
                <a:tab pos="2610550" algn="l"/>
                <a:tab pos="2845886" algn="l"/>
                <a:tab pos="3328325" algn="l"/>
              </a:tabLst>
            </a:pPr>
            <a:r>
              <a:rPr sz="1677" spc="-57" dirty="0">
                <a:latin typeface="Arial"/>
                <a:cs typeface="Arial"/>
              </a:rPr>
              <a:t>+	</a:t>
            </a:r>
            <a:r>
              <a:rPr sz="1677" b="1" spc="88" dirty="0">
                <a:latin typeface="Arial"/>
                <a:cs typeface="Arial"/>
              </a:rPr>
              <a:t>alias(df$age	</a:t>
            </a:r>
            <a:r>
              <a:rPr sz="1677" b="1" spc="-57" dirty="0">
                <a:latin typeface="Arial"/>
                <a:cs typeface="Arial"/>
              </a:rPr>
              <a:t>&lt;	</a:t>
            </a:r>
            <a:r>
              <a:rPr sz="1677" b="1" spc="115" dirty="0">
                <a:latin typeface="Arial"/>
                <a:cs typeface="Arial"/>
              </a:rPr>
              <a:t>30,	</a:t>
            </a:r>
            <a:r>
              <a:rPr sz="1677" b="1" spc="49" dirty="0">
                <a:latin typeface="Arial"/>
                <a:cs typeface="Arial"/>
              </a:rPr>
              <a:t>"young")))</a:t>
            </a:r>
            <a:endParaRPr sz="1677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sz="1677" spc="-543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  <a:endParaRPr sz="1677">
              <a:latin typeface="Arial"/>
              <a:cs typeface="Arial"/>
            </a:endParaRPr>
          </a:p>
          <a:p>
            <a:pPr marL="11206">
              <a:spcBef>
                <a:spcPts val="106"/>
              </a:spcBef>
            </a:pPr>
            <a:r>
              <a:rPr sz="1677" spc="141" dirty="0">
                <a:latin typeface="Arial"/>
                <a:cs typeface="Arial"/>
              </a:rPr>
              <a:t>|first_name|age|young|</a:t>
            </a:r>
            <a:endParaRPr sz="1677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sz="1677" spc="-543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  <a:endParaRPr sz="1677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36419" y="3780598"/>
          <a:ext cx="2633942" cy="1261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7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ts val="17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Erin|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ts val="17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42|false|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Claire|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989"/>
                        </a:lnSpc>
                        <a:tabLst>
                          <a:tab pos="546100" algn="l"/>
                        </a:tabLst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23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	</a:t>
                      </a:r>
                      <a:r>
                        <a:rPr sz="1700" spc="-45" dirty="0">
                          <a:latin typeface="Arial"/>
                          <a:cs typeface="Arial"/>
                        </a:rPr>
                        <a:t>true|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Norman|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81|false|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Miguel|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64|false|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Rosalita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  <a:tabLst>
                          <a:tab pos="546100" algn="l"/>
                        </a:tabLst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	</a:t>
                      </a:r>
                      <a:r>
                        <a:rPr sz="1700" spc="-45" dirty="0">
                          <a:latin typeface="Arial"/>
                          <a:cs typeface="Arial"/>
                        </a:rPr>
                        <a:t>true|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53227" y="5003280"/>
            <a:ext cx="2571190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97" dirty="0">
                <a:latin typeface="Arial"/>
                <a:cs typeface="Arial"/>
              </a:rPr>
              <a:t>+</a:t>
            </a:r>
            <a:r>
              <a:rPr sz="1677" spc="-565" dirty="0">
                <a:latin typeface="Arial"/>
                <a:cs typeface="Arial"/>
              </a:rPr>
              <a:t>-­‐-­‐-­‐-­‐-­‐-­‐-­‐-­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7" dirty="0">
                <a:latin typeface="Arial"/>
                <a:cs typeface="Arial"/>
              </a:rPr>
              <a:t>‐</a:t>
            </a:r>
            <a:r>
              <a:rPr sz="1677" spc="-97" dirty="0">
                <a:latin typeface="Arial"/>
                <a:cs typeface="Arial"/>
              </a:rPr>
              <a:t>+</a:t>
            </a:r>
            <a:r>
              <a:rPr sz="1677" spc="-560" dirty="0">
                <a:latin typeface="Arial"/>
                <a:cs typeface="Arial"/>
              </a:rPr>
              <a:t>-­‐</a:t>
            </a:r>
            <a:r>
              <a:rPr sz="1677" spc="-618" dirty="0">
                <a:latin typeface="Arial"/>
                <a:cs typeface="Arial"/>
              </a:rPr>
              <a:t>-­‐</a:t>
            </a:r>
            <a:r>
              <a:rPr sz="1677" spc="-344" dirty="0">
                <a:latin typeface="Arial"/>
                <a:cs typeface="Arial"/>
              </a:rPr>
              <a:t>-­</a:t>
            </a:r>
            <a:r>
              <a:rPr sz="1677" spc="-979" dirty="0">
                <a:latin typeface="Arial"/>
                <a:cs typeface="Arial"/>
              </a:rPr>
              <a:t>‐</a:t>
            </a:r>
            <a:r>
              <a:rPr sz="1677" spc="-9" dirty="0">
                <a:latin typeface="Arial"/>
                <a:cs typeface="Arial"/>
              </a:rPr>
              <a:t>+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494" dirty="0">
                <a:latin typeface="Arial"/>
                <a:cs typeface="Arial"/>
              </a:rPr>
              <a:t>-­‐-­</a:t>
            </a:r>
            <a:r>
              <a:rPr sz="1677" spc="-953" dirty="0">
                <a:latin typeface="Arial"/>
                <a:cs typeface="Arial"/>
              </a:rPr>
              <a:t>‐</a:t>
            </a:r>
            <a:r>
              <a:rPr sz="1677" spc="-344" dirty="0">
                <a:latin typeface="Arial"/>
                <a:cs typeface="Arial"/>
              </a:rPr>
              <a:t>-­</a:t>
            </a:r>
            <a:r>
              <a:rPr sz="1677" spc="-1072" dirty="0">
                <a:latin typeface="Arial"/>
                <a:cs typeface="Arial"/>
              </a:rPr>
              <a:t>‐</a:t>
            </a:r>
            <a:r>
              <a:rPr sz="1677" spc="-57" dirty="0">
                <a:latin typeface="Arial"/>
                <a:cs typeface="Arial"/>
              </a:rPr>
              <a:t>+</a:t>
            </a:r>
            <a:endParaRPr sz="1677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56538" y="2228626"/>
            <a:ext cx="403412" cy="40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77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1558142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909357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as()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490" y="1325151"/>
            <a:ext cx="2717987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latin typeface="Trebuchet MS"/>
                <a:cs typeface="Trebuchet MS"/>
              </a:rPr>
              <a:t>And, of course, SQL: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1690743"/>
            <a:ext cx="8606118" cy="4684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67596" y="1836420"/>
            <a:ext cx="8516471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86110" y="2066141"/>
            <a:ext cx="8169088" cy="3810000"/>
          </a:xfrm>
          <a:custGeom>
            <a:avLst/>
            <a:gdLst/>
            <a:ahLst/>
            <a:cxnLst/>
            <a:rect l="l" t="t" r="r" b="b"/>
            <a:pathLst>
              <a:path w="9258300" h="4318000">
                <a:moveTo>
                  <a:pt x="0" y="0"/>
                </a:moveTo>
                <a:lnTo>
                  <a:pt x="9258300" y="0"/>
                </a:lnTo>
                <a:lnTo>
                  <a:pt x="9258300" y="4318000"/>
                </a:lnTo>
                <a:lnTo>
                  <a:pt x="0" y="431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86111" y="2066141"/>
            <a:ext cx="8169088" cy="3810000"/>
          </a:xfrm>
          <a:custGeom>
            <a:avLst/>
            <a:gdLst/>
            <a:ahLst/>
            <a:cxnLst/>
            <a:rect l="l" t="t" r="r" b="b"/>
            <a:pathLst>
              <a:path w="9258300" h="4318000">
                <a:moveTo>
                  <a:pt x="0" y="0"/>
                </a:moveTo>
                <a:lnTo>
                  <a:pt x="9258303" y="0"/>
                </a:lnTo>
                <a:lnTo>
                  <a:pt x="9258303" y="4318004"/>
                </a:lnTo>
                <a:lnTo>
                  <a:pt x="0" y="431800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557604" y="2522668"/>
            <a:ext cx="470030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39926" algn="l"/>
                <a:tab pos="3563100" algn="l"/>
              </a:tabLst>
            </a:pPr>
            <a:r>
              <a:rPr sz="1677" dirty="0">
                <a:latin typeface="Arial"/>
                <a:cs typeface="Arial"/>
              </a:rPr>
              <a:t>scala&gt;	</a:t>
            </a:r>
            <a:r>
              <a:rPr sz="1677" b="1" dirty="0">
                <a:latin typeface="Arial"/>
                <a:cs typeface="Arial"/>
              </a:rPr>
              <a:t>sqlContext.sql(</a:t>
            </a: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"SELECT	firstName,</a:t>
            </a:r>
            <a:endParaRPr sz="167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9832" y="2522668"/>
            <a:ext cx="47120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age,</a:t>
            </a:r>
            <a:endParaRPr sz="167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3916" y="2522668"/>
            <a:ext cx="250395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81879" algn="l"/>
                <a:tab pos="717215" algn="l"/>
                <a:tab pos="1075822" algn="l"/>
                <a:tab pos="1434429" algn="l"/>
                <a:tab pos="2140438" algn="l"/>
                <a:tab pos="2375213" algn="l"/>
              </a:tabLst>
            </a:pP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age	&lt;	30	AS	young	"	</a:t>
            </a:r>
            <a:r>
              <a:rPr sz="1677" b="1" dirty="0">
                <a:latin typeface="Arial"/>
                <a:cs typeface="Arial"/>
              </a:rPr>
              <a:t>+</a:t>
            </a:r>
            <a:endParaRPr sz="167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7369" y="2769197"/>
            <a:ext cx="1529042" cy="7855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728421" algn="l"/>
              </a:tabLst>
            </a:pPr>
            <a:r>
              <a:rPr sz="1677" b="1" dirty="0">
                <a:solidFill>
                  <a:srgbClr val="0070C0"/>
                </a:solidFill>
                <a:latin typeface="Arial"/>
                <a:cs typeface="Arial"/>
              </a:rPr>
              <a:t>"FROM	names"</a:t>
            </a:r>
            <a:r>
              <a:rPr sz="1677" b="1" dirty="0">
                <a:latin typeface="Arial"/>
                <a:cs typeface="Arial"/>
              </a:rPr>
              <a:t>)</a:t>
            </a:r>
            <a:endParaRPr sz="167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603" y="2769197"/>
            <a:ext cx="4961453" cy="105647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605150">
              <a:spcBef>
                <a:spcPts val="88"/>
              </a:spcBef>
            </a:pPr>
            <a:r>
              <a:rPr sz="1677" dirty="0">
                <a:latin typeface="Arial"/>
                <a:cs typeface="Arial"/>
              </a:rPr>
              <a:t>|</a:t>
            </a:r>
          </a:p>
          <a:p>
            <a:pPr marL="1120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</a:p>
          <a:p>
            <a:pPr marL="11206">
              <a:spcBef>
                <a:spcPts val="106"/>
              </a:spcBef>
            </a:pPr>
            <a:r>
              <a:rPr sz="1677" dirty="0">
                <a:latin typeface="Arial"/>
                <a:cs typeface="Arial"/>
              </a:rPr>
              <a:t>|first_name|age|young|</a:t>
            </a:r>
          </a:p>
          <a:p>
            <a:pPr marL="11206"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91020"/>
              </p:ext>
            </p:extLst>
          </p:nvPr>
        </p:nvGraphicFramePr>
        <p:xfrm>
          <a:off x="246336" y="4255008"/>
          <a:ext cx="2633942" cy="227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7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ts val="17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Erin|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789"/>
                        </a:lnSpc>
                      </a:pPr>
                      <a:r>
                        <a:rPr sz="1700" spc="204" dirty="0">
                          <a:latin typeface="Arial"/>
                          <a:cs typeface="Arial"/>
                        </a:rPr>
                        <a:t>42|false|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Claire|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989"/>
                        </a:lnSpc>
                        <a:tabLst>
                          <a:tab pos="629285" algn="l"/>
                        </a:tabLst>
                      </a:pPr>
                      <a:r>
                        <a:rPr sz="1700" spc="145" dirty="0">
                          <a:latin typeface="Arial"/>
                          <a:cs typeface="Arial"/>
                        </a:rPr>
                        <a:t>23|	</a:t>
                      </a:r>
                      <a:r>
                        <a:rPr sz="1700" spc="245" dirty="0">
                          <a:latin typeface="Arial"/>
                          <a:cs typeface="Arial"/>
                        </a:rPr>
                        <a:t>true|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Norman|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989"/>
                        </a:lnSpc>
                      </a:pPr>
                      <a:r>
                        <a:rPr sz="1700" spc="204" dirty="0">
                          <a:latin typeface="Arial"/>
                          <a:cs typeface="Arial"/>
                        </a:rPr>
                        <a:t>81|false|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3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Miguel|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989"/>
                        </a:lnSpc>
                      </a:pPr>
                      <a:r>
                        <a:rPr sz="1700" spc="204" dirty="0">
                          <a:latin typeface="Arial"/>
                          <a:cs typeface="Arial"/>
                        </a:rPr>
                        <a:t>64|false|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2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ts val="1989"/>
                        </a:lnSpc>
                      </a:pPr>
                      <a:r>
                        <a:rPr sz="1700" spc="-45" dirty="0">
                          <a:latin typeface="Arial"/>
                          <a:cs typeface="Arial"/>
                        </a:rPr>
                        <a:t>Rosalita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|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989"/>
                        </a:lnSpc>
                        <a:tabLst>
                          <a:tab pos="628650" algn="l"/>
                        </a:tabLst>
                      </a:pPr>
                      <a:r>
                        <a:rPr sz="1700" spc="145" dirty="0">
                          <a:latin typeface="Arial"/>
                          <a:cs typeface="Arial"/>
                        </a:rPr>
                        <a:t>14|	</a:t>
                      </a:r>
                      <a:r>
                        <a:rPr sz="1700" spc="245" dirty="0">
                          <a:latin typeface="Arial"/>
                          <a:cs typeface="Arial"/>
                        </a:rPr>
                        <a:t>true|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557604" y="5100021"/>
            <a:ext cx="2571190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+-­‐-­‐-­‐-­‐-­‐-­‐-­‐-­‐-­‐-­‐+-­‐-­‐-­‐+-­‐-­‐-­‐-­‐-­‐+</a:t>
            </a:r>
            <a:endParaRPr sz="1677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56538" y="2094155"/>
            <a:ext cx="403412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78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974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635" y="1262679"/>
            <a:ext cx="3930463" cy="349063"/>
          </a:xfrm>
          <a:custGeom>
            <a:avLst/>
            <a:gdLst/>
            <a:ahLst/>
            <a:cxnLst/>
            <a:rect l="l" t="t" r="r" b="b"/>
            <a:pathLst>
              <a:path w="4454525" h="395605">
                <a:moveTo>
                  <a:pt x="0" y="0"/>
                </a:moveTo>
                <a:lnTo>
                  <a:pt x="4454315" y="0"/>
                </a:lnTo>
                <a:lnTo>
                  <a:pt x="4454315" y="395566"/>
                </a:lnTo>
                <a:lnTo>
                  <a:pt x="0" y="395566"/>
                </a:lnTo>
                <a:lnTo>
                  <a:pt x="0" y="0"/>
                </a:lnTo>
                <a:close/>
              </a:path>
            </a:pathLst>
          </a:custGeom>
          <a:solidFill>
            <a:srgbClr val="1EA3B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4633913" y="1262679"/>
            <a:ext cx="3930463" cy="349063"/>
          </a:xfrm>
          <a:custGeom>
            <a:avLst/>
            <a:gdLst/>
            <a:ahLst/>
            <a:cxnLst/>
            <a:rect l="l" t="t" r="r" b="b"/>
            <a:pathLst>
              <a:path w="4454525" h="395605">
                <a:moveTo>
                  <a:pt x="0" y="0"/>
                </a:moveTo>
                <a:lnTo>
                  <a:pt x="4454309" y="0"/>
                </a:lnTo>
                <a:lnTo>
                  <a:pt x="4454309" y="395566"/>
                </a:lnTo>
                <a:lnTo>
                  <a:pt x="0" y="395566"/>
                </a:lnTo>
                <a:lnTo>
                  <a:pt x="0" y="0"/>
                </a:lnTo>
                <a:close/>
              </a:path>
            </a:pathLst>
          </a:custGeom>
          <a:solidFill>
            <a:srgbClr val="1EA3B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703635" y="1611708"/>
            <a:ext cx="3930463" cy="1118907"/>
          </a:xfrm>
          <a:custGeom>
            <a:avLst/>
            <a:gdLst/>
            <a:ahLst/>
            <a:cxnLst/>
            <a:rect l="l" t="t" r="r" b="b"/>
            <a:pathLst>
              <a:path w="4454525" h="1268095">
                <a:moveTo>
                  <a:pt x="0" y="0"/>
                </a:moveTo>
                <a:lnTo>
                  <a:pt x="4454315" y="0"/>
                </a:lnTo>
                <a:lnTo>
                  <a:pt x="4454315" y="1267967"/>
                </a:lnTo>
                <a:lnTo>
                  <a:pt x="0" y="1267967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4633913" y="1611708"/>
            <a:ext cx="3930463" cy="1118907"/>
          </a:xfrm>
          <a:custGeom>
            <a:avLst/>
            <a:gdLst/>
            <a:ahLst/>
            <a:cxnLst/>
            <a:rect l="l" t="t" r="r" b="b"/>
            <a:pathLst>
              <a:path w="4454525" h="1268095">
                <a:moveTo>
                  <a:pt x="0" y="0"/>
                </a:moveTo>
                <a:lnTo>
                  <a:pt x="4454309" y="0"/>
                </a:lnTo>
                <a:lnTo>
                  <a:pt x="4454309" y="1267967"/>
                </a:lnTo>
                <a:lnTo>
                  <a:pt x="0" y="1267967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703635" y="3591115"/>
            <a:ext cx="3930463" cy="860612"/>
          </a:xfrm>
          <a:custGeom>
            <a:avLst/>
            <a:gdLst/>
            <a:ahLst/>
            <a:cxnLst/>
            <a:rect l="l" t="t" r="r" b="b"/>
            <a:pathLst>
              <a:path w="4454525" h="975360">
                <a:moveTo>
                  <a:pt x="0" y="0"/>
                </a:moveTo>
                <a:lnTo>
                  <a:pt x="4454315" y="0"/>
                </a:lnTo>
                <a:lnTo>
                  <a:pt x="4454315" y="975360"/>
                </a:lnTo>
                <a:lnTo>
                  <a:pt x="0" y="975360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633913" y="3591115"/>
            <a:ext cx="3930463" cy="860612"/>
          </a:xfrm>
          <a:custGeom>
            <a:avLst/>
            <a:gdLst/>
            <a:ahLst/>
            <a:cxnLst/>
            <a:rect l="l" t="t" r="r" b="b"/>
            <a:pathLst>
              <a:path w="4454525" h="975360">
                <a:moveTo>
                  <a:pt x="0" y="0"/>
                </a:moveTo>
                <a:lnTo>
                  <a:pt x="4454309" y="0"/>
                </a:lnTo>
                <a:lnTo>
                  <a:pt x="4454309" y="975360"/>
                </a:lnTo>
                <a:lnTo>
                  <a:pt x="0" y="975360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03635" y="4800745"/>
            <a:ext cx="3930463" cy="860612"/>
          </a:xfrm>
          <a:custGeom>
            <a:avLst/>
            <a:gdLst/>
            <a:ahLst/>
            <a:cxnLst/>
            <a:rect l="l" t="t" r="r" b="b"/>
            <a:pathLst>
              <a:path w="4454525" h="975360">
                <a:moveTo>
                  <a:pt x="0" y="0"/>
                </a:moveTo>
                <a:lnTo>
                  <a:pt x="4454315" y="0"/>
                </a:lnTo>
                <a:lnTo>
                  <a:pt x="4454315" y="975359"/>
                </a:lnTo>
                <a:lnTo>
                  <a:pt x="0" y="975359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4633913" y="4800745"/>
            <a:ext cx="3930463" cy="860612"/>
          </a:xfrm>
          <a:custGeom>
            <a:avLst/>
            <a:gdLst/>
            <a:ahLst/>
            <a:cxnLst/>
            <a:rect l="l" t="t" r="r" b="b"/>
            <a:pathLst>
              <a:path w="4454525" h="975360">
                <a:moveTo>
                  <a:pt x="0" y="0"/>
                </a:moveTo>
                <a:lnTo>
                  <a:pt x="4454309" y="0"/>
                </a:lnTo>
                <a:lnTo>
                  <a:pt x="4454309" y="975359"/>
                </a:lnTo>
                <a:lnTo>
                  <a:pt x="0" y="975359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703634" y="1611704"/>
            <a:ext cx="7860926" cy="0"/>
          </a:xfrm>
          <a:custGeom>
            <a:avLst/>
            <a:gdLst/>
            <a:ahLst/>
            <a:cxnLst/>
            <a:rect l="l" t="t" r="r" b="b"/>
            <a:pathLst>
              <a:path w="8909050">
                <a:moveTo>
                  <a:pt x="0" y="0"/>
                </a:moveTo>
                <a:lnTo>
                  <a:pt x="8908629" y="0"/>
                </a:lnTo>
              </a:path>
            </a:pathLst>
          </a:custGeom>
          <a:ln w="270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703634" y="1262678"/>
            <a:ext cx="7860926" cy="0"/>
          </a:xfrm>
          <a:custGeom>
            <a:avLst/>
            <a:gdLst/>
            <a:ahLst/>
            <a:cxnLst/>
            <a:rect l="l" t="t" r="r" b="b"/>
            <a:pathLst>
              <a:path w="8909050">
                <a:moveTo>
                  <a:pt x="0" y="0"/>
                </a:moveTo>
                <a:lnTo>
                  <a:pt x="8908629" y="0"/>
                </a:lnTo>
              </a:path>
            </a:pathLst>
          </a:custGeom>
          <a:ln w="270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703634" y="5661361"/>
            <a:ext cx="7860926" cy="0"/>
          </a:xfrm>
          <a:custGeom>
            <a:avLst/>
            <a:gdLst/>
            <a:ahLst/>
            <a:cxnLst/>
            <a:rect l="l" t="t" r="r" b="b"/>
            <a:pathLst>
              <a:path w="8909050">
                <a:moveTo>
                  <a:pt x="0" y="0"/>
                </a:moveTo>
                <a:lnTo>
                  <a:pt x="8908629" y="0"/>
                </a:lnTo>
              </a:path>
            </a:pathLst>
          </a:custGeom>
          <a:ln w="270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778489" y="1283297"/>
            <a:ext cx="498661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941319" algn="l"/>
              </a:tabLst>
            </a:pPr>
            <a:r>
              <a:rPr sz="1677" b="1" spc="-26" dirty="0">
                <a:solidFill>
                  <a:srgbClr val="FFFFFF"/>
                </a:solidFill>
                <a:latin typeface="Trebuchet MS"/>
                <a:cs typeface="Trebuchet MS"/>
              </a:rPr>
              <a:t>Method	</a:t>
            </a:r>
            <a:r>
              <a:rPr sz="1677" b="1" spc="-75" dirty="0">
                <a:solidFill>
                  <a:srgbClr val="FFFFFF"/>
                </a:solidFill>
                <a:latin typeface="Trebuchet MS"/>
                <a:cs typeface="Trebuchet MS"/>
              </a:rPr>
              <a:t>Description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79</a:t>
            </a:fld>
            <a:endParaRPr spc="-53" dirty="0"/>
          </a:p>
        </p:txBody>
      </p:sp>
      <p:sp>
        <p:nvSpPr>
          <p:cNvPr id="14" name="object 14"/>
          <p:cNvSpPr txBox="1"/>
          <p:nvPr/>
        </p:nvSpPr>
        <p:spPr>
          <a:xfrm>
            <a:off x="789696" y="1632327"/>
            <a:ext cx="100236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-40" dirty="0">
                <a:latin typeface="Courier New"/>
                <a:cs typeface="Courier New"/>
              </a:rPr>
              <a:t>limit</a:t>
            </a:r>
            <a:r>
              <a:rPr sz="1677" spc="-35" dirty="0">
                <a:latin typeface="Courier New"/>
                <a:cs typeface="Courier New"/>
              </a:rPr>
              <a:t>(</a:t>
            </a:r>
            <a:r>
              <a:rPr sz="1677" i="1" spc="-40" dirty="0">
                <a:latin typeface="Courier New"/>
                <a:cs typeface="Courier New"/>
              </a:rPr>
              <a:t>n</a:t>
            </a:r>
            <a:r>
              <a:rPr sz="1677" dirty="0">
                <a:latin typeface="Courier New"/>
                <a:cs typeface="Courier New"/>
              </a:rPr>
              <a:t>)</a:t>
            </a:r>
            <a:endParaRPr sz="1677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9974" y="1632327"/>
            <a:ext cx="3455334" cy="103587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R="4483">
              <a:lnSpc>
                <a:spcPct val="100899"/>
              </a:lnSpc>
              <a:spcBef>
                <a:spcPts val="71"/>
              </a:spcBef>
            </a:pPr>
            <a:r>
              <a:rPr sz="1677" spc="-106" dirty="0">
                <a:latin typeface="Trebuchet MS"/>
                <a:cs typeface="Trebuchet MS"/>
              </a:rPr>
              <a:t>Limit </a:t>
            </a:r>
            <a:r>
              <a:rPr sz="1677" spc="-93" dirty="0">
                <a:latin typeface="Trebuchet MS"/>
                <a:cs typeface="Trebuchet MS"/>
              </a:rPr>
              <a:t>the </a:t>
            </a:r>
            <a:r>
              <a:rPr sz="1677" spc="-66" dirty="0">
                <a:latin typeface="Trebuchet MS"/>
                <a:cs typeface="Trebuchet MS"/>
              </a:rPr>
              <a:t>results </a:t>
            </a:r>
            <a:r>
              <a:rPr sz="1677" spc="-71" dirty="0">
                <a:latin typeface="Trebuchet MS"/>
                <a:cs typeface="Trebuchet MS"/>
              </a:rPr>
              <a:t>to </a:t>
            </a:r>
            <a:r>
              <a:rPr sz="1677" i="1" spc="-62" dirty="0">
                <a:latin typeface="Trebuchet MS"/>
                <a:cs typeface="Trebuchet MS"/>
              </a:rPr>
              <a:t>n </a:t>
            </a:r>
            <a:r>
              <a:rPr sz="1677" spc="-97" dirty="0">
                <a:latin typeface="Trebuchet MS"/>
                <a:cs typeface="Trebuchet MS"/>
              </a:rPr>
              <a:t>rows. </a:t>
            </a:r>
            <a:r>
              <a:rPr sz="1677" spc="-35" dirty="0">
                <a:latin typeface="Courier New"/>
                <a:cs typeface="Courier New"/>
              </a:rPr>
              <a:t>limit()</a:t>
            </a:r>
            <a:r>
              <a:rPr sz="1677" spc="-754" dirty="0">
                <a:latin typeface="Courier New"/>
                <a:cs typeface="Courier New"/>
              </a:rPr>
              <a:t> </a:t>
            </a:r>
            <a:r>
              <a:rPr sz="1677" spc="-84" dirty="0">
                <a:latin typeface="Trebuchet MS"/>
                <a:cs typeface="Trebuchet MS"/>
              </a:rPr>
              <a:t>is  </a:t>
            </a:r>
            <a:r>
              <a:rPr sz="1677" spc="-71" dirty="0">
                <a:latin typeface="Trebuchet MS"/>
                <a:cs typeface="Trebuchet MS"/>
              </a:rPr>
              <a:t>not </a:t>
            </a:r>
            <a:r>
              <a:rPr sz="1677" spc="-57" dirty="0">
                <a:latin typeface="Trebuchet MS"/>
                <a:cs typeface="Trebuchet MS"/>
              </a:rPr>
              <a:t>an </a:t>
            </a:r>
            <a:r>
              <a:rPr sz="1677" spc="-101" dirty="0">
                <a:latin typeface="Trebuchet MS"/>
                <a:cs typeface="Trebuchet MS"/>
              </a:rPr>
              <a:t>action, </a:t>
            </a:r>
            <a:r>
              <a:rPr sz="1677" spc="-88" dirty="0">
                <a:latin typeface="Trebuchet MS"/>
                <a:cs typeface="Trebuchet MS"/>
              </a:rPr>
              <a:t>like </a:t>
            </a:r>
            <a:r>
              <a:rPr sz="1677" spc="-35" dirty="0">
                <a:latin typeface="Courier New"/>
                <a:cs typeface="Courier New"/>
              </a:rPr>
              <a:t>show() </a:t>
            </a:r>
            <a:r>
              <a:rPr sz="1677" spc="-71" dirty="0">
                <a:latin typeface="Trebuchet MS"/>
                <a:cs typeface="Trebuchet MS"/>
              </a:rPr>
              <a:t>or </a:t>
            </a:r>
            <a:r>
              <a:rPr sz="1677" spc="-93" dirty="0">
                <a:latin typeface="Trebuchet MS"/>
                <a:cs typeface="Trebuchet MS"/>
              </a:rPr>
              <a:t>the </a:t>
            </a:r>
            <a:r>
              <a:rPr sz="1677" spc="-31" dirty="0">
                <a:latin typeface="Trebuchet MS"/>
                <a:cs typeface="Trebuchet MS"/>
              </a:rPr>
              <a:t>RDD  </a:t>
            </a:r>
            <a:r>
              <a:rPr sz="1677" spc="-35" dirty="0">
                <a:latin typeface="Courier New"/>
                <a:cs typeface="Courier New"/>
              </a:rPr>
              <a:t>take() </a:t>
            </a:r>
            <a:r>
              <a:rPr sz="1677" spc="-101" dirty="0">
                <a:latin typeface="Trebuchet MS"/>
                <a:cs typeface="Trebuchet MS"/>
              </a:rPr>
              <a:t>method. </a:t>
            </a:r>
            <a:r>
              <a:rPr sz="1677" spc="-88" dirty="0">
                <a:latin typeface="Trebuchet MS"/>
                <a:cs typeface="Trebuchet MS"/>
              </a:rPr>
              <a:t>It </a:t>
            </a:r>
            <a:r>
              <a:rPr sz="1677" spc="-84" dirty="0">
                <a:latin typeface="Trebuchet MS"/>
                <a:cs typeface="Trebuchet MS"/>
              </a:rPr>
              <a:t>returns another  </a:t>
            </a:r>
            <a:r>
              <a:rPr sz="1677" spc="-115" dirty="0">
                <a:latin typeface="Trebuchet MS"/>
                <a:cs typeface="Trebuchet MS"/>
              </a:rPr>
              <a:t>DataFrame.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8489" y="2751122"/>
            <a:ext cx="125505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0" dirty="0">
                <a:latin typeface="Courier New"/>
                <a:cs typeface="Courier New"/>
              </a:rPr>
              <a:t>distinct()</a:t>
            </a:r>
            <a:endParaRPr sz="1677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08767" y="2751122"/>
            <a:ext cx="3678891" cy="77522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>
              <a:lnSpc>
                <a:spcPct val="100899"/>
              </a:lnSpc>
              <a:spcBef>
                <a:spcPts val="71"/>
              </a:spcBef>
            </a:pPr>
            <a:r>
              <a:rPr sz="1677" spc="-71" dirty="0">
                <a:latin typeface="Trebuchet MS"/>
                <a:cs typeface="Trebuchet MS"/>
              </a:rPr>
              <a:t>Returns </a:t>
            </a:r>
            <a:r>
              <a:rPr sz="1677" spc="-49" dirty="0">
                <a:latin typeface="Trebuchet MS"/>
                <a:cs typeface="Trebuchet MS"/>
              </a:rPr>
              <a:t>a </a:t>
            </a:r>
            <a:r>
              <a:rPr sz="1677" spc="-88" dirty="0">
                <a:latin typeface="Trebuchet MS"/>
                <a:cs typeface="Trebuchet MS"/>
              </a:rPr>
              <a:t>new </a:t>
            </a:r>
            <a:r>
              <a:rPr sz="1677" spc="-97" dirty="0">
                <a:latin typeface="Trebuchet MS"/>
                <a:cs typeface="Trebuchet MS"/>
              </a:rPr>
              <a:t>DataFrame </a:t>
            </a:r>
            <a:r>
              <a:rPr sz="1677" spc="-71" dirty="0">
                <a:latin typeface="Trebuchet MS"/>
                <a:cs typeface="Trebuchet MS"/>
              </a:rPr>
              <a:t>containing </a:t>
            </a:r>
            <a:r>
              <a:rPr sz="1677" spc="-53" dirty="0">
                <a:latin typeface="Trebuchet MS"/>
                <a:cs typeface="Trebuchet MS"/>
              </a:rPr>
              <a:t>only  </a:t>
            </a:r>
            <a:r>
              <a:rPr sz="1677" spc="-93" dirty="0">
                <a:latin typeface="Trebuchet MS"/>
                <a:cs typeface="Trebuchet MS"/>
              </a:rPr>
              <a:t>the </a:t>
            </a:r>
            <a:r>
              <a:rPr sz="1677" spc="-71" dirty="0">
                <a:latin typeface="Trebuchet MS"/>
                <a:cs typeface="Trebuchet MS"/>
              </a:rPr>
              <a:t>unique </a:t>
            </a:r>
            <a:r>
              <a:rPr sz="1677" spc="-66" dirty="0">
                <a:latin typeface="Trebuchet MS"/>
                <a:cs typeface="Trebuchet MS"/>
              </a:rPr>
              <a:t>rows </a:t>
            </a:r>
            <a:r>
              <a:rPr sz="1677" spc="-93" dirty="0">
                <a:latin typeface="Trebuchet MS"/>
                <a:cs typeface="Trebuchet MS"/>
              </a:rPr>
              <a:t>from the current  </a:t>
            </a:r>
            <a:r>
              <a:rPr sz="1677" spc="-97" dirty="0">
                <a:latin typeface="Trebuchet MS"/>
                <a:cs typeface="Trebuchet MS"/>
              </a:rPr>
              <a:t>DataFrame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695" y="3611734"/>
            <a:ext cx="1506630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-31" dirty="0">
                <a:latin typeface="Courier New"/>
                <a:cs typeface="Courier New"/>
              </a:rPr>
              <a:t>drop</a:t>
            </a:r>
            <a:r>
              <a:rPr sz="1677" i="1" spc="-31" dirty="0">
                <a:latin typeface="Courier New"/>
                <a:cs typeface="Courier New"/>
              </a:rPr>
              <a:t>(column)</a:t>
            </a:r>
            <a:endParaRPr sz="1677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9973" y="3611734"/>
            <a:ext cx="3553945" cy="77522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R="4483">
              <a:lnSpc>
                <a:spcPct val="100899"/>
              </a:lnSpc>
              <a:spcBef>
                <a:spcPts val="71"/>
              </a:spcBef>
            </a:pPr>
            <a:r>
              <a:rPr sz="1677" spc="-71" dirty="0">
                <a:latin typeface="Trebuchet MS"/>
                <a:cs typeface="Trebuchet MS"/>
              </a:rPr>
              <a:t>Returns </a:t>
            </a:r>
            <a:r>
              <a:rPr sz="1677" spc="-49" dirty="0">
                <a:latin typeface="Trebuchet MS"/>
                <a:cs typeface="Trebuchet MS"/>
              </a:rPr>
              <a:t>a </a:t>
            </a:r>
            <a:r>
              <a:rPr sz="1677" spc="-88" dirty="0">
                <a:latin typeface="Trebuchet MS"/>
                <a:cs typeface="Trebuchet MS"/>
              </a:rPr>
              <a:t>new </a:t>
            </a:r>
            <a:r>
              <a:rPr sz="1677" spc="-97" dirty="0">
                <a:latin typeface="Trebuchet MS"/>
                <a:cs typeface="Trebuchet MS"/>
              </a:rPr>
              <a:t>DataFrame </a:t>
            </a:r>
            <a:r>
              <a:rPr sz="1677" spc="-101" dirty="0">
                <a:latin typeface="Trebuchet MS"/>
                <a:cs typeface="Trebuchet MS"/>
              </a:rPr>
              <a:t>with </a:t>
            </a:r>
            <a:r>
              <a:rPr sz="1677" spc="-49" dirty="0">
                <a:latin typeface="Trebuchet MS"/>
                <a:cs typeface="Trebuchet MS"/>
              </a:rPr>
              <a:t>a </a:t>
            </a:r>
            <a:r>
              <a:rPr sz="1677" spc="-44" dirty="0">
                <a:latin typeface="Trebuchet MS"/>
                <a:cs typeface="Trebuchet MS"/>
              </a:rPr>
              <a:t>column  </a:t>
            </a:r>
            <a:r>
              <a:rPr sz="1677" spc="-93" dirty="0">
                <a:latin typeface="Trebuchet MS"/>
                <a:cs typeface="Trebuchet MS"/>
              </a:rPr>
              <a:t>dropped. </a:t>
            </a:r>
            <a:r>
              <a:rPr sz="1677" i="1" spc="-79" dirty="0">
                <a:latin typeface="Trebuchet MS"/>
                <a:cs typeface="Trebuchet MS"/>
              </a:rPr>
              <a:t>column </a:t>
            </a:r>
            <a:r>
              <a:rPr sz="1677" spc="-66" dirty="0">
                <a:latin typeface="Trebuchet MS"/>
                <a:cs typeface="Trebuchet MS"/>
              </a:rPr>
              <a:t>is </a:t>
            </a:r>
            <a:r>
              <a:rPr sz="1677" spc="-49" dirty="0">
                <a:latin typeface="Trebuchet MS"/>
                <a:cs typeface="Trebuchet MS"/>
              </a:rPr>
              <a:t>a </a:t>
            </a:r>
            <a:r>
              <a:rPr sz="1677" spc="-79" dirty="0">
                <a:latin typeface="Trebuchet MS"/>
                <a:cs typeface="Trebuchet MS"/>
              </a:rPr>
              <a:t>name </a:t>
            </a:r>
            <a:r>
              <a:rPr sz="1677" spc="-71" dirty="0">
                <a:latin typeface="Trebuchet MS"/>
                <a:cs typeface="Trebuchet MS"/>
              </a:rPr>
              <a:t>or </a:t>
            </a:r>
            <a:r>
              <a:rPr sz="1677" spc="-49" dirty="0">
                <a:latin typeface="Trebuchet MS"/>
                <a:cs typeface="Trebuchet MS"/>
              </a:rPr>
              <a:t>a </a:t>
            </a:r>
            <a:r>
              <a:rPr sz="1677" spc="-40" dirty="0">
                <a:latin typeface="Trebuchet MS"/>
                <a:cs typeface="Trebuchet MS"/>
              </a:rPr>
              <a:t>Column  </a:t>
            </a:r>
            <a:r>
              <a:rPr sz="1677" spc="-128" dirty="0">
                <a:latin typeface="Trebuchet MS"/>
                <a:cs typeface="Trebuchet MS"/>
              </a:rPr>
              <a:t>object.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8490" y="4472346"/>
            <a:ext cx="254877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18" dirty="0">
                <a:latin typeface="Courier New"/>
                <a:cs typeface="Courier New"/>
              </a:rPr>
              <a:t>intersect(</a:t>
            </a:r>
            <a:r>
              <a:rPr sz="1677" i="1" spc="-18" dirty="0">
                <a:latin typeface="Courier New"/>
                <a:cs typeface="Courier New"/>
              </a:rPr>
              <a:t>dataframe</a:t>
            </a:r>
            <a:r>
              <a:rPr sz="1677" spc="-18" dirty="0">
                <a:latin typeface="Courier New"/>
                <a:cs typeface="Courier New"/>
              </a:rPr>
              <a:t>)</a:t>
            </a:r>
            <a:endParaRPr sz="1677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8767" y="4472346"/>
            <a:ext cx="336400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84" dirty="0">
                <a:latin typeface="Trebuchet MS"/>
                <a:cs typeface="Trebuchet MS"/>
              </a:rPr>
              <a:t>Intersect </a:t>
            </a:r>
            <a:r>
              <a:rPr sz="1677" spc="-57" dirty="0">
                <a:latin typeface="Trebuchet MS"/>
                <a:cs typeface="Trebuchet MS"/>
              </a:rPr>
              <a:t>one </a:t>
            </a:r>
            <a:r>
              <a:rPr sz="1677" spc="-97" dirty="0">
                <a:latin typeface="Trebuchet MS"/>
                <a:cs typeface="Trebuchet MS"/>
              </a:rPr>
              <a:t>DataFrame </a:t>
            </a:r>
            <a:r>
              <a:rPr sz="1677" spc="-101" dirty="0">
                <a:latin typeface="Trebuchet MS"/>
                <a:cs typeface="Trebuchet MS"/>
              </a:rPr>
              <a:t>with</a:t>
            </a:r>
            <a:r>
              <a:rPr sz="1677" spc="-366" dirty="0">
                <a:latin typeface="Trebuchet MS"/>
                <a:cs typeface="Trebuchet MS"/>
              </a:rPr>
              <a:t> </a:t>
            </a:r>
            <a:r>
              <a:rPr sz="1677" spc="-106" dirty="0">
                <a:latin typeface="Trebuchet MS"/>
                <a:cs typeface="Trebuchet MS"/>
              </a:rPr>
              <a:t>another.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9696" y="4821364"/>
            <a:ext cx="188763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-26" dirty="0">
                <a:latin typeface="Courier New"/>
                <a:cs typeface="Courier New"/>
              </a:rPr>
              <a:t>join(</a:t>
            </a:r>
            <a:r>
              <a:rPr sz="1677" i="1" spc="-26" dirty="0">
                <a:latin typeface="Courier New"/>
                <a:cs typeface="Courier New"/>
              </a:rPr>
              <a:t>dataframe</a:t>
            </a:r>
            <a:r>
              <a:rPr sz="1677" spc="-26" dirty="0">
                <a:latin typeface="Courier New"/>
                <a:cs typeface="Courier New"/>
              </a:rPr>
              <a:t>)</a:t>
            </a:r>
            <a:endParaRPr sz="1677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19973" y="4821363"/>
            <a:ext cx="3534896" cy="77522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R="4483" algn="just">
              <a:lnSpc>
                <a:spcPct val="100899"/>
              </a:lnSpc>
              <a:spcBef>
                <a:spcPts val="71"/>
              </a:spcBef>
            </a:pPr>
            <a:r>
              <a:rPr sz="1677" spc="-44" dirty="0">
                <a:latin typeface="Trebuchet MS"/>
                <a:cs typeface="Trebuchet MS"/>
              </a:rPr>
              <a:t>Join </a:t>
            </a:r>
            <a:r>
              <a:rPr sz="1677" spc="-57" dirty="0">
                <a:latin typeface="Trebuchet MS"/>
                <a:cs typeface="Trebuchet MS"/>
              </a:rPr>
              <a:t>one </a:t>
            </a:r>
            <a:r>
              <a:rPr sz="1677" spc="-97" dirty="0">
                <a:latin typeface="Trebuchet MS"/>
                <a:cs typeface="Trebuchet MS"/>
              </a:rPr>
              <a:t>DataFrame </a:t>
            </a:r>
            <a:r>
              <a:rPr sz="1677" spc="-101" dirty="0">
                <a:latin typeface="Trebuchet MS"/>
                <a:cs typeface="Trebuchet MS"/>
              </a:rPr>
              <a:t>with </a:t>
            </a:r>
            <a:r>
              <a:rPr sz="1677" spc="-106" dirty="0">
                <a:latin typeface="Trebuchet MS"/>
                <a:cs typeface="Trebuchet MS"/>
              </a:rPr>
              <a:t>another, </a:t>
            </a:r>
            <a:r>
              <a:rPr sz="1677" spc="-88" dirty="0">
                <a:latin typeface="Trebuchet MS"/>
                <a:cs typeface="Trebuchet MS"/>
              </a:rPr>
              <a:t>like </a:t>
            </a:r>
            <a:r>
              <a:rPr sz="1677" spc="-49" dirty="0">
                <a:latin typeface="Trebuchet MS"/>
                <a:cs typeface="Trebuchet MS"/>
              </a:rPr>
              <a:t>a  </a:t>
            </a:r>
            <a:r>
              <a:rPr sz="1677" spc="-22" dirty="0">
                <a:latin typeface="Trebuchet MS"/>
                <a:cs typeface="Trebuchet MS"/>
              </a:rPr>
              <a:t>SQL </a:t>
            </a:r>
            <a:r>
              <a:rPr sz="1677" spc="-141" dirty="0">
                <a:latin typeface="Trebuchet MS"/>
                <a:cs typeface="Trebuchet MS"/>
              </a:rPr>
              <a:t>join. </a:t>
            </a:r>
            <a:r>
              <a:rPr sz="1677" spc="-132" dirty="0">
                <a:latin typeface="Trebuchet MS"/>
                <a:cs typeface="Trebuchet MS"/>
              </a:rPr>
              <a:t>We’ll </a:t>
            </a:r>
            <a:r>
              <a:rPr sz="1677" spc="-31" dirty="0">
                <a:latin typeface="Trebuchet MS"/>
                <a:cs typeface="Trebuchet MS"/>
              </a:rPr>
              <a:t>discuss </a:t>
            </a:r>
            <a:r>
              <a:rPr sz="1677" spc="-79" dirty="0">
                <a:latin typeface="Trebuchet MS"/>
                <a:cs typeface="Trebuchet MS"/>
              </a:rPr>
              <a:t>this </a:t>
            </a:r>
            <a:r>
              <a:rPr sz="1677" spc="-57" dirty="0">
                <a:latin typeface="Trebuchet MS"/>
                <a:cs typeface="Trebuchet MS"/>
              </a:rPr>
              <a:t>one </a:t>
            </a:r>
            <a:r>
              <a:rPr sz="1677" spc="-84" dirty="0">
                <a:latin typeface="Trebuchet MS"/>
                <a:cs typeface="Trebuchet MS"/>
              </a:rPr>
              <a:t>more </a:t>
            </a:r>
            <a:r>
              <a:rPr sz="1677" spc="-79" dirty="0">
                <a:latin typeface="Trebuchet MS"/>
                <a:cs typeface="Trebuchet MS"/>
              </a:rPr>
              <a:t>in</a:t>
            </a:r>
            <a:r>
              <a:rPr sz="1677" spc="-287" dirty="0">
                <a:latin typeface="Trebuchet MS"/>
                <a:cs typeface="Trebuchet MS"/>
              </a:rPr>
              <a:t> </a:t>
            </a:r>
            <a:r>
              <a:rPr sz="1677" spc="-49" dirty="0">
                <a:latin typeface="Trebuchet MS"/>
                <a:cs typeface="Trebuchet MS"/>
              </a:rPr>
              <a:t>a  </a:t>
            </a:r>
            <a:r>
              <a:rPr sz="1677" spc="-115" dirty="0">
                <a:latin typeface="Trebuchet MS"/>
                <a:cs typeface="Trebuchet MS"/>
              </a:rPr>
              <a:t>minute.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7016563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68" dirty="0"/>
              <a:t>Other </a:t>
            </a:r>
            <a:r>
              <a:rPr spc="137" dirty="0"/>
              <a:t>Useful</a:t>
            </a:r>
            <a:r>
              <a:rPr spc="-322" dirty="0"/>
              <a:t> </a:t>
            </a:r>
            <a:r>
              <a:rPr spc="229" dirty="0"/>
              <a:t>Transformations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874611" y="5839609"/>
            <a:ext cx="3525930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294" spc="-115" dirty="0">
                <a:latin typeface="Trebuchet MS"/>
                <a:cs typeface="Trebuchet MS"/>
              </a:rPr>
              <a:t>There</a:t>
            </a:r>
            <a:r>
              <a:rPr sz="2294" spc="-397" dirty="0">
                <a:latin typeface="Trebuchet MS"/>
                <a:cs typeface="Trebuchet MS"/>
              </a:rPr>
              <a:t> </a:t>
            </a:r>
            <a:r>
              <a:rPr sz="2294" spc="-132" dirty="0">
                <a:latin typeface="Trebuchet MS"/>
                <a:cs typeface="Trebuchet MS"/>
              </a:rPr>
              <a:t>are</a:t>
            </a:r>
            <a:r>
              <a:rPr sz="2294" spc="-221" dirty="0">
                <a:latin typeface="Trebuchet MS"/>
                <a:cs typeface="Trebuchet MS"/>
              </a:rPr>
              <a:t> </a:t>
            </a:r>
            <a:r>
              <a:rPr sz="2294" i="1" spc="-71" dirty="0">
                <a:latin typeface="Trebuchet MS"/>
                <a:cs typeface="Trebuchet MS"/>
              </a:rPr>
              <a:t>loads</a:t>
            </a:r>
            <a:r>
              <a:rPr sz="2294" i="1" spc="-357" dirty="0">
                <a:latin typeface="Trebuchet MS"/>
                <a:cs typeface="Trebuchet MS"/>
              </a:rPr>
              <a:t> </a:t>
            </a:r>
            <a:r>
              <a:rPr sz="2294" spc="-97" dirty="0">
                <a:latin typeface="Trebuchet MS"/>
                <a:cs typeface="Trebuchet MS"/>
              </a:rPr>
              <a:t>more</a:t>
            </a:r>
            <a:r>
              <a:rPr sz="2294" spc="-313" dirty="0">
                <a:latin typeface="Trebuchet MS"/>
                <a:cs typeface="Trebuchet MS"/>
              </a:rPr>
              <a:t> </a:t>
            </a:r>
            <a:r>
              <a:rPr sz="2294" spc="-124" dirty="0">
                <a:latin typeface="Trebuchet MS"/>
                <a:cs typeface="Trebuchet MS"/>
              </a:rPr>
              <a:t>of</a:t>
            </a:r>
            <a:r>
              <a:rPr sz="2294" spc="-243" dirty="0">
                <a:latin typeface="Trebuchet MS"/>
                <a:cs typeface="Trebuchet MS"/>
              </a:rPr>
              <a:t> </a:t>
            </a:r>
            <a:r>
              <a:rPr sz="2294" spc="-150" dirty="0">
                <a:latin typeface="Trebuchet MS"/>
                <a:cs typeface="Trebuchet MS"/>
              </a:rPr>
              <a:t>them.</a:t>
            </a:r>
            <a:endParaRPr sz="2294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7833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6437292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What are DataFrames?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19013" y="6278454"/>
            <a:ext cx="214599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8</a:t>
            </a:fld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8488" y="1218304"/>
            <a:ext cx="8136912" cy="487425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DataFrames are a recent addition to Spark (early 2015).</a:t>
            </a:r>
            <a:endParaRPr sz="2471" dirty="0">
              <a:latin typeface="Trebuchet MS"/>
              <a:cs typeface="Trebuchet MS"/>
            </a:endParaRPr>
          </a:p>
          <a:p>
            <a:pPr>
              <a:spcBef>
                <a:spcPts val="4"/>
              </a:spcBef>
            </a:pPr>
            <a:endParaRPr sz="2559" dirty="0">
              <a:latin typeface="Times New Roman"/>
              <a:cs typeface="Times New Roman"/>
            </a:endParaRPr>
          </a:p>
          <a:p>
            <a:pPr marL="11206"/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The DataFrames API:</a:t>
            </a:r>
            <a:endParaRPr sz="2471" dirty="0">
              <a:latin typeface="Trebuchet MS"/>
              <a:cs typeface="Trebuchet MS"/>
            </a:endParaRPr>
          </a:p>
          <a:p>
            <a:pPr>
              <a:spcBef>
                <a:spcPts val="22"/>
              </a:spcBef>
            </a:pPr>
            <a:endParaRPr sz="2956" dirty="0">
              <a:latin typeface="Times New Roman"/>
              <a:cs typeface="Times New Roman"/>
            </a:endParaRPr>
          </a:p>
          <a:p>
            <a:pPr marL="168097" marR="182105" indent="-156891">
              <a:lnSpc>
                <a:spcPts val="2382"/>
              </a:lnSpc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is intended to enable wider audiences beyond “Big  Data” engineers to leverage the power of distributed  processing</a:t>
            </a:r>
            <a:endParaRPr sz="2471" dirty="0">
              <a:latin typeface="Trebuchet MS"/>
              <a:cs typeface="Trebuchet MS"/>
            </a:endParaRPr>
          </a:p>
          <a:p>
            <a:pPr marL="168097" indent="-156891">
              <a:lnSpc>
                <a:spcPts val="2930"/>
              </a:lnSpc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is inspired by data frames in R and Python (Pandas)</a:t>
            </a:r>
            <a:endParaRPr sz="2471" dirty="0">
              <a:latin typeface="Trebuchet MS"/>
              <a:cs typeface="Trebuchet MS"/>
            </a:endParaRPr>
          </a:p>
          <a:p>
            <a:pPr marL="168097" marR="144003" indent="-156891">
              <a:lnSpc>
                <a:spcPct val="77400"/>
              </a:lnSpc>
              <a:spcBef>
                <a:spcPts val="706"/>
              </a:spcBef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designed from the ground-up to support modern big  data and data science applications</a:t>
            </a:r>
            <a:endParaRPr sz="2471" dirty="0">
              <a:latin typeface="Trebuchet MS"/>
              <a:cs typeface="Trebuchet MS"/>
            </a:endParaRPr>
          </a:p>
          <a:p>
            <a:pPr marL="168097" indent="-156891">
              <a:spcBef>
                <a:spcPts val="35"/>
              </a:spcBef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an extension to the existing RDD API</a:t>
            </a:r>
            <a:endParaRPr sz="2471" dirty="0">
              <a:latin typeface="Trebuchet MS"/>
              <a:cs typeface="Trebuchet MS"/>
            </a:endParaRPr>
          </a:p>
          <a:p>
            <a:pPr>
              <a:spcBef>
                <a:spcPts val="4"/>
              </a:spcBef>
            </a:pPr>
            <a:endParaRPr sz="2868" dirty="0">
              <a:latin typeface="Times New Roman"/>
              <a:cs typeface="Times New Roman"/>
            </a:endParaRPr>
          </a:p>
          <a:p>
            <a:pPr marL="11206" marR="39783">
              <a:lnSpc>
                <a:spcPts val="1765"/>
              </a:lnSpc>
            </a:pPr>
            <a:r>
              <a:rPr sz="1765" dirty="0">
                <a:solidFill>
                  <a:srgbClr val="404040"/>
                </a:solidFill>
                <a:latin typeface="Trebuchet MS"/>
                <a:cs typeface="Trebuchet MS"/>
              </a:rPr>
              <a:t>See </a:t>
            </a:r>
            <a:r>
              <a:rPr sz="1765" u="sng" dirty="0">
                <a:solidFill>
                  <a:srgbClr val="1EA2B4"/>
                </a:solidFill>
                <a:uFill>
                  <a:solidFill>
                    <a:srgbClr val="1EA2B4"/>
                  </a:solidFill>
                </a:uFill>
                <a:latin typeface="Trebuchet MS"/>
                <a:cs typeface="Trebuchet MS"/>
              </a:rPr>
              <a:t>databricks.com/blog/2015/02/17/introducing-dataframes-in-spark-for- </a:t>
            </a:r>
            <a:r>
              <a:rPr sz="1765" dirty="0">
                <a:solidFill>
                  <a:srgbClr val="1EA2B4"/>
                </a:solidFill>
                <a:latin typeface="Trebuchet MS"/>
                <a:cs typeface="Trebuchet MS"/>
              </a:rPr>
              <a:t> </a:t>
            </a:r>
            <a:r>
              <a:rPr sz="1765" u="sng" dirty="0">
                <a:solidFill>
                  <a:srgbClr val="1EA2B4"/>
                </a:solidFill>
                <a:uFill>
                  <a:solidFill>
                    <a:srgbClr val="1EA2B4"/>
                  </a:solidFill>
                </a:uFill>
                <a:latin typeface="Trebuchet MS"/>
                <a:cs typeface="Trebuchet MS"/>
              </a:rPr>
              <a:t>large-scale-data-science.html</a:t>
            </a:r>
            <a:endParaRPr sz="1765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950691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0891" y="2396714"/>
            <a:ext cx="5311588" cy="4258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116567" y="2542390"/>
            <a:ext cx="4818529" cy="3843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1167093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119" dirty="0"/>
              <a:t>J</a:t>
            </a:r>
            <a:r>
              <a:rPr spc="-53" dirty="0"/>
              <a:t>o</a:t>
            </a:r>
            <a:r>
              <a:rPr spc="-97" dirty="0"/>
              <a:t>i</a:t>
            </a:r>
            <a:r>
              <a:rPr spc="393" dirty="0"/>
              <a:t>n</a:t>
            </a:r>
            <a:r>
              <a:rPr spc="33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80</a:t>
            </a:fld>
            <a:endParaRPr spc="-53" dirty="0"/>
          </a:p>
        </p:txBody>
      </p:sp>
      <p:sp>
        <p:nvSpPr>
          <p:cNvPr id="5" name="object 5"/>
          <p:cNvSpPr txBox="1"/>
          <p:nvPr/>
        </p:nvSpPr>
        <p:spPr>
          <a:xfrm>
            <a:off x="778490" y="1325151"/>
            <a:ext cx="6952129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190" dirty="0">
                <a:latin typeface="Trebuchet MS"/>
                <a:cs typeface="Trebuchet MS"/>
              </a:rPr>
              <a:t>Let’s</a:t>
            </a:r>
            <a:r>
              <a:rPr sz="2647" spc="-199" dirty="0">
                <a:latin typeface="Trebuchet MS"/>
                <a:cs typeface="Trebuchet MS"/>
              </a:rPr>
              <a:t> </a:t>
            </a:r>
            <a:r>
              <a:rPr sz="2647" spc="-66" dirty="0">
                <a:latin typeface="Trebuchet MS"/>
                <a:cs typeface="Trebuchet MS"/>
              </a:rPr>
              <a:t>assume</a:t>
            </a:r>
            <a:r>
              <a:rPr sz="2647" spc="-313" dirty="0">
                <a:latin typeface="Trebuchet MS"/>
                <a:cs typeface="Trebuchet MS"/>
              </a:rPr>
              <a:t> </a:t>
            </a:r>
            <a:r>
              <a:rPr sz="2647" spc="-146" dirty="0">
                <a:latin typeface="Trebuchet MS"/>
                <a:cs typeface="Trebuchet MS"/>
              </a:rPr>
              <a:t>we</a:t>
            </a:r>
            <a:r>
              <a:rPr sz="2647" spc="-318" dirty="0">
                <a:latin typeface="Trebuchet MS"/>
                <a:cs typeface="Trebuchet MS"/>
              </a:rPr>
              <a:t> </a:t>
            </a:r>
            <a:r>
              <a:rPr sz="2647" spc="-106" dirty="0">
                <a:latin typeface="Trebuchet MS"/>
                <a:cs typeface="Trebuchet MS"/>
              </a:rPr>
              <a:t>have</a:t>
            </a:r>
            <a:r>
              <a:rPr sz="2647" spc="-313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a</a:t>
            </a:r>
            <a:r>
              <a:rPr sz="2647" spc="-269" dirty="0">
                <a:latin typeface="Trebuchet MS"/>
                <a:cs typeface="Trebuchet MS"/>
              </a:rPr>
              <a:t> </a:t>
            </a:r>
            <a:r>
              <a:rPr sz="2647" spc="-79" dirty="0">
                <a:latin typeface="Trebuchet MS"/>
                <a:cs typeface="Trebuchet MS"/>
              </a:rPr>
              <a:t>second</a:t>
            </a:r>
            <a:r>
              <a:rPr sz="2647" spc="-124" dirty="0">
                <a:latin typeface="Trebuchet MS"/>
                <a:cs typeface="Trebuchet MS"/>
              </a:rPr>
              <a:t> </a:t>
            </a:r>
            <a:r>
              <a:rPr sz="2647" spc="-238" dirty="0">
                <a:latin typeface="Trebuchet MS"/>
                <a:cs typeface="Trebuchet MS"/>
              </a:rPr>
              <a:t>file,</a:t>
            </a:r>
            <a:r>
              <a:rPr sz="2647" spc="-234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a</a:t>
            </a:r>
            <a:r>
              <a:rPr sz="2647" spc="-269" dirty="0">
                <a:latin typeface="Trebuchet MS"/>
                <a:cs typeface="Trebuchet MS"/>
              </a:rPr>
              <a:t> </a:t>
            </a:r>
            <a:r>
              <a:rPr sz="2647" spc="18" dirty="0">
                <a:latin typeface="Trebuchet MS"/>
                <a:cs typeface="Trebuchet MS"/>
              </a:rPr>
              <a:t>JSON</a:t>
            </a:r>
            <a:r>
              <a:rPr sz="2647" spc="-371" dirty="0">
                <a:latin typeface="Trebuchet MS"/>
                <a:cs typeface="Trebuchet MS"/>
              </a:rPr>
              <a:t> </a:t>
            </a:r>
            <a:r>
              <a:rPr sz="2647" spc="-185" dirty="0">
                <a:latin typeface="Trebuchet MS"/>
                <a:cs typeface="Trebuchet MS"/>
              </a:rPr>
              <a:t>file</a:t>
            </a:r>
            <a:r>
              <a:rPr sz="2647" spc="-313" dirty="0">
                <a:latin typeface="Trebuchet MS"/>
                <a:cs typeface="Trebuchet MS"/>
              </a:rPr>
              <a:t> </a:t>
            </a:r>
            <a:r>
              <a:rPr sz="2647" spc="-150" dirty="0">
                <a:latin typeface="Trebuchet MS"/>
                <a:cs typeface="Trebuchet MS"/>
              </a:rPr>
              <a:t>that  </a:t>
            </a:r>
            <a:r>
              <a:rPr sz="2647" spc="-93" dirty="0">
                <a:latin typeface="Trebuchet MS"/>
                <a:cs typeface="Trebuchet MS"/>
              </a:rPr>
              <a:t>contains </a:t>
            </a:r>
            <a:r>
              <a:rPr sz="2647" spc="-110" dirty="0">
                <a:latin typeface="Trebuchet MS"/>
                <a:cs typeface="Trebuchet MS"/>
              </a:rPr>
              <a:t>records </a:t>
            </a:r>
            <a:r>
              <a:rPr sz="2647" spc="-146" dirty="0">
                <a:latin typeface="Trebuchet MS"/>
                <a:cs typeface="Trebuchet MS"/>
              </a:rPr>
              <a:t>like</a:t>
            </a:r>
            <a:r>
              <a:rPr sz="2647" spc="-591" dirty="0">
                <a:latin typeface="Trebuchet MS"/>
                <a:cs typeface="Trebuchet MS"/>
              </a:rPr>
              <a:t> </a:t>
            </a:r>
            <a:r>
              <a:rPr sz="2647" spc="-172" dirty="0">
                <a:latin typeface="Trebuchet MS"/>
                <a:cs typeface="Trebuchet MS"/>
              </a:rPr>
              <a:t>this: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1111" y="2559200"/>
            <a:ext cx="4247029" cy="3379130"/>
          </a:xfrm>
          <a:prstGeom prst="rect">
            <a:avLst/>
          </a:prstGeom>
          <a:solidFill>
            <a:srgbClr val="FFFFFF"/>
          </a:solidFill>
          <a:ln w="12700">
            <a:solidFill>
              <a:srgbClr val="C4C0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4609">
              <a:lnSpc>
                <a:spcPts val="1950"/>
              </a:lnSpc>
            </a:pPr>
            <a:r>
              <a:rPr sz="1677" spc="454" dirty="0">
                <a:latin typeface="Arial"/>
                <a:cs typeface="Arial"/>
              </a:rPr>
              <a:t>[</a:t>
            </a:r>
            <a:endParaRPr sz="1677">
              <a:latin typeface="Arial"/>
              <a:cs typeface="Arial"/>
            </a:endParaRPr>
          </a:p>
          <a:p>
            <a:pPr marL="319945">
              <a:spcBef>
                <a:spcPts val="18"/>
              </a:spcBef>
            </a:pPr>
            <a:r>
              <a:rPr sz="1677" spc="361" dirty="0">
                <a:latin typeface="Arial"/>
                <a:cs typeface="Arial"/>
              </a:rPr>
              <a:t>{</a:t>
            </a:r>
            <a:endParaRPr sz="1677">
              <a:latin typeface="Arial"/>
              <a:cs typeface="Arial"/>
            </a:endParaRPr>
          </a:p>
          <a:p>
            <a:pPr marL="555281" marR="1124570">
              <a:lnSpc>
                <a:spcPct val="100899"/>
              </a:lnSpc>
              <a:tabLst>
                <a:tab pos="1978504" algn="l"/>
                <a:tab pos="2101215" algn="l"/>
              </a:tabLst>
            </a:pPr>
            <a:r>
              <a:rPr sz="1677" spc="163" dirty="0">
                <a:latin typeface="Arial"/>
                <a:cs typeface="Arial"/>
              </a:rPr>
              <a:t>"firstName":		</a:t>
            </a:r>
            <a:r>
              <a:rPr sz="1677" spc="221" dirty="0">
                <a:latin typeface="Arial"/>
                <a:cs typeface="Arial"/>
              </a:rPr>
              <a:t>"Erin",  </a:t>
            </a:r>
            <a:r>
              <a:rPr sz="1677" spc="287" dirty="0">
                <a:latin typeface="Arial"/>
                <a:cs typeface="Arial"/>
              </a:rPr>
              <a:t>"</a:t>
            </a:r>
            <a:r>
              <a:rPr sz="1677" spc="-4" dirty="0">
                <a:latin typeface="Arial"/>
                <a:cs typeface="Arial"/>
              </a:rPr>
              <a:t>lastNam</a:t>
            </a:r>
            <a:r>
              <a:rPr sz="1677" spc="84" dirty="0">
                <a:latin typeface="Arial"/>
                <a:cs typeface="Arial"/>
              </a:rPr>
              <a:t>e</a:t>
            </a:r>
            <a:r>
              <a:rPr sz="1677" spc="397" dirty="0">
                <a:latin typeface="Arial"/>
                <a:cs typeface="Arial"/>
              </a:rPr>
              <a:t>"</a:t>
            </a:r>
            <a:r>
              <a:rPr sz="1677" spc="340" dirty="0">
                <a:latin typeface="Arial"/>
                <a:cs typeface="Arial"/>
              </a:rPr>
              <a:t>: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spc="4" dirty="0">
                <a:latin typeface="Arial"/>
                <a:cs typeface="Arial"/>
              </a:rPr>
              <a:t>"Shannon</a:t>
            </a:r>
            <a:r>
              <a:rPr sz="1677" spc="75" dirty="0">
                <a:latin typeface="Arial"/>
                <a:cs typeface="Arial"/>
              </a:rPr>
              <a:t>"</a:t>
            </a:r>
            <a:r>
              <a:rPr sz="1677" spc="454" dirty="0">
                <a:latin typeface="Arial"/>
                <a:cs typeface="Arial"/>
              </a:rPr>
              <a:t>,</a:t>
            </a:r>
            <a:endParaRPr sz="1677">
              <a:latin typeface="Arial"/>
              <a:cs typeface="Arial"/>
            </a:endParaRPr>
          </a:p>
          <a:p>
            <a:pPr marL="555281">
              <a:spcBef>
                <a:spcPts val="106"/>
              </a:spcBef>
              <a:tabLst>
                <a:tab pos="1743168" algn="l"/>
                <a:tab pos="2337672" algn="l"/>
                <a:tab pos="2685073" algn="l"/>
              </a:tabLst>
            </a:pPr>
            <a:r>
              <a:rPr sz="1677" spc="40" dirty="0">
                <a:latin typeface="Arial"/>
                <a:cs typeface="Arial"/>
              </a:rPr>
              <a:t>"medium":	</a:t>
            </a:r>
            <a:r>
              <a:rPr sz="1677" spc="322" dirty="0">
                <a:latin typeface="Arial"/>
                <a:cs typeface="Arial"/>
              </a:rPr>
              <a:t>"oil	</a:t>
            </a:r>
            <a:r>
              <a:rPr sz="1677" spc="-31" dirty="0">
                <a:latin typeface="Arial"/>
                <a:cs typeface="Arial"/>
              </a:rPr>
              <a:t>on	</a:t>
            </a:r>
            <a:r>
              <a:rPr sz="1677" spc="35" dirty="0">
                <a:latin typeface="Arial"/>
                <a:cs typeface="Arial"/>
              </a:rPr>
              <a:t>canvas"</a:t>
            </a:r>
            <a:endParaRPr sz="1677">
              <a:latin typeface="Arial"/>
              <a:cs typeface="Arial"/>
            </a:endParaRPr>
          </a:p>
          <a:p>
            <a:pPr marL="319945">
              <a:spcBef>
                <a:spcPts val="18"/>
              </a:spcBef>
            </a:pPr>
            <a:r>
              <a:rPr sz="1677" spc="366" dirty="0">
                <a:latin typeface="Arial"/>
                <a:cs typeface="Arial"/>
              </a:rPr>
              <a:t>},</a:t>
            </a:r>
            <a:endParaRPr sz="1677">
              <a:latin typeface="Arial"/>
              <a:cs typeface="Arial"/>
            </a:endParaRPr>
          </a:p>
          <a:p>
            <a:pPr marL="319945">
              <a:spcBef>
                <a:spcPts val="18"/>
              </a:spcBef>
            </a:pPr>
            <a:r>
              <a:rPr sz="1677" spc="361" dirty="0">
                <a:latin typeface="Arial"/>
                <a:cs typeface="Arial"/>
              </a:rPr>
              <a:t>{</a:t>
            </a:r>
            <a:endParaRPr sz="1677">
              <a:latin typeface="Arial"/>
              <a:cs typeface="Arial"/>
            </a:endParaRPr>
          </a:p>
          <a:p>
            <a:pPr marL="555281" marR="289127">
              <a:lnSpc>
                <a:spcPct val="100899"/>
              </a:lnSpc>
              <a:tabLst>
                <a:tab pos="1743168" algn="l"/>
                <a:tab pos="1978504" algn="l"/>
                <a:tab pos="2101215" algn="l"/>
                <a:tab pos="2573008" algn="l"/>
              </a:tabLst>
            </a:pPr>
            <a:r>
              <a:rPr sz="1677" spc="163" dirty="0">
                <a:latin typeface="Arial"/>
                <a:cs typeface="Arial"/>
              </a:rPr>
              <a:t>"firstName":		</a:t>
            </a:r>
            <a:r>
              <a:rPr sz="1677" spc="35" dirty="0">
                <a:latin typeface="Arial"/>
                <a:cs typeface="Arial"/>
              </a:rPr>
              <a:t>"Norman",  </a:t>
            </a:r>
            <a:r>
              <a:rPr sz="1677" spc="97" dirty="0">
                <a:latin typeface="Arial"/>
                <a:cs typeface="Arial"/>
              </a:rPr>
              <a:t>"lastName":	</a:t>
            </a:r>
            <a:r>
              <a:rPr sz="1677" spc="53" dirty="0">
                <a:latin typeface="Arial"/>
                <a:cs typeface="Arial"/>
              </a:rPr>
              <a:t>"Lockwood",  </a:t>
            </a:r>
            <a:r>
              <a:rPr sz="1677" spc="40" dirty="0">
                <a:latin typeface="Arial"/>
                <a:cs typeface="Arial"/>
              </a:rPr>
              <a:t>"medium":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spc="110" dirty="0">
                <a:latin typeface="Arial"/>
                <a:cs typeface="Arial"/>
              </a:rPr>
              <a:t>"meta</a:t>
            </a:r>
            <a:r>
              <a:rPr sz="1677" spc="66" dirty="0">
                <a:latin typeface="Arial"/>
                <a:cs typeface="Arial"/>
              </a:rPr>
              <a:t>l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spc="137" dirty="0">
                <a:latin typeface="Arial"/>
                <a:cs typeface="Arial"/>
              </a:rPr>
              <a:t>(sculptur</a:t>
            </a:r>
            <a:r>
              <a:rPr sz="1677" spc="274" dirty="0">
                <a:latin typeface="Arial"/>
                <a:cs typeface="Arial"/>
              </a:rPr>
              <a:t>e</a:t>
            </a:r>
            <a:r>
              <a:rPr sz="1677" spc="393" dirty="0">
                <a:latin typeface="Arial"/>
                <a:cs typeface="Arial"/>
              </a:rPr>
              <a:t>)"</a:t>
            </a:r>
            <a:endParaRPr sz="1677">
              <a:latin typeface="Arial"/>
              <a:cs typeface="Arial"/>
            </a:endParaRPr>
          </a:p>
          <a:p>
            <a:pPr marL="319945">
              <a:spcBef>
                <a:spcPts val="13"/>
              </a:spcBef>
            </a:pPr>
            <a:r>
              <a:rPr sz="1677" spc="366" dirty="0">
                <a:latin typeface="Arial"/>
                <a:cs typeface="Arial"/>
              </a:rPr>
              <a:t>},</a:t>
            </a:r>
            <a:endParaRPr sz="1677">
              <a:latin typeface="Arial"/>
              <a:cs typeface="Arial"/>
            </a:endParaRPr>
          </a:p>
          <a:p>
            <a:pPr marL="319945">
              <a:spcBef>
                <a:spcPts val="18"/>
              </a:spcBef>
            </a:pPr>
            <a:r>
              <a:rPr sz="1677" spc="-759" dirty="0">
                <a:latin typeface="Arial"/>
                <a:cs typeface="Arial"/>
              </a:rPr>
              <a:t>…</a:t>
            </a:r>
            <a:endParaRPr sz="1677">
              <a:latin typeface="Arial"/>
              <a:cs typeface="Arial"/>
            </a:endParaRPr>
          </a:p>
          <a:p>
            <a:pPr marL="84609">
              <a:spcBef>
                <a:spcPts val="18"/>
              </a:spcBef>
            </a:pPr>
            <a:r>
              <a:rPr sz="1677" spc="454" dirty="0">
                <a:latin typeface="Arial"/>
                <a:cs typeface="Arial"/>
              </a:rPr>
              <a:t>]</a:t>
            </a:r>
            <a:endParaRPr sz="167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75598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1836420"/>
            <a:ext cx="8606118" cy="4818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1982096"/>
            <a:ext cx="8606118" cy="4482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1167093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119" dirty="0"/>
              <a:t>J</a:t>
            </a:r>
            <a:r>
              <a:rPr spc="-53" dirty="0"/>
              <a:t>o</a:t>
            </a:r>
            <a:r>
              <a:rPr spc="-97" dirty="0"/>
              <a:t>i</a:t>
            </a:r>
            <a:r>
              <a:rPr spc="393" dirty="0"/>
              <a:t>n</a:t>
            </a:r>
            <a:r>
              <a:rPr spc="33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90" y="1325151"/>
            <a:ext cx="6959412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199" dirty="0">
                <a:latin typeface="Trebuchet MS"/>
                <a:cs typeface="Trebuchet MS"/>
              </a:rPr>
              <a:t>We</a:t>
            </a:r>
            <a:r>
              <a:rPr sz="2647" spc="-318" dirty="0">
                <a:latin typeface="Trebuchet MS"/>
                <a:cs typeface="Trebuchet MS"/>
              </a:rPr>
              <a:t> </a:t>
            </a:r>
            <a:r>
              <a:rPr sz="2647" spc="-93" dirty="0">
                <a:latin typeface="Trebuchet MS"/>
                <a:cs typeface="Trebuchet MS"/>
              </a:rPr>
              <a:t>can</a:t>
            </a:r>
            <a:r>
              <a:rPr sz="2647" spc="-180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load</a:t>
            </a:r>
            <a:r>
              <a:rPr sz="2647" spc="-300" dirty="0">
                <a:latin typeface="Trebuchet MS"/>
                <a:cs typeface="Trebuchet MS"/>
              </a:rPr>
              <a:t> </a:t>
            </a:r>
            <a:r>
              <a:rPr sz="2647" spc="-150" dirty="0">
                <a:latin typeface="Trebuchet MS"/>
                <a:cs typeface="Trebuchet MS"/>
              </a:rPr>
              <a:t>that</a:t>
            </a:r>
            <a:r>
              <a:rPr sz="2647" spc="-216" dirty="0">
                <a:latin typeface="Trebuchet MS"/>
                <a:cs typeface="Trebuchet MS"/>
              </a:rPr>
              <a:t> </a:t>
            </a:r>
            <a:r>
              <a:rPr sz="2647" spc="-110" dirty="0">
                <a:latin typeface="Trebuchet MS"/>
                <a:cs typeface="Trebuchet MS"/>
              </a:rPr>
              <a:t>into</a:t>
            </a:r>
            <a:r>
              <a:rPr sz="2647" spc="-274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a</a:t>
            </a:r>
            <a:r>
              <a:rPr sz="2647" spc="-274" dirty="0">
                <a:latin typeface="Trebuchet MS"/>
                <a:cs typeface="Trebuchet MS"/>
              </a:rPr>
              <a:t> </a:t>
            </a:r>
            <a:r>
              <a:rPr sz="2647" spc="-79" dirty="0">
                <a:latin typeface="Trebuchet MS"/>
                <a:cs typeface="Trebuchet MS"/>
              </a:rPr>
              <a:t>second</a:t>
            </a:r>
            <a:r>
              <a:rPr sz="2647" spc="-207" dirty="0">
                <a:latin typeface="Trebuchet MS"/>
                <a:cs typeface="Trebuchet MS"/>
              </a:rPr>
              <a:t> </a:t>
            </a:r>
            <a:r>
              <a:rPr sz="2647" spc="-119" dirty="0">
                <a:latin typeface="Trebuchet MS"/>
                <a:cs typeface="Trebuchet MS"/>
              </a:rPr>
              <a:t>DataFrame</a:t>
            </a:r>
            <a:r>
              <a:rPr sz="2647" spc="-229" dirty="0">
                <a:latin typeface="Trebuchet MS"/>
                <a:cs typeface="Trebuchet MS"/>
              </a:rPr>
              <a:t> </a:t>
            </a:r>
            <a:r>
              <a:rPr sz="2647" spc="-49" dirty="0">
                <a:latin typeface="Trebuchet MS"/>
                <a:cs typeface="Trebuchet MS"/>
              </a:rPr>
              <a:t>and</a:t>
            </a:r>
            <a:r>
              <a:rPr sz="2647" spc="-300" dirty="0">
                <a:latin typeface="Trebuchet MS"/>
                <a:cs typeface="Trebuchet MS"/>
              </a:rPr>
              <a:t> </a:t>
            </a:r>
            <a:r>
              <a:rPr sz="2647" spc="-137" dirty="0">
                <a:latin typeface="Trebuchet MS"/>
                <a:cs typeface="Trebuchet MS"/>
              </a:rPr>
              <a:t>join  </a:t>
            </a:r>
            <a:r>
              <a:rPr sz="2647" spc="-185" dirty="0">
                <a:latin typeface="Trebuchet MS"/>
                <a:cs typeface="Trebuchet MS"/>
              </a:rPr>
              <a:t>it</a:t>
            </a:r>
            <a:r>
              <a:rPr sz="2647" spc="-304" dirty="0">
                <a:latin typeface="Trebuchet MS"/>
                <a:cs typeface="Trebuchet MS"/>
              </a:rPr>
              <a:t> </a:t>
            </a:r>
            <a:r>
              <a:rPr sz="2647" spc="-141" dirty="0">
                <a:latin typeface="Trebuchet MS"/>
                <a:cs typeface="Trebuchet MS"/>
              </a:rPr>
              <a:t>with</a:t>
            </a:r>
            <a:r>
              <a:rPr sz="2647" spc="-256" dirty="0">
                <a:latin typeface="Trebuchet MS"/>
                <a:cs typeface="Trebuchet MS"/>
              </a:rPr>
              <a:t> </a:t>
            </a:r>
            <a:r>
              <a:rPr sz="2647" spc="-84" dirty="0">
                <a:latin typeface="Trebuchet MS"/>
                <a:cs typeface="Trebuchet MS"/>
              </a:rPr>
              <a:t>our</a:t>
            </a:r>
            <a:r>
              <a:rPr sz="2647" spc="-318" dirty="0">
                <a:latin typeface="Trebuchet MS"/>
                <a:cs typeface="Trebuchet MS"/>
              </a:rPr>
              <a:t> </a:t>
            </a:r>
            <a:r>
              <a:rPr sz="2647" spc="-163" dirty="0">
                <a:latin typeface="Trebuchet MS"/>
                <a:cs typeface="Trebuchet MS"/>
              </a:rPr>
              <a:t>first</a:t>
            </a:r>
            <a:r>
              <a:rPr sz="2647" spc="-300" dirty="0">
                <a:latin typeface="Trebuchet MS"/>
                <a:cs typeface="Trebuchet MS"/>
              </a:rPr>
              <a:t> </a:t>
            </a:r>
            <a:r>
              <a:rPr sz="2647" spc="-168" dirty="0">
                <a:latin typeface="Trebuchet MS"/>
                <a:cs typeface="Trebuchet MS"/>
              </a:rPr>
              <a:t>one.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7669" y="2256641"/>
            <a:ext cx="8359588" cy="3955676"/>
          </a:xfrm>
          <a:custGeom>
            <a:avLst/>
            <a:gdLst/>
            <a:ahLst/>
            <a:cxnLst/>
            <a:rect l="l" t="t" r="r" b="b"/>
            <a:pathLst>
              <a:path w="9474200" h="4483100">
                <a:moveTo>
                  <a:pt x="0" y="0"/>
                </a:moveTo>
                <a:lnTo>
                  <a:pt x="9474200" y="0"/>
                </a:lnTo>
                <a:lnTo>
                  <a:pt x="9474200" y="4483100"/>
                </a:lnTo>
                <a:lnTo>
                  <a:pt x="0" y="4483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07669" y="2256641"/>
            <a:ext cx="8359588" cy="3955676"/>
          </a:xfrm>
          <a:custGeom>
            <a:avLst/>
            <a:gdLst/>
            <a:ahLst/>
            <a:cxnLst/>
            <a:rect l="l" t="t" r="r" b="b"/>
            <a:pathLst>
              <a:path w="9474200" h="4483100">
                <a:moveTo>
                  <a:pt x="0" y="0"/>
                </a:moveTo>
                <a:lnTo>
                  <a:pt x="9474197" y="0"/>
                </a:lnTo>
                <a:lnTo>
                  <a:pt x="9474197" y="4483103"/>
                </a:lnTo>
                <a:lnTo>
                  <a:pt x="0" y="448310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73935" y="2361897"/>
            <a:ext cx="5214657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51132" algn="l"/>
              </a:tabLst>
            </a:pPr>
            <a:r>
              <a:rPr sz="1500" spc="180" dirty="0">
                <a:solidFill>
                  <a:srgbClr val="0070C0"/>
                </a:solidFill>
                <a:latin typeface="Arial"/>
                <a:cs typeface="Arial"/>
              </a:rPr>
              <a:t>In</a:t>
            </a:r>
            <a:r>
              <a:rPr sz="1500" spc="44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500" spc="278" dirty="0">
                <a:solidFill>
                  <a:srgbClr val="0070C0"/>
                </a:solidFill>
                <a:latin typeface="Arial"/>
                <a:cs typeface="Arial"/>
              </a:rPr>
              <a:t>[1]:	</a:t>
            </a:r>
            <a:r>
              <a:rPr sz="1500" b="1" spc="53" dirty="0">
                <a:latin typeface="Arial"/>
                <a:cs typeface="Arial"/>
              </a:rPr>
              <a:t>df2 </a:t>
            </a:r>
            <a:r>
              <a:rPr sz="1500" b="1" spc="-53" dirty="0">
                <a:solidFill>
                  <a:srgbClr val="666666"/>
                </a:solidFill>
                <a:latin typeface="Arial"/>
                <a:cs typeface="Arial"/>
              </a:rPr>
              <a:t>=</a:t>
            </a:r>
            <a:r>
              <a:rPr sz="1500" b="1" spc="-18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spc="110" dirty="0">
                <a:latin typeface="Arial"/>
                <a:cs typeface="Arial"/>
              </a:rPr>
              <a:t>sqlContext.read.json</a:t>
            </a:r>
            <a:r>
              <a:rPr sz="1500" b="1" spc="110" dirty="0">
                <a:solidFill>
                  <a:srgbClr val="666666"/>
                </a:solidFill>
                <a:latin typeface="Arial"/>
                <a:cs typeface="Arial"/>
              </a:rPr>
              <a:t>(</a:t>
            </a:r>
            <a:r>
              <a:rPr sz="1500" b="1" spc="110" dirty="0">
                <a:solidFill>
                  <a:srgbClr val="0070C0"/>
                </a:solidFill>
                <a:latin typeface="Arial"/>
                <a:cs typeface="Arial"/>
              </a:rPr>
              <a:t>"artists.json"</a:t>
            </a:r>
            <a:r>
              <a:rPr sz="1500" b="1" spc="110" dirty="0"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7852" y="2597221"/>
            <a:ext cx="3452532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51132" algn="l"/>
                <a:tab pos="1893895" algn="l"/>
                <a:tab pos="2734381" algn="l"/>
              </a:tabLst>
            </a:pPr>
            <a:r>
              <a:rPr sz="1500" i="1" spc="221" dirty="0">
                <a:solidFill>
                  <a:srgbClr val="00B050"/>
                </a:solidFill>
                <a:latin typeface="Arial"/>
                <a:cs typeface="Arial"/>
              </a:rPr>
              <a:t>string</a:t>
            </a:r>
            <a:r>
              <a:rPr sz="1500" i="1" spc="172" dirty="0">
                <a:solidFill>
                  <a:srgbClr val="00B050"/>
                </a:solidFill>
                <a:latin typeface="Arial"/>
                <a:cs typeface="Arial"/>
              </a:rPr>
              <a:t>,</a:t>
            </a:r>
            <a:r>
              <a:rPr sz="1500" i="1" dirty="0">
                <a:solidFill>
                  <a:srgbClr val="00B050"/>
                </a:solidFill>
                <a:latin typeface="Arial"/>
                <a:cs typeface="Arial"/>
              </a:rPr>
              <a:t>	lastName</a:t>
            </a:r>
            <a:r>
              <a:rPr sz="1500" i="1" spc="405" dirty="0">
                <a:solidFill>
                  <a:srgbClr val="00B050"/>
                </a:solidFill>
                <a:latin typeface="Arial"/>
                <a:cs typeface="Arial"/>
              </a:rPr>
              <a:t>:</a:t>
            </a:r>
            <a:r>
              <a:rPr sz="1500" i="1" dirty="0">
                <a:solidFill>
                  <a:srgbClr val="00B050"/>
                </a:solidFill>
                <a:latin typeface="Arial"/>
                <a:cs typeface="Arial"/>
              </a:rPr>
              <a:t>	</a:t>
            </a:r>
            <a:r>
              <a:rPr sz="1500" i="1" spc="221" dirty="0">
                <a:solidFill>
                  <a:srgbClr val="00B050"/>
                </a:solidFill>
                <a:latin typeface="Arial"/>
                <a:cs typeface="Arial"/>
              </a:rPr>
              <a:t>string</a:t>
            </a:r>
            <a:r>
              <a:rPr sz="1500" i="1" spc="172" dirty="0">
                <a:solidFill>
                  <a:srgbClr val="00B050"/>
                </a:solidFill>
                <a:latin typeface="Arial"/>
                <a:cs typeface="Arial"/>
              </a:rPr>
              <a:t>,</a:t>
            </a:r>
            <a:r>
              <a:rPr sz="1500" i="1" dirty="0">
                <a:solidFill>
                  <a:srgbClr val="00B050"/>
                </a:solidFill>
                <a:latin typeface="Arial"/>
                <a:cs typeface="Arial"/>
              </a:rPr>
              <a:t>	</a:t>
            </a:r>
            <a:r>
              <a:rPr sz="1500" i="1" spc="-31" dirty="0">
                <a:solidFill>
                  <a:srgbClr val="00B050"/>
                </a:solidFill>
                <a:latin typeface="Arial"/>
                <a:cs typeface="Arial"/>
              </a:rPr>
              <a:t>medium: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8695" y="3516103"/>
            <a:ext cx="3339353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36492" algn="l"/>
                <a:tab pos="1792476" algn="l"/>
                <a:tab pos="2117464" algn="l"/>
              </a:tabLst>
            </a:pPr>
            <a:r>
              <a:rPr sz="1500" b="1" spc="-88" dirty="0">
                <a:solidFill>
                  <a:srgbClr val="8A2804"/>
                </a:solidFill>
                <a:latin typeface="Arial"/>
                <a:cs typeface="Arial"/>
              </a:rPr>
              <a:t>and	</a:t>
            </a:r>
            <a:r>
              <a:rPr sz="1500" b="1" spc="31" dirty="0">
                <a:latin typeface="Arial"/>
                <a:cs typeface="Arial"/>
              </a:rPr>
              <a:t>df.last_name	</a:t>
            </a:r>
            <a:r>
              <a:rPr sz="1500" b="1" spc="-71" dirty="0">
                <a:latin typeface="Arial"/>
                <a:cs typeface="Arial"/>
              </a:rPr>
              <a:t>==	</a:t>
            </a:r>
            <a:r>
              <a:rPr sz="1500" b="1" spc="13" dirty="0">
                <a:latin typeface="Arial"/>
                <a:cs typeface="Arial"/>
              </a:rPr>
              <a:t>df2.lastName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3935" y="2597221"/>
            <a:ext cx="4370854" cy="1420449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101979">
              <a:lnSpc>
                <a:spcPts val="1765"/>
              </a:lnSpc>
              <a:spcBef>
                <a:spcPts val="176"/>
              </a:spcBef>
              <a:tabLst>
                <a:tab pos="952551" algn="l"/>
                <a:tab pos="1894455" algn="l"/>
                <a:tab pos="2218323" algn="l"/>
              </a:tabLst>
            </a:pPr>
            <a:r>
              <a:rPr sz="1500" i="1" spc="-13" dirty="0">
                <a:solidFill>
                  <a:srgbClr val="00B050"/>
                </a:solidFill>
                <a:latin typeface="Arial"/>
                <a:cs typeface="Arial"/>
              </a:rPr>
              <a:t># </a:t>
            </a:r>
            <a:r>
              <a:rPr sz="1500" i="1" spc="18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500" i="1" spc="-128" dirty="0">
                <a:solidFill>
                  <a:srgbClr val="00B050"/>
                </a:solidFill>
                <a:latin typeface="Arial"/>
                <a:cs typeface="Arial"/>
              </a:rPr>
              <a:t>Schem</a:t>
            </a:r>
            <a:r>
              <a:rPr sz="1500" i="1" spc="-88" dirty="0">
                <a:solidFill>
                  <a:srgbClr val="00B050"/>
                </a:solidFill>
                <a:latin typeface="Arial"/>
                <a:cs typeface="Arial"/>
              </a:rPr>
              <a:t>a</a:t>
            </a:r>
            <a:r>
              <a:rPr sz="1500" i="1" dirty="0">
                <a:solidFill>
                  <a:srgbClr val="00B050"/>
                </a:solidFill>
                <a:latin typeface="Arial"/>
                <a:cs typeface="Arial"/>
              </a:rPr>
              <a:t>	</a:t>
            </a:r>
            <a:r>
              <a:rPr sz="1500" i="1" spc="146" dirty="0">
                <a:solidFill>
                  <a:srgbClr val="00B050"/>
                </a:solidFill>
                <a:latin typeface="Arial"/>
                <a:cs typeface="Arial"/>
              </a:rPr>
              <a:t>inferre</a:t>
            </a:r>
            <a:r>
              <a:rPr sz="1500" i="1" spc="247" dirty="0">
                <a:solidFill>
                  <a:srgbClr val="00B050"/>
                </a:solidFill>
                <a:latin typeface="Arial"/>
                <a:cs typeface="Arial"/>
              </a:rPr>
              <a:t>d</a:t>
            </a:r>
            <a:r>
              <a:rPr sz="1500" i="1" dirty="0">
                <a:solidFill>
                  <a:srgbClr val="00B050"/>
                </a:solidFill>
                <a:latin typeface="Arial"/>
                <a:cs typeface="Arial"/>
              </a:rPr>
              <a:t>	a</a:t>
            </a:r>
            <a:r>
              <a:rPr sz="1500" i="1" spc="31" dirty="0">
                <a:solidFill>
                  <a:srgbClr val="00B050"/>
                </a:solidFill>
                <a:latin typeface="Arial"/>
                <a:cs typeface="Arial"/>
              </a:rPr>
              <a:t>s</a:t>
            </a:r>
            <a:r>
              <a:rPr sz="1500" i="1" dirty="0">
                <a:solidFill>
                  <a:srgbClr val="00B050"/>
                </a:solidFill>
                <a:latin typeface="Arial"/>
                <a:cs typeface="Arial"/>
              </a:rPr>
              <a:t>	</a:t>
            </a:r>
            <a:r>
              <a:rPr sz="1500" i="1" spc="-44" dirty="0">
                <a:solidFill>
                  <a:srgbClr val="00B050"/>
                </a:solidFill>
                <a:latin typeface="Arial"/>
                <a:cs typeface="Arial"/>
              </a:rPr>
              <a:t>DataFrame</a:t>
            </a:r>
            <a:r>
              <a:rPr sz="1500" i="1" spc="375" dirty="0">
                <a:solidFill>
                  <a:srgbClr val="00B050"/>
                </a:solidFill>
                <a:latin typeface="Arial"/>
                <a:cs typeface="Arial"/>
              </a:rPr>
              <a:t>[</a:t>
            </a:r>
            <a:r>
              <a:rPr sz="1500" i="1" spc="168" dirty="0">
                <a:solidFill>
                  <a:srgbClr val="00B050"/>
                </a:solidFill>
                <a:latin typeface="Arial"/>
                <a:cs typeface="Arial"/>
              </a:rPr>
              <a:t>first</a:t>
            </a:r>
            <a:r>
              <a:rPr sz="1500" i="1" spc="503" dirty="0">
                <a:solidFill>
                  <a:srgbClr val="00B050"/>
                </a:solidFill>
                <a:latin typeface="Arial"/>
                <a:cs typeface="Arial"/>
              </a:rPr>
              <a:t>N</a:t>
            </a:r>
            <a:r>
              <a:rPr sz="1500" i="1" spc="-190" dirty="0">
                <a:solidFill>
                  <a:srgbClr val="00B050"/>
                </a:solidFill>
                <a:latin typeface="Arial"/>
                <a:cs typeface="Arial"/>
              </a:rPr>
              <a:t>am</a:t>
            </a:r>
            <a:r>
              <a:rPr sz="1500" i="1" spc="-71" dirty="0">
                <a:solidFill>
                  <a:srgbClr val="00B050"/>
                </a:solidFill>
                <a:latin typeface="Arial"/>
                <a:cs typeface="Arial"/>
              </a:rPr>
              <a:t>e</a:t>
            </a:r>
            <a:r>
              <a:rPr sz="1500" i="1" spc="405" dirty="0">
                <a:solidFill>
                  <a:srgbClr val="00B050"/>
                </a:solidFill>
                <a:latin typeface="Arial"/>
                <a:cs typeface="Arial"/>
              </a:rPr>
              <a:t>:  </a:t>
            </a:r>
            <a:r>
              <a:rPr sz="1500" i="1" spc="207" dirty="0">
                <a:solidFill>
                  <a:srgbClr val="00B050"/>
                </a:solidFill>
                <a:latin typeface="Arial"/>
                <a:cs typeface="Arial"/>
              </a:rPr>
              <a:t>string]</a:t>
            </a:r>
            <a:endParaRPr sz="1500">
              <a:latin typeface="Arial"/>
              <a:cs typeface="Arial"/>
            </a:endParaRPr>
          </a:p>
          <a:p>
            <a:pPr marL="11206">
              <a:tabLst>
                <a:tab pos="851132" algn="l"/>
              </a:tabLst>
            </a:pPr>
            <a:r>
              <a:rPr sz="1500" spc="180" dirty="0">
                <a:solidFill>
                  <a:srgbClr val="0070C0"/>
                </a:solidFill>
                <a:latin typeface="Arial"/>
                <a:cs typeface="Arial"/>
              </a:rPr>
              <a:t>In</a:t>
            </a:r>
            <a:r>
              <a:rPr sz="1500" spc="44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500" spc="278" dirty="0">
                <a:solidFill>
                  <a:srgbClr val="0070C0"/>
                </a:solidFill>
                <a:latin typeface="Arial"/>
                <a:cs typeface="Arial"/>
              </a:rPr>
              <a:t>[2]:	</a:t>
            </a:r>
            <a:r>
              <a:rPr sz="1500" b="1" spc="172" dirty="0">
                <a:latin typeface="Arial"/>
                <a:cs typeface="Arial"/>
              </a:rPr>
              <a:t>df.join(</a:t>
            </a:r>
            <a:endParaRPr sz="1500">
              <a:latin typeface="Arial"/>
              <a:cs typeface="Arial"/>
            </a:endParaRPr>
          </a:p>
          <a:p>
            <a:pPr marL="1265772">
              <a:lnSpc>
                <a:spcPts val="1782"/>
              </a:lnSpc>
              <a:spcBef>
                <a:spcPts val="53"/>
              </a:spcBef>
            </a:pPr>
            <a:r>
              <a:rPr sz="1500" b="1" spc="132" dirty="0">
                <a:latin typeface="Arial"/>
                <a:cs typeface="Arial"/>
              </a:rPr>
              <a:t>df2,</a:t>
            </a:r>
            <a:endParaRPr sz="1500">
              <a:latin typeface="Arial"/>
              <a:cs typeface="Arial"/>
            </a:endParaRPr>
          </a:p>
          <a:p>
            <a:pPr marL="1265772">
              <a:lnSpc>
                <a:spcPts val="1765"/>
              </a:lnSpc>
              <a:tabLst>
                <a:tab pos="2733821" algn="l"/>
              </a:tabLst>
            </a:pPr>
            <a:r>
              <a:rPr sz="1500" b="1" spc="71" dirty="0">
                <a:latin typeface="Arial"/>
                <a:cs typeface="Arial"/>
              </a:rPr>
              <a:t>df.first_name	</a:t>
            </a:r>
            <a:r>
              <a:rPr sz="1500" b="1" spc="-71" dirty="0">
                <a:latin typeface="Arial"/>
                <a:cs typeface="Arial"/>
              </a:rPr>
              <a:t>==</a:t>
            </a:r>
            <a:r>
              <a:rPr sz="1500" b="1" spc="53" dirty="0">
                <a:latin typeface="Arial"/>
                <a:cs typeface="Arial"/>
              </a:rPr>
              <a:t> df2.firstName</a:t>
            </a:r>
            <a:endParaRPr sz="1500">
              <a:latin typeface="Arial"/>
              <a:cs typeface="Arial"/>
            </a:endParaRPr>
          </a:p>
          <a:p>
            <a:pPr marL="851132">
              <a:lnSpc>
                <a:spcPts val="1782"/>
              </a:lnSpc>
            </a:pPr>
            <a:r>
              <a:rPr sz="1500" b="1" spc="75" dirty="0">
                <a:latin typeface="Arial"/>
                <a:cs typeface="Arial"/>
              </a:rPr>
              <a:t>).show()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3935" y="3975544"/>
            <a:ext cx="7340412" cy="14219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dirty="0">
                <a:latin typeface="Arial"/>
                <a:cs typeface="Arial"/>
              </a:rPr>
              <a:t>+-­‐-­‐-­‐-­‐-­‐-­‐-­‐-­‐-­‐-­‐+-­‐-­‐-­‐-­‐-­‐-­‐-­‐-­‐-­‐+-­‐-­‐-­‐-­‐-­‐-­‐+-­‐-­‐-­‐+-­‐-­‐-­‐-­‐-­‐-­‐-­‐-­‐-­‐+-­‐-­‐-­‐-­‐-­‐-­‐-­‐-­‐+-­‐-­‐-­‐-­‐-­‐-­‐-­‐-­‐-­‐-­‐-­‐-­‐-­‐-­‐-­‐-­‐-­‐+</a:t>
            </a:r>
          </a:p>
          <a:p>
            <a:pPr marL="11206">
              <a:lnSpc>
                <a:spcPts val="1782"/>
              </a:lnSpc>
              <a:spcBef>
                <a:spcPts val="53"/>
              </a:spcBef>
              <a:tabLst>
                <a:tab pos="6623030" algn="l"/>
              </a:tabLst>
            </a:pPr>
            <a:r>
              <a:rPr sz="1500" dirty="0">
                <a:latin typeface="Arial"/>
                <a:cs typeface="Arial"/>
              </a:rPr>
              <a:t>|</a:t>
            </a:r>
            <a:r>
              <a:rPr sz="1500" dirty="0" err="1">
                <a:latin typeface="Arial"/>
                <a:cs typeface="Arial"/>
              </a:rPr>
              <a:t>first_name|last_name|gender|age|firstName|lastName</a:t>
            </a:r>
            <a:r>
              <a:rPr sz="1500" dirty="0">
                <a:latin typeface="Arial"/>
                <a:cs typeface="Arial"/>
              </a:rPr>
              <a:t>|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medium|</a:t>
            </a:r>
          </a:p>
          <a:p>
            <a:pPr marL="11206">
              <a:lnSpc>
                <a:spcPts val="1782"/>
              </a:lnSpc>
            </a:pPr>
            <a:r>
              <a:rPr sz="1500" dirty="0">
                <a:latin typeface="Arial"/>
                <a:cs typeface="Arial"/>
              </a:rPr>
              <a:t>+-­‐-­‐-­‐-­‐-­‐-­‐-­‐-­‐-­‐-­‐+-­‐-­‐-­‐-­‐-­‐-­‐-­‐-­‐-­‐+-­‐-­‐-­‐-­‐-­‐-­‐+-­‐-­‐-­‐+-­‐-­‐-­‐-­‐-­‐-­‐-­‐-­‐-­‐+-­‐-­‐-­‐-­‐-­‐-­‐-­‐-­‐+-­‐-­‐-­‐-­‐-­‐-­‐-­‐-­‐-­‐-­‐-­‐-­‐-­‐-­‐-­‐-­‐-­‐+</a:t>
            </a:r>
          </a:p>
          <a:p>
            <a:pPr marL="11206">
              <a:spcBef>
                <a:spcPts val="53"/>
              </a:spcBef>
              <a:tabLst>
                <a:tab pos="537911" algn="l"/>
                <a:tab pos="1378397" algn="l"/>
                <a:tab pos="2847006" algn="l"/>
                <a:tab pos="3787230" algn="l"/>
                <a:tab pos="6095765" algn="l"/>
              </a:tabLst>
            </a:pPr>
            <a:r>
              <a:rPr sz="1500" spc="432" dirty="0">
                <a:latin typeface="Arial"/>
                <a:cs typeface="Arial"/>
              </a:rPr>
              <a:t>|	</a:t>
            </a:r>
            <a:r>
              <a:rPr sz="1500" spc="-22" dirty="0">
                <a:latin typeface="Arial"/>
                <a:cs typeface="Arial"/>
              </a:rPr>
              <a:t>Norman|	</a:t>
            </a:r>
            <a:r>
              <a:rPr sz="1500" dirty="0">
                <a:latin typeface="Arial"/>
                <a:cs typeface="Arial"/>
              </a:rPr>
              <a:t>Lockwood|	</a:t>
            </a:r>
            <a:r>
              <a:rPr sz="1500" spc="-13" dirty="0">
                <a:latin typeface="Arial"/>
                <a:cs typeface="Arial"/>
              </a:rPr>
              <a:t>M| </a:t>
            </a:r>
            <a:r>
              <a:rPr sz="1500" spc="35" dirty="0">
                <a:latin typeface="Arial"/>
                <a:cs typeface="Arial"/>
              </a:rPr>
              <a:t> </a:t>
            </a:r>
            <a:r>
              <a:rPr sz="1500" spc="115" dirty="0">
                <a:latin typeface="Arial"/>
                <a:cs typeface="Arial"/>
              </a:rPr>
              <a:t>81|	</a:t>
            </a:r>
            <a:r>
              <a:rPr sz="1500" spc="13" dirty="0">
                <a:latin typeface="Arial"/>
                <a:cs typeface="Arial"/>
              </a:rPr>
              <a:t>Norman|Lockwood|metal	</a:t>
            </a:r>
            <a:r>
              <a:rPr sz="1500" spc="168" dirty="0">
                <a:latin typeface="Arial"/>
                <a:cs typeface="Arial"/>
              </a:rPr>
              <a:t>(sculpture)|</a:t>
            </a:r>
            <a:endParaRPr sz="1500" dirty="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365507"/>
              </p:ext>
            </p:extLst>
          </p:nvPr>
        </p:nvGraphicFramePr>
        <p:xfrm>
          <a:off x="473935" y="5427987"/>
          <a:ext cx="7374586" cy="671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92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76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5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2912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8110" algn="r">
                        <a:lnSpc>
                          <a:spcPts val="16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Erin|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4325" algn="r">
                        <a:lnSpc>
                          <a:spcPts val="16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Shannon|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6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F|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605"/>
                        </a:lnSpc>
                      </a:pPr>
                      <a:r>
                        <a:rPr sz="1500" spc="120" dirty="0">
                          <a:latin typeface="Arial"/>
                          <a:cs typeface="Arial"/>
                        </a:rPr>
                        <a:t>42|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6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Erin|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ts val="16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Shannon|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6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oil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ts val="1605"/>
                        </a:lnSpc>
                        <a:tabLst>
                          <a:tab pos="368300" algn="l"/>
                        </a:tabLst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n	</a:t>
                      </a:r>
                      <a:r>
                        <a:rPr sz="1500" spc="-35" dirty="0">
                          <a:latin typeface="Arial"/>
                          <a:cs typeface="Arial"/>
                        </a:rPr>
                        <a:t>canvas|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1">
                <a:tc>
                  <a:txBody>
                    <a:bodyPr/>
                    <a:lstStyle/>
                    <a:p>
                      <a:pPr marL="31750">
                        <a:lnSpc>
                          <a:spcPts val="1805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700" algn="r">
                        <a:lnSpc>
                          <a:spcPts val="18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Rosalita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4960" algn="r">
                        <a:lnSpc>
                          <a:spcPts val="18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Ramirez|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F|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05"/>
                        </a:lnSpc>
                      </a:pPr>
                      <a:r>
                        <a:rPr sz="1500" spc="120" dirty="0">
                          <a:latin typeface="Arial"/>
                          <a:cs typeface="Arial"/>
                        </a:rPr>
                        <a:t>14|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18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Rosalita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2095" algn="r">
                        <a:lnSpc>
                          <a:spcPts val="18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Ramirez|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805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charcoal|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marL="31750">
                        <a:lnSpc>
                          <a:spcPts val="1750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ts val="1750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Miguel|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1625" algn="r">
                        <a:lnSpc>
                          <a:spcPts val="1750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Ruiz|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750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M|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750"/>
                        </a:lnSpc>
                      </a:pPr>
                      <a:r>
                        <a:rPr sz="1500" spc="120" dirty="0">
                          <a:latin typeface="Arial"/>
                          <a:cs typeface="Arial"/>
                        </a:rPr>
                        <a:t>64|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ts val="1750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Miguel|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8125" algn="r">
                        <a:lnSpc>
                          <a:spcPts val="1750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Ruiz|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750"/>
                        </a:lnSpc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oil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ts val="1750"/>
                        </a:lnSpc>
                        <a:tabLst>
                          <a:tab pos="368300" algn="l"/>
                        </a:tabLst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n	</a:t>
                      </a:r>
                      <a:r>
                        <a:rPr sz="1500" spc="-35" dirty="0">
                          <a:latin typeface="Arial"/>
                          <a:cs typeface="Arial"/>
                        </a:rPr>
                        <a:t>canvas|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8313420" y="2273449"/>
            <a:ext cx="425822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81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37306802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1167093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119" dirty="0"/>
              <a:t>J</a:t>
            </a:r>
            <a:r>
              <a:rPr spc="-53" dirty="0"/>
              <a:t>o</a:t>
            </a:r>
            <a:r>
              <a:rPr spc="-97" dirty="0"/>
              <a:t>i</a:t>
            </a:r>
            <a:r>
              <a:rPr spc="393" dirty="0"/>
              <a:t>n</a:t>
            </a:r>
            <a:r>
              <a:rPr spc="33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489" y="1325151"/>
            <a:ext cx="6131859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190" dirty="0">
                <a:latin typeface="Trebuchet MS"/>
                <a:cs typeface="Trebuchet MS"/>
              </a:rPr>
              <a:t>Let’s</a:t>
            </a:r>
            <a:r>
              <a:rPr sz="2647" spc="-199" dirty="0">
                <a:latin typeface="Trebuchet MS"/>
                <a:cs typeface="Trebuchet MS"/>
              </a:rPr>
              <a:t> </a:t>
            </a:r>
            <a:r>
              <a:rPr sz="2647" spc="-106" dirty="0">
                <a:latin typeface="Trebuchet MS"/>
                <a:cs typeface="Trebuchet MS"/>
              </a:rPr>
              <a:t>make</a:t>
            </a:r>
            <a:r>
              <a:rPr sz="2647" spc="-313" dirty="0">
                <a:latin typeface="Trebuchet MS"/>
                <a:cs typeface="Trebuchet MS"/>
              </a:rPr>
              <a:t> </a:t>
            </a:r>
            <a:r>
              <a:rPr sz="2647" spc="-150" dirty="0">
                <a:latin typeface="Trebuchet MS"/>
                <a:cs typeface="Trebuchet MS"/>
              </a:rPr>
              <a:t>that</a:t>
            </a:r>
            <a:r>
              <a:rPr sz="2647" spc="-216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a</a:t>
            </a:r>
            <a:r>
              <a:rPr sz="2647" spc="-274" dirty="0">
                <a:latin typeface="Trebuchet MS"/>
                <a:cs typeface="Trebuchet MS"/>
              </a:rPr>
              <a:t> </a:t>
            </a:r>
            <a:r>
              <a:rPr sz="2647" spc="-194" dirty="0">
                <a:latin typeface="Trebuchet MS"/>
                <a:cs typeface="Trebuchet MS"/>
              </a:rPr>
              <a:t>little</a:t>
            </a:r>
            <a:r>
              <a:rPr sz="2647" spc="-224" dirty="0">
                <a:latin typeface="Trebuchet MS"/>
                <a:cs typeface="Trebuchet MS"/>
              </a:rPr>
              <a:t> </a:t>
            </a:r>
            <a:r>
              <a:rPr sz="2647" spc="-101" dirty="0">
                <a:latin typeface="Trebuchet MS"/>
                <a:cs typeface="Trebuchet MS"/>
              </a:rPr>
              <a:t>more</a:t>
            </a:r>
            <a:r>
              <a:rPr sz="2647" spc="-318" dirty="0">
                <a:latin typeface="Trebuchet MS"/>
                <a:cs typeface="Trebuchet MS"/>
              </a:rPr>
              <a:t> </a:t>
            </a:r>
            <a:r>
              <a:rPr sz="2647" spc="-119" dirty="0">
                <a:latin typeface="Trebuchet MS"/>
                <a:cs typeface="Trebuchet MS"/>
              </a:rPr>
              <a:t>readable</a:t>
            </a:r>
            <a:r>
              <a:rPr sz="2647" spc="-224" dirty="0">
                <a:latin typeface="Trebuchet MS"/>
                <a:cs typeface="Trebuchet MS"/>
              </a:rPr>
              <a:t> </a:t>
            </a:r>
            <a:r>
              <a:rPr sz="2647" spc="-110" dirty="0">
                <a:latin typeface="Trebuchet MS"/>
                <a:cs typeface="Trebuchet MS"/>
              </a:rPr>
              <a:t>by</a:t>
            </a:r>
            <a:r>
              <a:rPr sz="2647" spc="-190" dirty="0">
                <a:latin typeface="Trebuchet MS"/>
                <a:cs typeface="Trebuchet MS"/>
              </a:rPr>
              <a:t> </a:t>
            </a:r>
            <a:r>
              <a:rPr sz="2647" spc="-93" dirty="0">
                <a:latin typeface="Trebuchet MS"/>
                <a:cs typeface="Trebuchet MS"/>
              </a:rPr>
              <a:t>only  </a:t>
            </a:r>
            <a:r>
              <a:rPr sz="2647" spc="-141" dirty="0">
                <a:latin typeface="Trebuchet MS"/>
                <a:cs typeface="Trebuchet MS"/>
              </a:rPr>
              <a:t>selecting </a:t>
            </a:r>
            <a:r>
              <a:rPr sz="2647" i="1" spc="-115" dirty="0">
                <a:latin typeface="Trebuchet MS"/>
                <a:cs typeface="Trebuchet MS"/>
              </a:rPr>
              <a:t>some </a:t>
            </a:r>
            <a:r>
              <a:rPr sz="2647" spc="-150" dirty="0">
                <a:latin typeface="Trebuchet MS"/>
                <a:cs typeface="Trebuchet MS"/>
              </a:rPr>
              <a:t>of </a:t>
            </a:r>
            <a:r>
              <a:rPr sz="2647" spc="-154" dirty="0">
                <a:latin typeface="Trebuchet MS"/>
                <a:cs typeface="Trebuchet MS"/>
              </a:rPr>
              <a:t>the</a:t>
            </a:r>
            <a:r>
              <a:rPr sz="2647" spc="-516" dirty="0">
                <a:latin typeface="Trebuchet MS"/>
                <a:cs typeface="Trebuchet MS"/>
              </a:rPr>
              <a:t> </a:t>
            </a:r>
            <a:r>
              <a:rPr sz="2647" spc="-115" dirty="0">
                <a:latin typeface="Trebuchet MS"/>
                <a:cs typeface="Trebuchet MS"/>
              </a:rPr>
              <a:t>columns.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2094156"/>
            <a:ext cx="8606118" cy="414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67596" y="2239832"/>
            <a:ext cx="8606118" cy="36531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07669" y="2514376"/>
            <a:ext cx="8359588" cy="3115235"/>
          </a:xfrm>
          <a:custGeom>
            <a:avLst/>
            <a:gdLst/>
            <a:ahLst/>
            <a:cxnLst/>
            <a:rect l="l" t="t" r="r" b="b"/>
            <a:pathLst>
              <a:path w="9474200" h="3530600">
                <a:moveTo>
                  <a:pt x="0" y="0"/>
                </a:moveTo>
                <a:lnTo>
                  <a:pt x="9474200" y="0"/>
                </a:lnTo>
                <a:lnTo>
                  <a:pt x="9474200" y="3530600"/>
                </a:lnTo>
                <a:lnTo>
                  <a:pt x="0" y="3530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07669" y="2514376"/>
            <a:ext cx="8359588" cy="3115235"/>
          </a:xfrm>
          <a:custGeom>
            <a:avLst/>
            <a:gdLst/>
            <a:ahLst/>
            <a:cxnLst/>
            <a:rect l="l" t="t" r="r" b="b"/>
            <a:pathLst>
              <a:path w="9474200" h="3530600">
                <a:moveTo>
                  <a:pt x="0" y="0"/>
                </a:moveTo>
                <a:lnTo>
                  <a:pt x="9474197" y="0"/>
                </a:lnTo>
                <a:lnTo>
                  <a:pt x="9474197" y="3530602"/>
                </a:lnTo>
                <a:lnTo>
                  <a:pt x="0" y="3530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85141" y="2649150"/>
            <a:ext cx="8046384" cy="176044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lnSpc>
                <a:spcPts val="1685"/>
              </a:lnSpc>
              <a:spcBef>
                <a:spcPts val="88"/>
              </a:spcBef>
            </a:pPr>
            <a:r>
              <a:rPr sz="1412" spc="194" dirty="0">
                <a:solidFill>
                  <a:srgbClr val="0070C0"/>
                </a:solidFill>
                <a:latin typeface="Arial"/>
                <a:cs typeface="Arial"/>
              </a:rPr>
              <a:t>In </a:t>
            </a:r>
            <a:r>
              <a:rPr sz="1412" spc="296" dirty="0">
                <a:solidFill>
                  <a:srgbClr val="0070C0"/>
                </a:solidFill>
                <a:latin typeface="Arial"/>
                <a:cs typeface="Arial"/>
              </a:rPr>
              <a:t>[3]: </a:t>
            </a:r>
            <a:r>
              <a:rPr sz="1412" b="1" spc="79" dirty="0">
                <a:latin typeface="Arial"/>
                <a:cs typeface="Arial"/>
              </a:rPr>
              <a:t>df3  </a:t>
            </a:r>
            <a:r>
              <a:rPr sz="1412" b="1" spc="-49" dirty="0">
                <a:latin typeface="Arial"/>
                <a:cs typeface="Arial"/>
              </a:rPr>
              <a:t>= </a:t>
            </a:r>
            <a:r>
              <a:rPr sz="1412" b="1" spc="57" dirty="0">
                <a:latin typeface="Arial"/>
                <a:cs typeface="Arial"/>
              </a:rPr>
              <a:t> </a:t>
            </a:r>
            <a:r>
              <a:rPr sz="1412" b="1" spc="202" dirty="0">
                <a:latin typeface="Arial"/>
                <a:cs typeface="Arial"/>
              </a:rPr>
              <a:t>df.join(</a:t>
            </a:r>
            <a:endParaRPr sz="1412" dirty="0">
              <a:latin typeface="Arial"/>
              <a:cs typeface="Arial"/>
            </a:endParaRPr>
          </a:p>
          <a:p>
            <a:pPr marL="1781269">
              <a:lnSpc>
                <a:spcPts val="1677"/>
              </a:lnSpc>
            </a:pPr>
            <a:r>
              <a:rPr sz="1412" b="1" spc="163" dirty="0">
                <a:latin typeface="Arial"/>
                <a:cs typeface="Arial"/>
              </a:rPr>
              <a:t>df2,</a:t>
            </a:r>
            <a:endParaRPr sz="1412" dirty="0">
              <a:latin typeface="Arial"/>
              <a:cs typeface="Arial"/>
            </a:endParaRPr>
          </a:p>
          <a:p>
            <a:pPr marL="1781269">
              <a:lnSpc>
                <a:spcPts val="1677"/>
              </a:lnSpc>
            </a:pPr>
            <a:r>
              <a:rPr sz="1412" b="1" spc="110" dirty="0">
                <a:latin typeface="Arial"/>
                <a:cs typeface="Arial"/>
              </a:rPr>
              <a:t>df.first_name </a:t>
            </a:r>
            <a:r>
              <a:rPr sz="1412" b="1" spc="-40" dirty="0">
                <a:latin typeface="Arial"/>
                <a:cs typeface="Arial"/>
              </a:rPr>
              <a:t>==</a:t>
            </a:r>
            <a:r>
              <a:rPr sz="1412" b="1" spc="309" dirty="0">
                <a:latin typeface="Arial"/>
                <a:cs typeface="Arial"/>
              </a:rPr>
              <a:t> </a:t>
            </a:r>
            <a:r>
              <a:rPr sz="1412" b="1" spc="97" dirty="0">
                <a:latin typeface="Arial"/>
                <a:cs typeface="Arial"/>
              </a:rPr>
              <a:t>df2.firstName </a:t>
            </a:r>
            <a:r>
              <a:rPr sz="1412" b="1" spc="-53" dirty="0">
                <a:solidFill>
                  <a:srgbClr val="8A2804"/>
                </a:solidFill>
                <a:latin typeface="Arial"/>
                <a:cs typeface="Arial"/>
              </a:rPr>
              <a:t>and </a:t>
            </a:r>
            <a:r>
              <a:rPr sz="1412" b="1" spc="71" dirty="0">
                <a:latin typeface="Arial"/>
                <a:cs typeface="Arial"/>
              </a:rPr>
              <a:t>df.last_name </a:t>
            </a:r>
            <a:r>
              <a:rPr sz="1412" b="1" spc="-40" dirty="0">
                <a:latin typeface="Arial"/>
                <a:cs typeface="Arial"/>
              </a:rPr>
              <a:t>==</a:t>
            </a:r>
            <a:r>
              <a:rPr sz="1412" b="1" spc="176" dirty="0">
                <a:latin typeface="Arial"/>
                <a:cs typeface="Arial"/>
              </a:rPr>
              <a:t> </a:t>
            </a:r>
            <a:r>
              <a:rPr sz="1412" b="1" spc="57" dirty="0">
                <a:latin typeface="Arial"/>
                <a:cs typeface="Arial"/>
              </a:rPr>
              <a:t>df2.lastName</a:t>
            </a:r>
            <a:endParaRPr sz="1412" dirty="0">
              <a:latin typeface="Arial"/>
              <a:cs typeface="Arial"/>
            </a:endParaRPr>
          </a:p>
          <a:p>
            <a:pPr marL="795100">
              <a:lnSpc>
                <a:spcPts val="1677"/>
              </a:lnSpc>
            </a:pPr>
            <a:r>
              <a:rPr sz="1412" b="1" spc="304" dirty="0">
                <a:latin typeface="Arial"/>
                <a:cs typeface="Arial"/>
              </a:rPr>
              <a:t>)</a:t>
            </a:r>
            <a:endParaRPr sz="1412" dirty="0">
              <a:latin typeface="Arial"/>
              <a:cs typeface="Arial"/>
            </a:endParaRPr>
          </a:p>
          <a:p>
            <a:pPr>
              <a:lnSpc>
                <a:spcPts val="1685"/>
              </a:lnSpc>
            </a:pPr>
            <a:r>
              <a:rPr sz="1412" spc="194" dirty="0">
                <a:solidFill>
                  <a:srgbClr val="0070C0"/>
                </a:solidFill>
                <a:latin typeface="Arial"/>
                <a:cs typeface="Arial"/>
              </a:rPr>
              <a:t>In </a:t>
            </a:r>
            <a:r>
              <a:rPr sz="1412" spc="296" dirty="0">
                <a:solidFill>
                  <a:srgbClr val="0070C0"/>
                </a:solidFill>
                <a:latin typeface="Arial"/>
                <a:cs typeface="Arial"/>
              </a:rPr>
              <a:t>[4]: </a:t>
            </a:r>
            <a:r>
              <a:rPr sz="1412" b="1" spc="128" dirty="0">
                <a:latin typeface="Arial"/>
                <a:cs typeface="Arial"/>
              </a:rPr>
              <a:t>df3.select(</a:t>
            </a:r>
            <a:r>
              <a:rPr sz="1412" b="1" spc="128" dirty="0">
                <a:solidFill>
                  <a:srgbClr val="0070C0"/>
                </a:solidFill>
                <a:latin typeface="Arial"/>
                <a:cs typeface="Arial"/>
              </a:rPr>
              <a:t>"first_name"</a:t>
            </a:r>
            <a:r>
              <a:rPr sz="1412" b="1" spc="128" dirty="0">
                <a:latin typeface="Arial"/>
                <a:cs typeface="Arial"/>
              </a:rPr>
              <a:t>, </a:t>
            </a:r>
            <a:r>
              <a:rPr sz="1412" b="1" spc="71" dirty="0">
                <a:solidFill>
                  <a:srgbClr val="0070C0"/>
                </a:solidFill>
                <a:latin typeface="Arial"/>
                <a:cs typeface="Arial"/>
              </a:rPr>
              <a:t>"last_name"</a:t>
            </a:r>
            <a:r>
              <a:rPr sz="1412" b="1" spc="71" dirty="0">
                <a:latin typeface="Arial"/>
                <a:cs typeface="Arial"/>
              </a:rPr>
              <a:t>, </a:t>
            </a:r>
            <a:r>
              <a:rPr sz="1412" b="1" spc="93" dirty="0">
                <a:solidFill>
                  <a:srgbClr val="0070C0"/>
                </a:solidFill>
                <a:latin typeface="Arial"/>
                <a:cs typeface="Arial"/>
              </a:rPr>
              <a:t>"age"</a:t>
            </a:r>
            <a:r>
              <a:rPr sz="1412" b="1" spc="93" dirty="0">
                <a:latin typeface="Arial"/>
                <a:cs typeface="Arial"/>
              </a:rPr>
              <a:t>,</a:t>
            </a:r>
            <a:r>
              <a:rPr sz="1412" b="1" spc="247" dirty="0">
                <a:latin typeface="Arial"/>
                <a:cs typeface="Arial"/>
              </a:rPr>
              <a:t> </a:t>
            </a:r>
            <a:r>
              <a:rPr sz="1412" b="1" spc="31" dirty="0">
                <a:solidFill>
                  <a:srgbClr val="0070C0"/>
                </a:solidFill>
                <a:latin typeface="Arial"/>
                <a:cs typeface="Arial"/>
              </a:rPr>
              <a:t>"medium"</a:t>
            </a:r>
            <a:r>
              <a:rPr sz="1412" b="1" spc="31" dirty="0">
                <a:latin typeface="Arial"/>
                <a:cs typeface="Arial"/>
              </a:rPr>
              <a:t>).show()</a:t>
            </a:r>
            <a:endParaRPr sz="1412" dirty="0">
              <a:latin typeface="Arial"/>
              <a:cs typeface="Arial"/>
            </a:endParaRPr>
          </a:p>
          <a:p>
            <a:pPr>
              <a:lnSpc>
                <a:spcPts val="1685"/>
              </a:lnSpc>
              <a:spcBef>
                <a:spcPts val="71"/>
              </a:spcBef>
            </a:pPr>
            <a:r>
              <a:rPr sz="1412" dirty="0">
                <a:latin typeface="Arial"/>
                <a:cs typeface="Arial"/>
              </a:rPr>
              <a:t>+-­‐-­‐-­‐-­‐-­‐-­‐-­‐-­‐-­‐-­‐+-­‐-­‐-­‐-­‐-­‐-­‐-­‐-­‐-­‐+-­‐-­‐-­‐+-­‐-­‐-­‐-­‐-­‐-­‐-­‐-­‐-­‐-­‐-­‐-­‐-­‐-­‐-­‐-­‐-­‐+</a:t>
            </a:r>
          </a:p>
          <a:p>
            <a:pPr>
              <a:lnSpc>
                <a:spcPts val="1677"/>
              </a:lnSpc>
              <a:tabLst>
                <a:tab pos="3653873" algn="l"/>
              </a:tabLst>
            </a:pPr>
            <a:r>
              <a:rPr sz="1412" spc="137" dirty="0">
                <a:latin typeface="Arial"/>
                <a:cs typeface="Arial"/>
              </a:rPr>
              <a:t>|first_name|last_name|age|	</a:t>
            </a:r>
            <a:r>
              <a:rPr sz="1412" spc="18" dirty="0">
                <a:latin typeface="Arial"/>
                <a:cs typeface="Arial"/>
              </a:rPr>
              <a:t>medium|</a:t>
            </a:r>
            <a:endParaRPr sz="1412" dirty="0">
              <a:latin typeface="Arial"/>
              <a:cs typeface="Arial"/>
            </a:endParaRPr>
          </a:p>
          <a:p>
            <a:pPr>
              <a:lnSpc>
                <a:spcPts val="1685"/>
              </a:lnSpc>
            </a:pPr>
            <a:r>
              <a:rPr sz="1412" dirty="0">
                <a:latin typeface="Arial"/>
                <a:cs typeface="Arial"/>
              </a:rPr>
              <a:t>+-­‐-­‐-­‐-­‐-­‐-­‐-­‐-­‐-­‐-­‐+-­‐-­‐-­‐-­‐-­‐-­‐-­‐-­‐-­‐+-­‐-­‐-­‐+-­‐-­‐-­‐-­‐-­‐-­‐-­‐-­‐-­‐-­‐-­‐-­‐-­‐-­‐-­‐-­‐-­‐+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8145" y="4363648"/>
            <a:ext cx="3889562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412" spc="18" dirty="0">
                <a:latin typeface="Arial"/>
                <a:cs typeface="Arial"/>
              </a:rPr>
              <a:t>Norman| </a:t>
            </a:r>
            <a:r>
              <a:rPr sz="1412" spc="44" dirty="0">
                <a:latin typeface="Arial"/>
                <a:cs typeface="Arial"/>
              </a:rPr>
              <a:t>Lockwood| </a:t>
            </a:r>
            <a:r>
              <a:rPr sz="1412" spc="115" dirty="0">
                <a:latin typeface="Arial"/>
                <a:cs typeface="Arial"/>
              </a:rPr>
              <a:t>81|metal</a:t>
            </a:r>
            <a:r>
              <a:rPr sz="1412" spc="-119" dirty="0">
                <a:latin typeface="Arial"/>
                <a:cs typeface="Arial"/>
              </a:rPr>
              <a:t> </a:t>
            </a:r>
            <a:r>
              <a:rPr sz="1412" spc="207" dirty="0">
                <a:latin typeface="Arial"/>
                <a:cs typeface="Arial"/>
              </a:rPr>
              <a:t>(sculpture)|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141" y="4363649"/>
            <a:ext cx="1210796" cy="88219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412" spc="405" dirty="0">
                <a:latin typeface="Arial"/>
                <a:cs typeface="Arial"/>
              </a:rPr>
              <a:t>|</a:t>
            </a:r>
            <a:endParaRPr sz="1412">
              <a:latin typeface="Arial"/>
              <a:cs typeface="Arial"/>
            </a:endParaRPr>
          </a:p>
          <a:p>
            <a:pPr>
              <a:lnSpc>
                <a:spcPts val="1685"/>
              </a:lnSpc>
              <a:spcBef>
                <a:spcPts val="71"/>
              </a:spcBef>
              <a:tabLst>
                <a:tab pos="694241" algn="l"/>
              </a:tabLst>
            </a:pPr>
            <a:r>
              <a:rPr sz="1412" spc="405" dirty="0">
                <a:latin typeface="Arial"/>
                <a:cs typeface="Arial"/>
              </a:rPr>
              <a:t>|	</a:t>
            </a:r>
            <a:r>
              <a:rPr sz="1412" spc="216" dirty="0">
                <a:latin typeface="Arial"/>
                <a:cs typeface="Arial"/>
              </a:rPr>
              <a:t>Erin|</a:t>
            </a:r>
            <a:endParaRPr sz="1412">
              <a:latin typeface="Arial"/>
              <a:cs typeface="Arial"/>
            </a:endParaRPr>
          </a:p>
          <a:p>
            <a:pPr>
              <a:lnSpc>
                <a:spcPts val="1677"/>
              </a:lnSpc>
              <a:tabLst>
                <a:tab pos="290808" algn="l"/>
              </a:tabLst>
            </a:pPr>
            <a:r>
              <a:rPr sz="1412" spc="405" dirty="0">
                <a:latin typeface="Arial"/>
                <a:cs typeface="Arial"/>
              </a:rPr>
              <a:t>|	</a:t>
            </a:r>
            <a:r>
              <a:rPr sz="1412" spc="180" dirty="0">
                <a:latin typeface="Arial"/>
                <a:cs typeface="Arial"/>
              </a:rPr>
              <a:t>Rosalita|</a:t>
            </a:r>
            <a:endParaRPr sz="1412">
              <a:latin typeface="Arial"/>
              <a:cs typeface="Arial"/>
            </a:endParaRPr>
          </a:p>
          <a:p>
            <a:pPr>
              <a:lnSpc>
                <a:spcPts val="1685"/>
              </a:lnSpc>
              <a:tabLst>
                <a:tab pos="492525" algn="l"/>
              </a:tabLst>
            </a:pPr>
            <a:r>
              <a:rPr sz="1412" spc="405" dirty="0">
                <a:latin typeface="Arial"/>
                <a:cs typeface="Arial"/>
              </a:rPr>
              <a:t>|	</a:t>
            </a:r>
            <a:r>
              <a:rPr sz="1412" spc="146" dirty="0">
                <a:latin typeface="Arial"/>
                <a:cs typeface="Arial"/>
              </a:rPr>
              <a:t>Miguel|</a:t>
            </a:r>
            <a:endParaRPr sz="1412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4611" y="4587766"/>
            <a:ext cx="1199590" cy="661121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R="4483" algn="r">
              <a:lnSpc>
                <a:spcPts val="1677"/>
              </a:lnSpc>
              <a:spcBef>
                <a:spcPts val="159"/>
              </a:spcBef>
            </a:pPr>
            <a:r>
              <a:rPr sz="1412" spc="35" dirty="0">
                <a:latin typeface="Arial"/>
                <a:cs typeface="Arial"/>
              </a:rPr>
              <a:t>Shannon|</a:t>
            </a:r>
            <a:r>
              <a:rPr sz="1412" spc="190" dirty="0">
                <a:latin typeface="Arial"/>
                <a:cs typeface="Arial"/>
              </a:rPr>
              <a:t> </a:t>
            </a:r>
            <a:r>
              <a:rPr sz="1412" spc="146" dirty="0">
                <a:latin typeface="Arial"/>
                <a:cs typeface="Arial"/>
              </a:rPr>
              <a:t>42| </a:t>
            </a:r>
            <a:r>
              <a:rPr sz="1412" spc="93" dirty="0">
                <a:latin typeface="Arial"/>
                <a:cs typeface="Arial"/>
              </a:rPr>
              <a:t> </a:t>
            </a:r>
            <a:r>
              <a:rPr sz="1412" spc="88" dirty="0">
                <a:latin typeface="Arial"/>
                <a:cs typeface="Arial"/>
              </a:rPr>
              <a:t>Ramirez|</a:t>
            </a:r>
            <a:r>
              <a:rPr sz="1412" spc="163" dirty="0">
                <a:latin typeface="Arial"/>
                <a:cs typeface="Arial"/>
              </a:rPr>
              <a:t> </a:t>
            </a:r>
            <a:r>
              <a:rPr sz="1412" spc="146" dirty="0">
                <a:latin typeface="Arial"/>
                <a:cs typeface="Arial"/>
              </a:rPr>
              <a:t>14| </a:t>
            </a:r>
            <a:r>
              <a:rPr sz="1412" spc="93" dirty="0">
                <a:latin typeface="Arial"/>
                <a:cs typeface="Arial"/>
              </a:rPr>
              <a:t> </a:t>
            </a:r>
            <a:r>
              <a:rPr sz="1412" spc="150" dirty="0">
                <a:latin typeface="Arial"/>
                <a:cs typeface="Arial"/>
              </a:rPr>
              <a:t>Ruiz|</a:t>
            </a:r>
            <a:r>
              <a:rPr sz="1412" spc="260" dirty="0">
                <a:latin typeface="Arial"/>
                <a:cs typeface="Arial"/>
              </a:rPr>
              <a:t> </a:t>
            </a:r>
            <a:r>
              <a:rPr sz="1412" spc="146" dirty="0">
                <a:latin typeface="Arial"/>
                <a:cs typeface="Arial"/>
              </a:rPr>
              <a:t>64|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54812" y="4587766"/>
            <a:ext cx="1412501" cy="6648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lnSpc>
                <a:spcPts val="1685"/>
              </a:lnSpc>
              <a:spcBef>
                <a:spcPts val="88"/>
              </a:spcBef>
            </a:pPr>
            <a:r>
              <a:rPr sz="1412" spc="313" dirty="0">
                <a:latin typeface="Arial"/>
                <a:cs typeface="Arial"/>
              </a:rPr>
              <a:t>oil </a:t>
            </a:r>
            <a:r>
              <a:rPr sz="1412" spc="-4" dirty="0">
                <a:latin typeface="Arial"/>
                <a:cs typeface="Arial"/>
              </a:rPr>
              <a:t>on</a:t>
            </a:r>
            <a:r>
              <a:rPr sz="1412" spc="282" dirty="0">
                <a:latin typeface="Arial"/>
                <a:cs typeface="Arial"/>
              </a:rPr>
              <a:t> </a:t>
            </a:r>
            <a:r>
              <a:rPr sz="1412" spc="101" dirty="0">
                <a:latin typeface="Arial"/>
                <a:cs typeface="Arial"/>
              </a:rPr>
              <a:t>canvas|</a:t>
            </a:r>
            <a:endParaRPr sz="1412">
              <a:latin typeface="Arial"/>
              <a:cs typeface="Arial"/>
            </a:endParaRPr>
          </a:p>
          <a:p>
            <a:pPr marR="4483" indent="493085">
              <a:lnSpc>
                <a:spcPts val="1677"/>
              </a:lnSpc>
              <a:spcBef>
                <a:spcPts val="62"/>
              </a:spcBef>
            </a:pPr>
            <a:r>
              <a:rPr sz="1412" spc="150" dirty="0">
                <a:latin typeface="Arial"/>
                <a:cs typeface="Arial"/>
              </a:rPr>
              <a:t>charcoal|  </a:t>
            </a:r>
            <a:r>
              <a:rPr sz="1412" spc="313" dirty="0">
                <a:latin typeface="Arial"/>
                <a:cs typeface="Arial"/>
              </a:rPr>
              <a:t>oil </a:t>
            </a:r>
            <a:r>
              <a:rPr sz="1412" spc="-4" dirty="0">
                <a:latin typeface="Arial"/>
                <a:cs typeface="Arial"/>
              </a:rPr>
              <a:t>on</a:t>
            </a:r>
            <a:r>
              <a:rPr sz="1412" spc="282" dirty="0">
                <a:latin typeface="Arial"/>
                <a:cs typeface="Arial"/>
              </a:rPr>
              <a:t> </a:t>
            </a:r>
            <a:r>
              <a:rPr sz="1412" spc="101" dirty="0">
                <a:latin typeface="Arial"/>
                <a:cs typeface="Arial"/>
              </a:rPr>
              <a:t>canvas|</a:t>
            </a:r>
            <a:endParaRPr sz="1412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140" y="5226501"/>
            <a:ext cx="4390465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412" dirty="0">
                <a:latin typeface="Arial"/>
                <a:cs typeface="Arial"/>
              </a:rPr>
              <a:t>+-­‐-­‐-­‐-­‐-­‐-­‐-­‐-­‐-­‐-­‐+-­‐-­‐-­‐-­‐-­‐-­‐-­‐-­‐-­‐+-­‐-­‐-­‐+-­‐-­‐-­‐-­‐-­‐-­‐-­‐-­‐-­‐-­‐-­‐-­‐-­‐-­‐-­‐-­‐-­‐+</a:t>
            </a:r>
          </a:p>
        </p:txBody>
      </p:sp>
      <p:sp>
        <p:nvSpPr>
          <p:cNvPr id="14" name="object 14"/>
          <p:cNvSpPr/>
          <p:nvPr/>
        </p:nvSpPr>
        <p:spPr>
          <a:xfrm>
            <a:off x="8291008" y="2508773"/>
            <a:ext cx="414618" cy="42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82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3297026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1361" y="558950"/>
            <a:ext cx="4123765" cy="609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4537038" y="704626"/>
            <a:ext cx="3630706" cy="5737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437596"/>
            <a:ext cx="2254063" cy="64950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80" dirty="0"/>
              <a:t>explode()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832662" y="5680237"/>
            <a:ext cx="1815353" cy="178786"/>
          </a:xfrm>
          <a:prstGeom prst="rect">
            <a:avLst/>
          </a:prstGeom>
        </p:spPr>
        <p:txBody>
          <a:bodyPr vert="horz" wrap="square" lIns="0" tIns="2241" rIns="0" bIns="0" rtlCol="0" anchor="ctr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pc="-53" dirty="0"/>
              <a:pPr marL="22413">
                <a:spcBef>
                  <a:spcPts val="18"/>
                </a:spcBef>
              </a:pPr>
              <a:t>83</a:t>
            </a:fld>
            <a:endParaRPr spc="-53" dirty="0"/>
          </a:p>
        </p:txBody>
      </p:sp>
      <p:sp>
        <p:nvSpPr>
          <p:cNvPr id="5" name="object 5"/>
          <p:cNvSpPr txBox="1"/>
          <p:nvPr/>
        </p:nvSpPr>
        <p:spPr>
          <a:xfrm>
            <a:off x="4867610" y="1068817"/>
            <a:ext cx="3048000" cy="4934435"/>
          </a:xfrm>
          <a:prstGeom prst="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</p:spPr>
        <p:txBody>
          <a:bodyPr vert="horz" wrap="square" lIns="0" tIns="12326" rIns="0" bIns="0" rtlCol="0">
            <a:spAutoFit/>
          </a:bodyPr>
          <a:lstStyle/>
          <a:p>
            <a:pPr marL="75644">
              <a:spcBef>
                <a:spcPts val="97"/>
              </a:spcBef>
            </a:pPr>
            <a:r>
              <a:rPr sz="1059" spc="287" dirty="0">
                <a:solidFill>
                  <a:srgbClr val="404040"/>
                </a:solidFill>
                <a:latin typeface="Arial"/>
                <a:cs typeface="Arial"/>
              </a:rPr>
              <a:t>[</a:t>
            </a:r>
            <a:endParaRPr sz="1059">
              <a:latin typeface="Arial"/>
              <a:cs typeface="Arial"/>
            </a:endParaRPr>
          </a:p>
          <a:p>
            <a:pPr marL="221328">
              <a:spcBef>
                <a:spcPts val="229"/>
              </a:spcBef>
            </a:pPr>
            <a:r>
              <a:rPr sz="1059" spc="238" dirty="0">
                <a:solidFill>
                  <a:srgbClr val="404040"/>
                </a:solidFill>
                <a:latin typeface="Arial"/>
                <a:cs typeface="Arial"/>
              </a:rPr>
              <a:t>{"id":</a:t>
            </a:r>
            <a:r>
              <a:rPr sz="1059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059" spc="53" dirty="0">
                <a:solidFill>
                  <a:srgbClr val="404040"/>
                </a:solidFill>
                <a:latin typeface="Arial"/>
                <a:cs typeface="Arial"/>
              </a:rPr>
              <a:t>909091,</a:t>
            </a:r>
            <a:endParaRPr sz="1059">
              <a:latin typeface="Arial"/>
              <a:cs typeface="Arial"/>
            </a:endParaRPr>
          </a:p>
          <a:p>
            <a:pPr marL="288567">
              <a:spcBef>
                <a:spcPts val="229"/>
              </a:spcBef>
            </a:pPr>
            <a:r>
              <a:rPr sz="1059" spc="185" dirty="0">
                <a:solidFill>
                  <a:srgbClr val="404040"/>
                </a:solidFill>
                <a:latin typeface="Arial"/>
                <a:cs typeface="Arial"/>
              </a:rPr>
              <a:t>"father":</a:t>
            </a:r>
            <a:r>
              <a:rPr sz="1059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059" spc="224" dirty="0">
                <a:solidFill>
                  <a:srgbClr val="404040"/>
                </a:solidFill>
                <a:latin typeface="Arial"/>
                <a:cs typeface="Arial"/>
              </a:rPr>
              <a:t>{</a:t>
            </a:r>
            <a:endParaRPr sz="1059">
              <a:latin typeface="Arial"/>
              <a:cs typeface="Arial"/>
            </a:endParaRPr>
          </a:p>
          <a:p>
            <a:pPr marL="434251" marR="925655">
              <a:lnSpc>
                <a:spcPct val="118100"/>
              </a:lnSpc>
            </a:pPr>
            <a:r>
              <a:rPr sz="1059" spc="49" dirty="0">
                <a:solidFill>
                  <a:srgbClr val="404040"/>
                </a:solidFill>
                <a:latin typeface="Arial"/>
                <a:cs typeface="Arial"/>
              </a:rPr>
              <a:t>"middleName": </a:t>
            </a:r>
            <a:r>
              <a:rPr sz="1059" spc="137" dirty="0">
                <a:solidFill>
                  <a:srgbClr val="404040"/>
                </a:solidFill>
                <a:latin typeface="Arial"/>
                <a:cs typeface="Arial"/>
              </a:rPr>
              <a:t>"Travis",  </a:t>
            </a:r>
            <a:r>
              <a:rPr sz="1059" spc="146" dirty="0">
                <a:solidFill>
                  <a:srgbClr val="404040"/>
                </a:solidFill>
                <a:latin typeface="Arial"/>
                <a:cs typeface="Arial"/>
              </a:rPr>
              <a:t>"birthYear": </a:t>
            </a:r>
            <a:r>
              <a:rPr sz="1059" spc="84" dirty="0">
                <a:solidFill>
                  <a:srgbClr val="404040"/>
                </a:solidFill>
                <a:latin typeface="Arial"/>
                <a:cs typeface="Arial"/>
              </a:rPr>
              <a:t>1973,  "lastName": </a:t>
            </a:r>
            <a:r>
              <a:rPr sz="1059" spc="106" dirty="0">
                <a:solidFill>
                  <a:srgbClr val="404040"/>
                </a:solidFill>
                <a:latin typeface="Arial"/>
                <a:cs typeface="Arial"/>
              </a:rPr>
              <a:t>"Czapski",  </a:t>
            </a:r>
            <a:r>
              <a:rPr sz="1059" spc="124" dirty="0">
                <a:solidFill>
                  <a:srgbClr val="404040"/>
                </a:solidFill>
                <a:latin typeface="Arial"/>
                <a:cs typeface="Arial"/>
              </a:rPr>
              <a:t>"firstName": </a:t>
            </a:r>
            <a:r>
              <a:rPr sz="1059" spc="128" dirty="0">
                <a:solidFill>
                  <a:srgbClr val="404040"/>
                </a:solidFill>
                <a:latin typeface="Arial"/>
                <a:cs typeface="Arial"/>
              </a:rPr>
              <a:t>"Marvin",  </a:t>
            </a:r>
            <a:r>
              <a:rPr sz="1059" spc="110" dirty="0">
                <a:solidFill>
                  <a:srgbClr val="404040"/>
                </a:solidFill>
                <a:latin typeface="Arial"/>
                <a:cs typeface="Arial"/>
              </a:rPr>
              <a:t>"gender":</a:t>
            </a:r>
            <a:r>
              <a:rPr sz="1059" spc="8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059" spc="71" dirty="0">
                <a:solidFill>
                  <a:srgbClr val="404040"/>
                </a:solidFill>
                <a:latin typeface="Arial"/>
                <a:cs typeface="Arial"/>
              </a:rPr>
              <a:t>"M"</a:t>
            </a:r>
            <a:endParaRPr sz="1059">
              <a:latin typeface="Arial"/>
              <a:cs typeface="Arial"/>
            </a:endParaRPr>
          </a:p>
          <a:p>
            <a:pPr marL="288567">
              <a:spcBef>
                <a:spcPts val="229"/>
              </a:spcBef>
            </a:pPr>
            <a:r>
              <a:rPr sz="1059" spc="291" dirty="0">
                <a:solidFill>
                  <a:srgbClr val="404040"/>
                </a:solidFill>
                <a:latin typeface="Arial"/>
                <a:cs typeface="Arial"/>
              </a:rPr>
              <a:t>},</a:t>
            </a:r>
            <a:endParaRPr sz="1059">
              <a:latin typeface="Arial"/>
              <a:cs typeface="Arial"/>
            </a:endParaRPr>
          </a:p>
          <a:p>
            <a:pPr marL="288567">
              <a:spcBef>
                <a:spcPts val="229"/>
              </a:spcBef>
            </a:pPr>
            <a:r>
              <a:rPr sz="1059" spc="119" dirty="0">
                <a:solidFill>
                  <a:srgbClr val="404040"/>
                </a:solidFill>
                <a:latin typeface="Arial"/>
                <a:cs typeface="Arial"/>
              </a:rPr>
              <a:t>"mother":</a:t>
            </a:r>
            <a:r>
              <a:rPr sz="1059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059" spc="224" dirty="0">
                <a:solidFill>
                  <a:srgbClr val="404040"/>
                </a:solidFill>
                <a:latin typeface="Arial"/>
                <a:cs typeface="Arial"/>
              </a:rPr>
              <a:t>{</a:t>
            </a:r>
            <a:endParaRPr sz="1059">
              <a:latin typeface="Arial"/>
              <a:cs typeface="Arial"/>
            </a:endParaRPr>
          </a:p>
          <a:p>
            <a:pPr marL="434251" marR="841046">
              <a:lnSpc>
                <a:spcPct val="118100"/>
              </a:lnSpc>
            </a:pPr>
            <a:r>
              <a:rPr sz="1059" spc="49" dirty="0">
                <a:solidFill>
                  <a:srgbClr val="404040"/>
                </a:solidFill>
                <a:latin typeface="Arial"/>
                <a:cs typeface="Arial"/>
              </a:rPr>
              <a:t>"middleName": </a:t>
            </a:r>
            <a:r>
              <a:rPr sz="1059" spc="66" dirty="0">
                <a:solidFill>
                  <a:srgbClr val="404040"/>
                </a:solidFill>
                <a:latin typeface="Arial"/>
                <a:cs typeface="Arial"/>
              </a:rPr>
              <a:t>"Maryann",  </a:t>
            </a:r>
            <a:r>
              <a:rPr sz="1059" spc="146" dirty="0">
                <a:solidFill>
                  <a:srgbClr val="404040"/>
                </a:solidFill>
                <a:latin typeface="Arial"/>
                <a:cs typeface="Arial"/>
              </a:rPr>
              <a:t>"birthYear": </a:t>
            </a:r>
            <a:r>
              <a:rPr sz="1059" spc="84" dirty="0">
                <a:solidFill>
                  <a:srgbClr val="404040"/>
                </a:solidFill>
                <a:latin typeface="Arial"/>
                <a:cs typeface="Arial"/>
              </a:rPr>
              <a:t>1973,  "lastName": </a:t>
            </a:r>
            <a:r>
              <a:rPr sz="1059" spc="106" dirty="0">
                <a:solidFill>
                  <a:srgbClr val="404040"/>
                </a:solidFill>
                <a:latin typeface="Arial"/>
                <a:cs typeface="Arial"/>
              </a:rPr>
              <a:t>"Czapski",  </a:t>
            </a:r>
            <a:r>
              <a:rPr sz="1059" spc="124" dirty="0">
                <a:solidFill>
                  <a:srgbClr val="404040"/>
                </a:solidFill>
                <a:latin typeface="Arial"/>
                <a:cs typeface="Arial"/>
              </a:rPr>
              <a:t>"firstName": </a:t>
            </a:r>
            <a:r>
              <a:rPr sz="1059" spc="154" dirty="0">
                <a:solidFill>
                  <a:srgbClr val="404040"/>
                </a:solidFill>
                <a:latin typeface="Arial"/>
                <a:cs typeface="Arial"/>
              </a:rPr>
              <a:t>"Vashti",  </a:t>
            </a:r>
            <a:r>
              <a:rPr sz="1059" spc="110" dirty="0">
                <a:solidFill>
                  <a:srgbClr val="404040"/>
                </a:solidFill>
                <a:latin typeface="Arial"/>
                <a:cs typeface="Arial"/>
              </a:rPr>
              <a:t>"gender":</a:t>
            </a:r>
            <a:r>
              <a:rPr sz="1059" spc="8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059" spc="150" dirty="0">
                <a:solidFill>
                  <a:srgbClr val="404040"/>
                </a:solidFill>
                <a:latin typeface="Arial"/>
                <a:cs typeface="Arial"/>
              </a:rPr>
              <a:t>"F"</a:t>
            </a:r>
            <a:endParaRPr sz="1059">
              <a:latin typeface="Arial"/>
              <a:cs typeface="Arial"/>
            </a:endParaRPr>
          </a:p>
          <a:p>
            <a:pPr marL="288567">
              <a:spcBef>
                <a:spcPts val="229"/>
              </a:spcBef>
            </a:pPr>
            <a:r>
              <a:rPr sz="1059" spc="291" dirty="0">
                <a:solidFill>
                  <a:srgbClr val="404040"/>
                </a:solidFill>
                <a:latin typeface="Arial"/>
                <a:cs typeface="Arial"/>
              </a:rPr>
              <a:t>},</a:t>
            </a:r>
            <a:endParaRPr sz="1059">
              <a:latin typeface="Arial"/>
              <a:cs typeface="Arial"/>
            </a:endParaRPr>
          </a:p>
          <a:p>
            <a:pPr marL="288567">
              <a:spcBef>
                <a:spcPts val="229"/>
              </a:spcBef>
            </a:pPr>
            <a:r>
              <a:rPr sz="1059" spc="154" dirty="0">
                <a:solidFill>
                  <a:srgbClr val="404040"/>
                </a:solidFill>
                <a:latin typeface="Arial"/>
                <a:cs typeface="Arial"/>
              </a:rPr>
              <a:t>"children":</a:t>
            </a:r>
            <a:r>
              <a:rPr sz="1059" spc="8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059" spc="287" dirty="0">
                <a:solidFill>
                  <a:srgbClr val="404040"/>
                </a:solidFill>
                <a:latin typeface="Arial"/>
                <a:cs typeface="Arial"/>
              </a:rPr>
              <a:t>[</a:t>
            </a:r>
            <a:endParaRPr sz="1059">
              <a:latin typeface="Arial"/>
              <a:cs typeface="Arial"/>
            </a:endParaRPr>
          </a:p>
          <a:p>
            <a:pPr marL="512696" marR="779970" indent="-78445">
              <a:lnSpc>
                <a:spcPts val="1500"/>
              </a:lnSpc>
            </a:pPr>
            <a:r>
              <a:rPr sz="1059" spc="128" dirty="0">
                <a:solidFill>
                  <a:srgbClr val="404040"/>
                </a:solidFill>
                <a:latin typeface="Arial"/>
                <a:cs typeface="Arial"/>
              </a:rPr>
              <a:t>{"firstName": </a:t>
            </a:r>
            <a:r>
              <a:rPr sz="1059" spc="124" dirty="0">
                <a:solidFill>
                  <a:srgbClr val="404040"/>
                </a:solidFill>
                <a:latin typeface="Arial"/>
                <a:cs typeface="Arial"/>
              </a:rPr>
              <a:t>"Betsy",  </a:t>
            </a:r>
            <a:r>
              <a:rPr sz="1059" spc="49" dirty="0">
                <a:solidFill>
                  <a:srgbClr val="404040"/>
                </a:solidFill>
                <a:latin typeface="Arial"/>
                <a:cs typeface="Arial"/>
              </a:rPr>
              <a:t>"middleName":</a:t>
            </a:r>
            <a:r>
              <a:rPr sz="1059" spc="-49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059" spc="57" dirty="0">
                <a:solidFill>
                  <a:srgbClr val="404040"/>
                </a:solidFill>
                <a:latin typeface="Arial"/>
                <a:cs typeface="Arial"/>
              </a:rPr>
              <a:t>"Rebecka",  </a:t>
            </a:r>
            <a:r>
              <a:rPr sz="1059" spc="84" dirty="0">
                <a:solidFill>
                  <a:srgbClr val="404040"/>
                </a:solidFill>
                <a:latin typeface="Arial"/>
                <a:cs typeface="Arial"/>
              </a:rPr>
              <a:t>"lastName": </a:t>
            </a:r>
            <a:r>
              <a:rPr sz="1059" spc="97" dirty="0">
                <a:solidFill>
                  <a:srgbClr val="404040"/>
                </a:solidFill>
                <a:latin typeface="Arial"/>
                <a:cs typeface="Arial"/>
              </a:rPr>
              <a:t>"Czapski",  </a:t>
            </a:r>
            <a:r>
              <a:rPr sz="1059" spc="137" dirty="0">
                <a:solidFill>
                  <a:srgbClr val="404040"/>
                </a:solidFill>
                <a:latin typeface="Arial"/>
                <a:cs typeface="Arial"/>
              </a:rPr>
              <a:t>"birthYear": </a:t>
            </a:r>
            <a:r>
              <a:rPr sz="1059" spc="75" dirty="0">
                <a:solidFill>
                  <a:srgbClr val="404040"/>
                </a:solidFill>
                <a:latin typeface="Arial"/>
                <a:cs typeface="Arial"/>
              </a:rPr>
              <a:t>2005,  </a:t>
            </a:r>
            <a:r>
              <a:rPr sz="1059" spc="110" dirty="0">
                <a:solidFill>
                  <a:srgbClr val="404040"/>
                </a:solidFill>
                <a:latin typeface="Arial"/>
                <a:cs typeface="Arial"/>
              </a:rPr>
              <a:t>"gender":</a:t>
            </a:r>
            <a:r>
              <a:rPr sz="1059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059" spc="176" dirty="0">
                <a:solidFill>
                  <a:srgbClr val="404040"/>
                </a:solidFill>
                <a:latin typeface="Arial"/>
                <a:cs typeface="Arial"/>
              </a:rPr>
              <a:t>"F"}</a:t>
            </a:r>
            <a:endParaRPr sz="1059">
              <a:latin typeface="Arial"/>
              <a:cs typeface="Arial"/>
            </a:endParaRPr>
          </a:p>
          <a:p>
            <a:pPr marL="434251">
              <a:spcBef>
                <a:spcPts val="141"/>
              </a:spcBef>
            </a:pPr>
            <a:r>
              <a:rPr sz="1059" spc="287" dirty="0">
                <a:solidFill>
                  <a:srgbClr val="404040"/>
                </a:solidFill>
                <a:latin typeface="Arial"/>
                <a:cs typeface="Arial"/>
              </a:rPr>
              <a:t>]</a:t>
            </a:r>
            <a:endParaRPr sz="1059">
              <a:latin typeface="Arial"/>
              <a:cs typeface="Arial"/>
            </a:endParaRPr>
          </a:p>
          <a:p>
            <a:pPr marL="221328">
              <a:spcBef>
                <a:spcPts val="229"/>
              </a:spcBef>
            </a:pPr>
            <a:r>
              <a:rPr sz="1059" spc="291" dirty="0">
                <a:solidFill>
                  <a:srgbClr val="404040"/>
                </a:solidFill>
                <a:latin typeface="Arial"/>
                <a:cs typeface="Arial"/>
              </a:rPr>
              <a:t>},</a:t>
            </a:r>
            <a:endParaRPr sz="1059">
              <a:latin typeface="Arial"/>
              <a:cs typeface="Arial"/>
            </a:endParaRPr>
          </a:p>
          <a:p>
            <a:pPr marL="221328">
              <a:spcBef>
                <a:spcPts val="229"/>
              </a:spcBef>
            </a:pPr>
            <a:r>
              <a:rPr sz="1059" spc="322" dirty="0">
                <a:solidFill>
                  <a:srgbClr val="404040"/>
                </a:solidFill>
                <a:latin typeface="Arial"/>
                <a:cs typeface="Arial"/>
              </a:rPr>
              <a:t>...</a:t>
            </a:r>
            <a:endParaRPr sz="1059">
              <a:latin typeface="Arial"/>
              <a:cs typeface="Arial"/>
            </a:endParaRPr>
          </a:p>
          <a:p>
            <a:pPr marL="75644">
              <a:spcBef>
                <a:spcPts val="229"/>
              </a:spcBef>
            </a:pPr>
            <a:r>
              <a:rPr sz="1059" spc="287" dirty="0">
                <a:solidFill>
                  <a:srgbClr val="404040"/>
                </a:solidFill>
                <a:latin typeface="Arial"/>
                <a:cs typeface="Arial"/>
              </a:rPr>
              <a:t>]</a:t>
            </a:r>
            <a:endParaRPr sz="105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489" y="1428973"/>
            <a:ext cx="3587003" cy="204809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spc="-35" dirty="0">
                <a:latin typeface="Trebuchet MS"/>
                <a:cs typeface="Trebuchet MS"/>
              </a:rPr>
              <a:t>Suppose</a:t>
            </a:r>
            <a:r>
              <a:rPr sz="2647" spc="-238" dirty="0">
                <a:latin typeface="Trebuchet MS"/>
                <a:cs typeface="Trebuchet MS"/>
              </a:rPr>
              <a:t> </a:t>
            </a:r>
            <a:r>
              <a:rPr sz="2647" spc="-75" dirty="0">
                <a:latin typeface="Trebuchet MS"/>
                <a:cs typeface="Trebuchet MS"/>
              </a:rPr>
              <a:t>you</a:t>
            </a:r>
            <a:r>
              <a:rPr sz="2647" spc="-269" dirty="0">
                <a:latin typeface="Trebuchet MS"/>
                <a:cs typeface="Trebuchet MS"/>
              </a:rPr>
              <a:t> </a:t>
            </a:r>
            <a:r>
              <a:rPr sz="2647" spc="-106" dirty="0">
                <a:latin typeface="Trebuchet MS"/>
                <a:cs typeface="Trebuchet MS"/>
              </a:rPr>
              <a:t>have</a:t>
            </a:r>
            <a:r>
              <a:rPr sz="2647" spc="-322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a</a:t>
            </a:r>
            <a:r>
              <a:rPr sz="2647" spc="-278" dirty="0">
                <a:latin typeface="Trebuchet MS"/>
                <a:cs typeface="Trebuchet MS"/>
              </a:rPr>
              <a:t> </a:t>
            </a:r>
            <a:r>
              <a:rPr sz="2647" spc="18" dirty="0">
                <a:latin typeface="Trebuchet MS"/>
                <a:cs typeface="Trebuchet MS"/>
              </a:rPr>
              <a:t>JSON  </a:t>
            </a:r>
            <a:r>
              <a:rPr sz="2647" spc="-185" dirty="0">
                <a:latin typeface="Trebuchet MS"/>
                <a:cs typeface="Trebuchet MS"/>
              </a:rPr>
              <a:t>file </a:t>
            </a:r>
            <a:r>
              <a:rPr sz="2647" spc="-88" dirty="0">
                <a:latin typeface="Trebuchet MS"/>
                <a:cs typeface="Trebuchet MS"/>
              </a:rPr>
              <a:t>consisting </a:t>
            </a:r>
            <a:r>
              <a:rPr sz="2647" spc="-146" dirty="0">
                <a:latin typeface="Trebuchet MS"/>
                <a:cs typeface="Trebuchet MS"/>
              </a:rPr>
              <a:t>of </a:t>
            </a:r>
            <a:r>
              <a:rPr sz="2647" spc="-119" dirty="0">
                <a:latin typeface="Trebuchet MS"/>
                <a:cs typeface="Trebuchet MS"/>
              </a:rPr>
              <a:t>data  </a:t>
            </a:r>
            <a:r>
              <a:rPr sz="2647" spc="-84" dirty="0">
                <a:latin typeface="Trebuchet MS"/>
                <a:cs typeface="Trebuchet MS"/>
              </a:rPr>
              <a:t>about </a:t>
            </a:r>
            <a:r>
              <a:rPr sz="2647" spc="-168" dirty="0">
                <a:latin typeface="Trebuchet MS"/>
                <a:cs typeface="Trebuchet MS"/>
              </a:rPr>
              <a:t>families. </a:t>
            </a:r>
            <a:r>
              <a:rPr sz="2647" spc="-110" dirty="0">
                <a:latin typeface="Trebuchet MS"/>
                <a:cs typeface="Trebuchet MS"/>
              </a:rPr>
              <a:t>The </a:t>
            </a:r>
            <a:r>
              <a:rPr sz="2647" spc="-190" dirty="0">
                <a:latin typeface="Trebuchet MS"/>
                <a:cs typeface="Trebuchet MS"/>
              </a:rPr>
              <a:t>file </a:t>
            </a:r>
            <a:r>
              <a:rPr sz="2647" spc="-71" dirty="0">
                <a:latin typeface="Trebuchet MS"/>
                <a:cs typeface="Trebuchet MS"/>
              </a:rPr>
              <a:t>is  </a:t>
            </a:r>
            <a:r>
              <a:rPr sz="2647" spc="-57" dirty="0">
                <a:latin typeface="Trebuchet MS"/>
                <a:cs typeface="Trebuchet MS"/>
              </a:rPr>
              <a:t>an </a:t>
            </a:r>
            <a:r>
              <a:rPr sz="2647" spc="-119" dirty="0">
                <a:latin typeface="Trebuchet MS"/>
                <a:cs typeface="Trebuchet MS"/>
              </a:rPr>
              <a:t>array </a:t>
            </a:r>
            <a:r>
              <a:rPr sz="2647" spc="-150" dirty="0">
                <a:latin typeface="Trebuchet MS"/>
                <a:cs typeface="Trebuchet MS"/>
              </a:rPr>
              <a:t>of </a:t>
            </a:r>
            <a:r>
              <a:rPr sz="2647" spc="18" dirty="0">
                <a:latin typeface="Trebuchet MS"/>
                <a:cs typeface="Trebuchet MS"/>
              </a:rPr>
              <a:t>JSON </a:t>
            </a:r>
            <a:r>
              <a:rPr sz="2647" spc="-185" dirty="0">
                <a:latin typeface="Trebuchet MS"/>
                <a:cs typeface="Trebuchet MS"/>
              </a:rPr>
              <a:t>objects,  </a:t>
            </a:r>
            <a:r>
              <a:rPr sz="2647" spc="-35" dirty="0">
                <a:latin typeface="Trebuchet MS"/>
                <a:cs typeface="Trebuchet MS"/>
              </a:rPr>
              <a:t>as </a:t>
            </a:r>
            <a:r>
              <a:rPr sz="2647" spc="-44" dirty="0">
                <a:latin typeface="Trebuchet MS"/>
                <a:cs typeface="Trebuchet MS"/>
              </a:rPr>
              <a:t>shown</a:t>
            </a:r>
            <a:r>
              <a:rPr sz="2647" spc="-525" dirty="0">
                <a:latin typeface="Trebuchet MS"/>
                <a:cs typeface="Trebuchet MS"/>
              </a:rPr>
              <a:t> </a:t>
            </a:r>
            <a:r>
              <a:rPr sz="2647" spc="-202" dirty="0">
                <a:latin typeface="Trebuchet MS"/>
                <a:cs typeface="Trebuchet MS"/>
              </a:rPr>
              <a:t>here.</a:t>
            </a:r>
            <a:endParaRPr sz="26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280149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2254063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80" dirty="0"/>
              <a:t>explode()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876" y="1485754"/>
            <a:ext cx="7582460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28" dirty="0">
                <a:latin typeface="Trebuchet MS"/>
                <a:cs typeface="Trebuchet MS"/>
              </a:rPr>
              <a:t>When</a:t>
            </a:r>
            <a:r>
              <a:rPr sz="2647" spc="-269" dirty="0">
                <a:latin typeface="Trebuchet MS"/>
                <a:cs typeface="Trebuchet MS"/>
              </a:rPr>
              <a:t> </a:t>
            </a:r>
            <a:r>
              <a:rPr sz="2647" spc="-75" dirty="0">
                <a:latin typeface="Trebuchet MS"/>
                <a:cs typeface="Trebuchet MS"/>
              </a:rPr>
              <a:t>you</a:t>
            </a:r>
            <a:r>
              <a:rPr sz="2647" spc="-260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load</a:t>
            </a:r>
            <a:r>
              <a:rPr sz="2647" spc="-300" dirty="0">
                <a:latin typeface="Trebuchet MS"/>
                <a:cs typeface="Trebuchet MS"/>
              </a:rPr>
              <a:t> </a:t>
            </a:r>
            <a:r>
              <a:rPr sz="2647" spc="-185" dirty="0">
                <a:latin typeface="Trebuchet MS"/>
                <a:cs typeface="Trebuchet MS"/>
              </a:rPr>
              <a:t>it</a:t>
            </a:r>
            <a:r>
              <a:rPr sz="2647" spc="-216" dirty="0">
                <a:latin typeface="Trebuchet MS"/>
                <a:cs typeface="Trebuchet MS"/>
              </a:rPr>
              <a:t> </a:t>
            </a:r>
            <a:r>
              <a:rPr sz="2647" spc="-110" dirty="0">
                <a:latin typeface="Trebuchet MS"/>
                <a:cs typeface="Trebuchet MS"/>
              </a:rPr>
              <a:t>into</a:t>
            </a:r>
            <a:r>
              <a:rPr sz="2647" spc="-274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a</a:t>
            </a:r>
            <a:r>
              <a:rPr sz="2647" spc="-269" dirty="0">
                <a:latin typeface="Trebuchet MS"/>
                <a:cs typeface="Trebuchet MS"/>
              </a:rPr>
              <a:t> </a:t>
            </a:r>
            <a:r>
              <a:rPr sz="2647" spc="-150" dirty="0">
                <a:latin typeface="Trebuchet MS"/>
                <a:cs typeface="Trebuchet MS"/>
              </a:rPr>
              <a:t>DataFrame,</a:t>
            </a:r>
            <a:r>
              <a:rPr sz="2647" spc="-238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here's</a:t>
            </a:r>
            <a:r>
              <a:rPr sz="2647" spc="-287" dirty="0">
                <a:latin typeface="Trebuchet MS"/>
                <a:cs typeface="Trebuchet MS"/>
              </a:rPr>
              <a:t> </a:t>
            </a:r>
            <a:r>
              <a:rPr sz="2647" spc="-115" dirty="0">
                <a:latin typeface="Trebuchet MS"/>
                <a:cs typeface="Trebuchet MS"/>
              </a:rPr>
              <a:t>what</a:t>
            </a:r>
            <a:r>
              <a:rPr sz="2647" spc="-304" dirty="0">
                <a:latin typeface="Trebuchet MS"/>
                <a:cs typeface="Trebuchet MS"/>
              </a:rPr>
              <a:t> </a:t>
            </a:r>
            <a:r>
              <a:rPr sz="2647" spc="-75" dirty="0">
                <a:latin typeface="Trebuchet MS"/>
                <a:cs typeface="Trebuchet MS"/>
              </a:rPr>
              <a:t>you</a:t>
            </a:r>
            <a:r>
              <a:rPr sz="2647" spc="-260" dirty="0">
                <a:latin typeface="Trebuchet MS"/>
                <a:cs typeface="Trebuchet MS"/>
              </a:rPr>
              <a:t> </a:t>
            </a:r>
            <a:r>
              <a:rPr sz="2647" spc="-207" dirty="0">
                <a:latin typeface="Trebuchet MS"/>
                <a:cs typeface="Trebuchet MS"/>
              </a:rPr>
              <a:t>see: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2071743"/>
            <a:ext cx="8606118" cy="4504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67596" y="2217420"/>
            <a:ext cx="8516471" cy="401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53346" y="2391111"/>
            <a:ext cx="8012206" cy="3619500"/>
          </a:xfrm>
          <a:custGeom>
            <a:avLst/>
            <a:gdLst/>
            <a:ahLst/>
            <a:cxnLst/>
            <a:rect l="l" t="t" r="r" b="b"/>
            <a:pathLst>
              <a:path w="9080500" h="4102100">
                <a:moveTo>
                  <a:pt x="0" y="0"/>
                </a:moveTo>
                <a:lnTo>
                  <a:pt x="9080500" y="0"/>
                </a:lnTo>
                <a:lnTo>
                  <a:pt x="9080500" y="4102100"/>
                </a:lnTo>
                <a:lnTo>
                  <a:pt x="0" y="4102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53346" y="2391111"/>
            <a:ext cx="8012206" cy="3619500"/>
          </a:xfrm>
          <a:custGeom>
            <a:avLst/>
            <a:gdLst/>
            <a:ahLst/>
            <a:cxnLst/>
            <a:rect l="l" t="t" r="r" b="b"/>
            <a:pathLst>
              <a:path w="9080500" h="4102100">
                <a:moveTo>
                  <a:pt x="0" y="0"/>
                </a:moveTo>
                <a:lnTo>
                  <a:pt x="9080501" y="0"/>
                </a:lnTo>
                <a:lnTo>
                  <a:pt x="9080501" y="4102101"/>
                </a:lnTo>
                <a:lnTo>
                  <a:pt x="0" y="41021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20582" y="2670580"/>
            <a:ext cx="7468721" cy="330708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750274" algn="l"/>
              </a:tabLst>
            </a:pPr>
            <a:r>
              <a:rPr sz="1500" spc="66" dirty="0">
                <a:latin typeface="Arial"/>
                <a:cs typeface="Arial"/>
              </a:rPr>
              <a:t>scala&gt;	</a:t>
            </a:r>
            <a:r>
              <a:rPr sz="1500" b="1" spc="106" dirty="0">
                <a:solidFill>
                  <a:srgbClr val="8A2804"/>
                </a:solidFill>
                <a:latin typeface="Arial"/>
                <a:cs typeface="Arial"/>
              </a:rPr>
              <a:t>val </a:t>
            </a:r>
            <a:r>
              <a:rPr sz="1500" b="1" spc="97" dirty="0">
                <a:latin typeface="Arial"/>
                <a:cs typeface="Arial"/>
              </a:rPr>
              <a:t>df </a:t>
            </a:r>
            <a:r>
              <a:rPr sz="1500" b="1" spc="-53" dirty="0">
                <a:latin typeface="Arial"/>
                <a:cs typeface="Arial"/>
              </a:rPr>
              <a:t>=</a:t>
            </a:r>
            <a:r>
              <a:rPr sz="1500" b="1" spc="53" dirty="0">
                <a:latin typeface="Arial"/>
                <a:cs typeface="Arial"/>
              </a:rPr>
              <a:t> </a:t>
            </a:r>
            <a:r>
              <a:rPr sz="1500" b="1" spc="110" dirty="0">
                <a:latin typeface="Arial"/>
                <a:cs typeface="Arial"/>
              </a:rPr>
              <a:t>sqlContext.read.json(</a:t>
            </a:r>
            <a:r>
              <a:rPr sz="1500" b="1" spc="110" dirty="0">
                <a:solidFill>
                  <a:srgbClr val="0070C0"/>
                </a:solidFill>
                <a:latin typeface="Arial"/>
                <a:cs typeface="Arial"/>
              </a:rPr>
              <a:t>"/data/families.json"</a:t>
            </a:r>
            <a:r>
              <a:rPr sz="1500" b="1" spc="110" dirty="0">
                <a:latin typeface="Arial"/>
                <a:cs typeface="Arial"/>
              </a:rPr>
              <a:t>)</a:t>
            </a:r>
            <a:endParaRPr sz="1500" dirty="0">
              <a:latin typeface="Arial"/>
              <a:cs typeface="Arial"/>
            </a:endParaRPr>
          </a:p>
          <a:p>
            <a:pPr marL="11206">
              <a:lnSpc>
                <a:spcPts val="1782"/>
              </a:lnSpc>
              <a:spcBef>
                <a:spcPts val="53"/>
              </a:spcBef>
              <a:tabLst>
                <a:tab pos="750274" algn="l"/>
                <a:tab pos="2420039" algn="l"/>
                <a:tab pos="3473448" algn="l"/>
                <a:tab pos="4515651" algn="l"/>
              </a:tabLst>
            </a:pPr>
            <a:r>
              <a:rPr sz="1500" spc="66" dirty="0">
                <a:latin typeface="Arial"/>
                <a:cs typeface="Arial"/>
              </a:rPr>
              <a:t>scala&gt;	</a:t>
            </a:r>
            <a:r>
              <a:rPr sz="1500" b="1" spc="141" dirty="0">
                <a:latin typeface="Arial"/>
                <a:cs typeface="Arial"/>
              </a:rPr>
              <a:t>df.select(</a:t>
            </a:r>
            <a:r>
              <a:rPr sz="1500" b="1" spc="141" dirty="0">
                <a:solidFill>
                  <a:srgbClr val="0070C0"/>
                </a:solidFill>
                <a:latin typeface="Arial"/>
                <a:cs typeface="Arial"/>
              </a:rPr>
              <a:t>"id"</a:t>
            </a:r>
            <a:r>
              <a:rPr sz="1500" b="1" spc="141" dirty="0">
                <a:latin typeface="Arial"/>
                <a:cs typeface="Arial"/>
              </a:rPr>
              <a:t>,	</a:t>
            </a:r>
            <a:r>
              <a:rPr sz="1500" b="1" spc="128" dirty="0">
                <a:solidFill>
                  <a:srgbClr val="0070C0"/>
                </a:solidFill>
                <a:latin typeface="Arial"/>
                <a:cs typeface="Arial"/>
              </a:rPr>
              <a:t>"father"</a:t>
            </a:r>
            <a:r>
              <a:rPr sz="1500" b="1" spc="128" dirty="0">
                <a:latin typeface="Arial"/>
                <a:cs typeface="Arial"/>
              </a:rPr>
              <a:t>,	</a:t>
            </a:r>
            <a:r>
              <a:rPr sz="1500" b="1" spc="26" dirty="0">
                <a:solidFill>
                  <a:srgbClr val="0070C0"/>
                </a:solidFill>
                <a:latin typeface="Arial"/>
                <a:cs typeface="Arial"/>
              </a:rPr>
              <a:t>"mother"</a:t>
            </a:r>
            <a:r>
              <a:rPr sz="1500" b="1" spc="26" dirty="0">
                <a:latin typeface="Arial"/>
                <a:cs typeface="Arial"/>
              </a:rPr>
              <a:t>,	</a:t>
            </a:r>
            <a:r>
              <a:rPr sz="1500" b="1" spc="75" dirty="0">
                <a:solidFill>
                  <a:srgbClr val="0070C0"/>
                </a:solidFill>
                <a:latin typeface="Arial"/>
                <a:cs typeface="Arial"/>
              </a:rPr>
              <a:t>"children"</a:t>
            </a:r>
            <a:r>
              <a:rPr sz="1500" b="1" spc="75" dirty="0">
                <a:latin typeface="Arial"/>
                <a:cs typeface="Arial"/>
              </a:rPr>
              <a:t>).show(5)</a:t>
            </a:r>
            <a:endParaRPr sz="1500" dirty="0">
              <a:latin typeface="Arial"/>
              <a:cs typeface="Arial"/>
            </a:endParaRPr>
          </a:p>
          <a:p>
            <a:pPr marL="11206">
              <a:lnSpc>
                <a:spcPts val="1782"/>
              </a:lnSpc>
            </a:pPr>
            <a:r>
              <a:rPr sz="1500" dirty="0">
                <a:latin typeface="Arial"/>
                <a:cs typeface="Arial"/>
              </a:rPr>
              <a:t>+-­‐-­‐-­‐-­‐-­‐-­‐+-­‐-­‐-­‐-­‐-­‐-­‐-­‐-­‐-­‐-­‐-­‐-­‐-­‐-­‐-­‐-­‐-­‐-­‐-­‐-­‐+-­‐-­‐-­‐-­‐-­‐-­‐-­‐-­‐-­‐-­‐-­‐-­‐-­‐-­‐-­‐-­‐-­‐-­‐-­‐-­‐+-­‐-­‐-­‐-­‐-­‐-­‐-­‐-­‐-­‐-­‐-­‐-­‐-­‐-­‐-­‐-­‐-­‐-­‐-­‐-­‐+</a:t>
            </a:r>
          </a:p>
          <a:p>
            <a:pPr marL="11206">
              <a:lnSpc>
                <a:spcPts val="1782"/>
              </a:lnSpc>
              <a:spcBef>
                <a:spcPts val="53"/>
              </a:spcBef>
              <a:tabLst>
                <a:tab pos="750834" algn="l"/>
                <a:tab pos="2947865" algn="l"/>
                <a:tab pos="5155541" algn="l"/>
                <a:tab pos="7352572" algn="l"/>
              </a:tabLst>
            </a:pPr>
            <a:r>
              <a:rPr sz="1500" spc="432" dirty="0">
                <a:latin typeface="Arial"/>
                <a:cs typeface="Arial"/>
              </a:rPr>
              <a:t>| </a:t>
            </a:r>
            <a:r>
              <a:rPr sz="1500" spc="18" dirty="0">
                <a:latin typeface="Arial"/>
                <a:cs typeface="Arial"/>
              </a:rPr>
              <a:t> </a:t>
            </a:r>
            <a:r>
              <a:rPr sz="1500" spc="106" dirty="0">
                <a:latin typeface="Arial"/>
                <a:cs typeface="Arial"/>
              </a:rPr>
              <a:t>i</a:t>
            </a:r>
            <a:r>
              <a:rPr sz="1500" spc="344" dirty="0">
                <a:latin typeface="Arial"/>
                <a:cs typeface="Arial"/>
              </a:rPr>
              <a:t>d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432" dirty="0">
                <a:latin typeface="Arial"/>
                <a:cs typeface="Arial"/>
              </a:rPr>
              <a:t>|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-71" dirty="0">
                <a:latin typeface="Arial"/>
                <a:cs typeface="Arial"/>
              </a:rPr>
              <a:t> </a:t>
            </a:r>
            <a:r>
              <a:rPr sz="1500" spc="159" dirty="0">
                <a:latin typeface="Arial"/>
                <a:cs typeface="Arial"/>
              </a:rPr>
              <a:t>fathe</a:t>
            </a:r>
            <a:r>
              <a:rPr sz="1500" spc="141" dirty="0">
                <a:latin typeface="Arial"/>
                <a:cs typeface="Arial"/>
              </a:rPr>
              <a:t>r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432" dirty="0">
                <a:latin typeface="Arial"/>
                <a:cs typeface="Arial"/>
              </a:rPr>
              <a:t>|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18" dirty="0">
                <a:latin typeface="Arial"/>
                <a:cs typeface="Arial"/>
              </a:rPr>
              <a:t> mothe</a:t>
            </a:r>
            <a:r>
              <a:rPr sz="1500" spc="26" dirty="0">
                <a:latin typeface="Arial"/>
                <a:cs typeface="Arial"/>
              </a:rPr>
              <a:t>r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432" dirty="0">
                <a:latin typeface="Arial"/>
                <a:cs typeface="Arial"/>
              </a:rPr>
              <a:t>|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-71" dirty="0">
                <a:latin typeface="Arial"/>
                <a:cs typeface="Arial"/>
              </a:rPr>
              <a:t> </a:t>
            </a:r>
            <a:r>
              <a:rPr sz="1500" spc="128" dirty="0">
                <a:latin typeface="Arial"/>
                <a:cs typeface="Arial"/>
              </a:rPr>
              <a:t>childre</a:t>
            </a:r>
            <a:r>
              <a:rPr sz="1500" spc="212" dirty="0">
                <a:latin typeface="Arial"/>
                <a:cs typeface="Arial"/>
              </a:rPr>
              <a:t>n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432" dirty="0">
                <a:latin typeface="Arial"/>
                <a:cs typeface="Arial"/>
              </a:rPr>
              <a:t>|</a:t>
            </a:r>
            <a:endParaRPr sz="1500" dirty="0">
              <a:latin typeface="Arial"/>
              <a:cs typeface="Arial"/>
            </a:endParaRPr>
          </a:p>
          <a:p>
            <a:pPr marL="11206">
              <a:lnSpc>
                <a:spcPts val="1782"/>
              </a:lnSpc>
            </a:pPr>
            <a:r>
              <a:rPr sz="1500" dirty="0">
                <a:latin typeface="Arial"/>
                <a:cs typeface="Arial"/>
              </a:rPr>
              <a:t>+-­‐-­‐-­‐-­‐-­‐-­‐+-­‐-­‐-­‐-­‐-­‐-­‐-­‐-­‐-­‐-­‐-­‐-­‐-­‐-­‐-­‐-­‐-­‐-­‐-­‐-­‐+-­‐-­‐-­‐-­‐-­‐-­‐-­‐-­‐-­‐-­‐-­‐-­‐-­‐-­‐-­‐-­‐-­‐-­‐-­‐-­‐+-­‐-­‐-­‐-­‐-­‐-­‐-­‐-­‐-­‐-­‐-­‐-­‐-­‐-­‐-­‐-­‐-­‐-­‐-­‐-­‐+</a:t>
            </a:r>
          </a:p>
          <a:p>
            <a:pPr marL="11206">
              <a:lnSpc>
                <a:spcPts val="1782"/>
              </a:lnSpc>
              <a:spcBef>
                <a:spcPts val="53"/>
              </a:spcBef>
            </a:pPr>
            <a:r>
              <a:rPr sz="1500" spc="163" dirty="0">
                <a:latin typeface="Arial"/>
                <a:cs typeface="Arial"/>
              </a:rPr>
              <a:t>|909091|[1973,Marvin,M,Cz...|[1973,Vashti,F,Cz...|List([2005,Betsy,...|</a:t>
            </a:r>
            <a:endParaRPr sz="1500" dirty="0">
              <a:latin typeface="Arial"/>
              <a:cs typeface="Arial"/>
            </a:endParaRPr>
          </a:p>
          <a:p>
            <a:pPr marL="11206">
              <a:lnSpc>
                <a:spcPts val="1782"/>
              </a:lnSpc>
            </a:pPr>
            <a:r>
              <a:rPr sz="1500" spc="154" dirty="0">
                <a:latin typeface="Arial"/>
                <a:cs typeface="Arial"/>
              </a:rPr>
              <a:t>|909092|[1963,Amado,M,Car...|[1970,Darline,F,C...|List([2005,Harrie...|</a:t>
            </a:r>
            <a:endParaRPr sz="1500" dirty="0">
              <a:latin typeface="Arial"/>
              <a:cs typeface="Arial"/>
            </a:endParaRPr>
          </a:p>
          <a:p>
            <a:pPr marL="11206">
              <a:spcBef>
                <a:spcPts val="53"/>
              </a:spcBef>
            </a:pPr>
            <a:r>
              <a:rPr sz="1500" spc="168" dirty="0">
                <a:latin typeface="Arial"/>
                <a:cs typeface="Arial"/>
              </a:rPr>
              <a:t>|909093|[1975,Parker,M,Di...|[1978,Vesta,F,Din...|List([2006,Bobbi,...|</a:t>
            </a:r>
            <a:endParaRPr sz="1500" dirty="0">
              <a:latin typeface="Arial"/>
              <a:cs typeface="Arial"/>
            </a:endParaRPr>
          </a:p>
          <a:p>
            <a:pPr marL="11206">
              <a:lnSpc>
                <a:spcPts val="1782"/>
              </a:lnSpc>
              <a:spcBef>
                <a:spcPts val="53"/>
              </a:spcBef>
            </a:pPr>
            <a:r>
              <a:rPr sz="1500" spc="176" dirty="0">
                <a:latin typeface="Arial"/>
                <a:cs typeface="Arial"/>
              </a:rPr>
              <a:t>|909094|[1956,Kasey,M,Hur...|[1960,Isela,F,Hur...|List([2005,Cliffo...|</a:t>
            </a:r>
            <a:endParaRPr sz="1500" dirty="0">
              <a:latin typeface="Arial"/>
              <a:cs typeface="Arial"/>
            </a:endParaRPr>
          </a:p>
          <a:p>
            <a:pPr marL="11206">
              <a:lnSpc>
                <a:spcPts val="1782"/>
              </a:lnSpc>
            </a:pPr>
            <a:r>
              <a:rPr sz="1500" spc="154" dirty="0">
                <a:latin typeface="Arial"/>
                <a:cs typeface="Arial"/>
              </a:rPr>
              <a:t>|909095|[1956,Aaron,M,Met...|[1962,Beth,F,Mete...|List([2001,Angila...|</a:t>
            </a:r>
            <a:endParaRPr sz="1500" dirty="0">
              <a:latin typeface="Arial"/>
              <a:cs typeface="Arial"/>
            </a:endParaRPr>
          </a:p>
          <a:p>
            <a:pPr marL="11206">
              <a:lnSpc>
                <a:spcPts val="1782"/>
              </a:lnSpc>
            </a:pPr>
            <a:r>
              <a:rPr lang="en-US" sz="1500" dirty="0">
                <a:latin typeface="Arial"/>
                <a:cs typeface="Arial"/>
              </a:rPr>
              <a:t>+-­‐-­‐-­‐-­‐-­‐-­‐+-­‐-­‐-­‐-­‐-­‐-­‐-­‐-­‐-­‐-­‐-­‐-­‐-­‐-­‐-­‐-­‐-­‐-­‐-­‐-­‐+-­‐-­‐-­‐-­‐-­‐-­‐-­‐-­‐-­‐-­‐-­‐-­‐-­‐-­‐-­‐-­‐-­‐-­‐-­‐-­‐+-­‐-­‐-­‐-­‐-­‐-­‐-­‐-­‐-­‐-­‐-­‐-­‐-­‐-­‐-­‐-­‐-­‐-­‐-­‐-­‐+</a:t>
            </a:r>
          </a:p>
        </p:txBody>
      </p:sp>
      <p:sp>
        <p:nvSpPr>
          <p:cNvPr id="9" name="object 9"/>
          <p:cNvSpPr/>
          <p:nvPr/>
        </p:nvSpPr>
        <p:spPr>
          <a:xfrm>
            <a:off x="8156538" y="2553597"/>
            <a:ext cx="302559" cy="437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84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781409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2254063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explode()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876" y="1257501"/>
            <a:ext cx="4321549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latin typeface="Trebuchet MS"/>
                <a:cs typeface="Trebuchet MS"/>
              </a:rPr>
              <a:t>The schema is more interesting.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1623508"/>
            <a:ext cx="8606118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67596" y="1769185"/>
            <a:ext cx="8516471" cy="4459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53346" y="1998905"/>
            <a:ext cx="8012206" cy="4011706"/>
          </a:xfrm>
          <a:custGeom>
            <a:avLst/>
            <a:gdLst/>
            <a:ahLst/>
            <a:cxnLst/>
            <a:rect l="l" t="t" r="r" b="b"/>
            <a:pathLst>
              <a:path w="9080500" h="4546600">
                <a:moveTo>
                  <a:pt x="0" y="0"/>
                </a:moveTo>
                <a:lnTo>
                  <a:pt x="9080500" y="0"/>
                </a:lnTo>
                <a:lnTo>
                  <a:pt x="9080500" y="4546600"/>
                </a:lnTo>
                <a:lnTo>
                  <a:pt x="0" y="4546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53346" y="1998904"/>
            <a:ext cx="8012206" cy="4011706"/>
          </a:xfrm>
          <a:custGeom>
            <a:avLst/>
            <a:gdLst/>
            <a:ahLst/>
            <a:cxnLst/>
            <a:rect l="l" t="t" r="r" b="b"/>
            <a:pathLst>
              <a:path w="9080500" h="4546600">
                <a:moveTo>
                  <a:pt x="0" y="0"/>
                </a:moveTo>
                <a:lnTo>
                  <a:pt x="9080501" y="0"/>
                </a:lnTo>
                <a:lnTo>
                  <a:pt x="9080501" y="4546602"/>
                </a:lnTo>
                <a:lnTo>
                  <a:pt x="0" y="4546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38081" y="1988372"/>
            <a:ext cx="4957175" cy="28354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147" dirty="0">
                <a:latin typeface="Arial"/>
                <a:cs typeface="Arial"/>
              </a:rPr>
              <a:t>scala&gt; </a:t>
            </a:r>
            <a:r>
              <a:rPr sz="1147" b="1" dirty="0">
                <a:latin typeface="Arial"/>
                <a:cs typeface="Arial"/>
              </a:rPr>
              <a:t>df.printSchema</a:t>
            </a:r>
            <a:endParaRPr sz="1147" dirty="0">
              <a:latin typeface="Arial"/>
              <a:cs typeface="Arial"/>
            </a:endParaRPr>
          </a:p>
          <a:p>
            <a:pPr>
              <a:lnSpc>
                <a:spcPts val="1350"/>
              </a:lnSpc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root</a:t>
            </a:r>
          </a:p>
          <a:p>
            <a:pPr marL="78445"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|-­‐-­‐ id: integer (nullable = true)</a:t>
            </a:r>
          </a:p>
          <a:p>
            <a:pPr marL="78445">
              <a:lnSpc>
                <a:spcPts val="1350"/>
              </a:lnSpc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|-­‐-­‐ father: struct (nullable = true)</a:t>
            </a:r>
          </a:p>
          <a:p>
            <a:pPr marL="78445">
              <a:lnSpc>
                <a:spcPts val="1324"/>
              </a:lnSpc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                          firstName:  string (nullable  = true)</a:t>
            </a:r>
          </a:p>
          <a:p>
            <a:pPr marL="78445">
              <a:lnSpc>
                <a:spcPts val="1350"/>
              </a:lnSpc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                          middleName:  string (nullable  =  true)</a:t>
            </a:r>
          </a:p>
          <a:p>
            <a:pPr marL="78445">
              <a:lnSpc>
                <a:spcPts val="1350"/>
              </a:lnSpc>
              <a:spcBef>
                <a:spcPts val="35"/>
              </a:spcBef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                          lastName:  string (nullable  = true)</a:t>
            </a:r>
          </a:p>
          <a:p>
            <a:pPr marL="78445">
              <a:lnSpc>
                <a:spcPts val="1350"/>
              </a:lnSpc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gender: string (nullable = true)</a:t>
            </a:r>
          </a:p>
          <a:p>
            <a:pPr marL="78445">
              <a:lnSpc>
                <a:spcPts val="1350"/>
              </a:lnSpc>
              <a:spcBef>
                <a:spcPts val="35"/>
              </a:spcBef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birthYear: integer (nullable = true)</a:t>
            </a:r>
          </a:p>
          <a:p>
            <a:pPr marL="78445">
              <a:lnSpc>
                <a:spcPts val="1324"/>
              </a:lnSpc>
            </a:pPr>
            <a:r>
              <a:rPr sz="1147" dirty="0">
                <a:latin typeface="Arial"/>
                <a:cs typeface="Arial"/>
              </a:rPr>
              <a:t>|-­‐-­‐ mother: struct (nullable = true)</a:t>
            </a:r>
          </a:p>
          <a:p>
            <a:pPr marL="78445">
              <a:lnSpc>
                <a:spcPts val="1350"/>
              </a:lnSpc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                          firstName:  string (nullable  = true)</a:t>
            </a:r>
          </a:p>
          <a:p>
            <a:pPr marL="78445">
              <a:lnSpc>
                <a:spcPts val="1350"/>
              </a:lnSpc>
              <a:spcBef>
                <a:spcPts val="35"/>
              </a:spcBef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                          middleName:  string (nullable  =  true)</a:t>
            </a:r>
          </a:p>
          <a:p>
            <a:pPr marL="78445">
              <a:lnSpc>
                <a:spcPts val="1350"/>
              </a:lnSpc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                          lastName:  string (nullable  = true)</a:t>
            </a:r>
          </a:p>
          <a:p>
            <a:pPr marL="78445">
              <a:lnSpc>
                <a:spcPts val="1350"/>
              </a:lnSpc>
              <a:spcBef>
                <a:spcPts val="35"/>
              </a:spcBef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gender: string (nullable = true)</a:t>
            </a:r>
          </a:p>
          <a:p>
            <a:pPr marL="78445">
              <a:lnSpc>
                <a:spcPts val="1324"/>
              </a:lnSpc>
              <a:tabLst>
                <a:tab pos="481879" algn="l"/>
              </a:tabLst>
            </a:pPr>
            <a:r>
              <a:rPr sz="1147" dirty="0">
                <a:latin typeface="Arial"/>
                <a:cs typeface="Arial"/>
              </a:rPr>
              <a:t>|	|-­‐-­‐ birthYear: integer (nullable = true)</a:t>
            </a:r>
          </a:p>
          <a:p>
            <a:pPr marL="78445"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|-­‐-­‐ children: array (nullable = true)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0003" y="4756225"/>
            <a:ext cx="3261472" cy="1878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147" dirty="0">
                <a:latin typeface="Arial"/>
                <a:cs typeface="Arial"/>
              </a:rPr>
              <a:t>|-­‐-­‐ element: struct (containsNull = true)</a:t>
            </a:r>
            <a:endParaRPr sz="114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523" y="4756225"/>
            <a:ext cx="91328" cy="107269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lnSpc>
                <a:spcPts val="1350"/>
              </a:lnSpc>
              <a:spcBef>
                <a:spcPts val="88"/>
              </a:spcBef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  <a:p>
            <a:pPr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  <a:p>
            <a:pPr>
              <a:lnSpc>
                <a:spcPts val="1350"/>
              </a:lnSpc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  <a:p>
            <a:pPr>
              <a:lnSpc>
                <a:spcPts val="1324"/>
              </a:lnSpc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  <a:p>
            <a:pPr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0003" y="4924313"/>
            <a:ext cx="91328" cy="89014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  <a:p>
            <a:pPr>
              <a:lnSpc>
                <a:spcPts val="1350"/>
              </a:lnSpc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  <a:p>
            <a:pPr>
              <a:lnSpc>
                <a:spcPts val="1324"/>
              </a:lnSpc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  <a:p>
            <a:pPr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|</a:t>
            </a:r>
            <a:endParaRPr sz="114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0003" y="4959825"/>
            <a:ext cx="4102349" cy="89014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147" dirty="0">
                <a:latin typeface="Arial"/>
                <a:cs typeface="Arial"/>
              </a:rPr>
              <a:t>|-­‐-­‐                           firstName:  string (nullable  = true)</a:t>
            </a:r>
          </a:p>
          <a:p>
            <a:pPr>
              <a:lnSpc>
                <a:spcPts val="1350"/>
              </a:lnSpc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|-­‐-­‐                           middleName:  string  (nullable  = true)</a:t>
            </a:r>
          </a:p>
          <a:p>
            <a:pPr>
              <a:lnSpc>
                <a:spcPts val="1324"/>
              </a:lnSpc>
            </a:pPr>
            <a:r>
              <a:rPr sz="1147" dirty="0">
                <a:latin typeface="Arial"/>
                <a:cs typeface="Arial"/>
              </a:rPr>
              <a:t>|-­‐-­‐                          lastName:  string (nullable  =  true)</a:t>
            </a:r>
          </a:p>
          <a:p>
            <a:pPr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|-­‐-­‐ gender: string (nullable = true)</a:t>
            </a:r>
          </a:p>
          <a:p>
            <a:pPr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|-­‐-­‐ birthYear: integer (nullable = true)</a:t>
            </a:r>
          </a:p>
        </p:txBody>
      </p:sp>
      <p:sp>
        <p:nvSpPr>
          <p:cNvPr id="13" name="object 13"/>
          <p:cNvSpPr/>
          <p:nvPr/>
        </p:nvSpPr>
        <p:spPr>
          <a:xfrm>
            <a:off x="8145332" y="2094156"/>
            <a:ext cx="302559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8462984" y="6278454"/>
            <a:ext cx="224118" cy="355308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11206">
              <a:spcBef>
                <a:spcPts val="18"/>
              </a:spcBef>
            </a:pPr>
            <a:r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t>110</a:t>
            </a:r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8961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2254063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explode()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876" y="1212678"/>
            <a:ext cx="7736541" cy="1093663"/>
          </a:xfrm>
          <a:prstGeom prst="rect">
            <a:avLst/>
          </a:prstGeom>
        </p:spPr>
        <p:txBody>
          <a:bodyPr vert="horz" wrap="square" lIns="0" tIns="68356" rIns="0" bIns="0" rtlCol="0">
            <a:spAutoFit/>
          </a:bodyPr>
          <a:lstStyle/>
          <a:p>
            <a:pPr marL="11206" marR="4483">
              <a:lnSpc>
                <a:spcPct val="81500"/>
              </a:lnSpc>
              <a:spcBef>
                <a:spcPts val="538"/>
              </a:spcBef>
            </a:pPr>
            <a:r>
              <a:rPr sz="2030" dirty="0">
                <a:latin typeface="Trebuchet MS"/>
                <a:cs typeface="Trebuchet MS"/>
              </a:rPr>
              <a:t>In that layout, the data can be difficult to manage. But, we can </a:t>
            </a:r>
            <a:r>
              <a:rPr sz="2030" i="1" dirty="0">
                <a:latin typeface="Trebuchet MS"/>
                <a:cs typeface="Trebuchet MS"/>
              </a:rPr>
              <a:t>explode  </a:t>
            </a:r>
            <a:r>
              <a:rPr sz="2030" dirty="0">
                <a:latin typeface="Trebuchet MS"/>
                <a:cs typeface="Trebuchet MS"/>
              </a:rPr>
              <a:t>the columns to make them easier to manage. For instance, we can turn a  single </a:t>
            </a:r>
            <a:r>
              <a:rPr sz="2030" dirty="0">
                <a:latin typeface="Arial"/>
                <a:cs typeface="Arial"/>
              </a:rPr>
              <a:t>children </a:t>
            </a:r>
            <a:r>
              <a:rPr sz="2030" dirty="0">
                <a:latin typeface="Trebuchet MS"/>
                <a:cs typeface="Trebuchet MS"/>
              </a:rPr>
              <a:t>value, an array, into multiple values, one per row:</a:t>
            </a:r>
            <a:endParaRPr sz="203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2195008"/>
            <a:ext cx="8606118" cy="375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67596" y="2340685"/>
            <a:ext cx="8516471" cy="326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53346" y="2626435"/>
            <a:ext cx="8012206" cy="2667000"/>
          </a:xfrm>
          <a:custGeom>
            <a:avLst/>
            <a:gdLst/>
            <a:ahLst/>
            <a:cxnLst/>
            <a:rect l="l" t="t" r="r" b="b"/>
            <a:pathLst>
              <a:path w="9080500" h="3022600">
                <a:moveTo>
                  <a:pt x="0" y="0"/>
                </a:moveTo>
                <a:lnTo>
                  <a:pt x="9080500" y="0"/>
                </a:lnTo>
                <a:lnTo>
                  <a:pt x="9080500" y="3022600"/>
                </a:lnTo>
                <a:lnTo>
                  <a:pt x="0" y="3022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53346" y="2626434"/>
            <a:ext cx="8012206" cy="2667000"/>
          </a:xfrm>
          <a:custGeom>
            <a:avLst/>
            <a:gdLst/>
            <a:ahLst/>
            <a:cxnLst/>
            <a:rect l="l" t="t" r="r" b="b"/>
            <a:pathLst>
              <a:path w="9080500" h="3022600">
                <a:moveTo>
                  <a:pt x="0" y="0"/>
                </a:moveTo>
                <a:lnTo>
                  <a:pt x="9080501" y="0"/>
                </a:lnTo>
                <a:lnTo>
                  <a:pt x="9080501" y="3022602"/>
                </a:lnTo>
                <a:lnTo>
                  <a:pt x="0" y="3022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26876" y="2901898"/>
            <a:ext cx="7083799" cy="247942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1350"/>
              </a:lnSpc>
              <a:spcBef>
                <a:spcPts val="88"/>
              </a:spcBef>
            </a:pPr>
            <a:r>
              <a:rPr sz="1147" dirty="0">
                <a:latin typeface="Arial"/>
                <a:cs typeface="Arial"/>
              </a:rPr>
              <a:t>scala&gt; </a:t>
            </a:r>
            <a:r>
              <a:rPr sz="1147" b="1" dirty="0">
                <a:latin typeface="Arial"/>
                <a:cs typeface="Arial"/>
              </a:rPr>
              <a:t>val df2 = df.filter($</a:t>
            </a:r>
            <a:r>
              <a:rPr sz="1147" b="1" dirty="0">
                <a:solidFill>
                  <a:srgbClr val="0070C0"/>
                </a:solidFill>
                <a:latin typeface="Arial"/>
                <a:cs typeface="Arial"/>
              </a:rPr>
              <a:t>"id" </a:t>
            </a:r>
            <a:r>
              <a:rPr sz="1147" b="1" dirty="0">
                <a:latin typeface="Arial"/>
                <a:cs typeface="Arial"/>
              </a:rPr>
              <a:t>=== </a:t>
            </a:r>
            <a:r>
              <a:rPr sz="1147" b="1" dirty="0">
                <a:solidFill>
                  <a:srgbClr val="137D40"/>
                </a:solidFill>
                <a:latin typeface="Arial"/>
                <a:cs typeface="Arial"/>
              </a:rPr>
              <a:t>168</a:t>
            </a:r>
            <a:r>
              <a:rPr sz="1147" b="1" dirty="0">
                <a:latin typeface="Arial"/>
                <a:cs typeface="Arial"/>
              </a:rPr>
              <a:t>).</a:t>
            </a:r>
            <a:endParaRPr sz="1147">
              <a:latin typeface="Arial"/>
              <a:cs typeface="Arial"/>
            </a:endParaRPr>
          </a:p>
          <a:p>
            <a:pPr marL="1602527">
              <a:lnSpc>
                <a:spcPts val="1324"/>
              </a:lnSpc>
            </a:pPr>
            <a:r>
              <a:rPr sz="1147" b="1" dirty="0">
                <a:latin typeface="Arial"/>
                <a:cs typeface="Arial"/>
              </a:rPr>
              <a:t>explode[Seq[Person], Person](</a:t>
            </a:r>
            <a:r>
              <a:rPr sz="1147" b="1" dirty="0">
                <a:solidFill>
                  <a:srgbClr val="0070C0"/>
                </a:solidFill>
                <a:latin typeface="Arial"/>
                <a:cs typeface="Arial"/>
              </a:rPr>
              <a:t>"children"</a:t>
            </a:r>
            <a:r>
              <a:rPr sz="1147" b="1" dirty="0">
                <a:latin typeface="Arial"/>
                <a:cs typeface="Arial"/>
              </a:rPr>
              <a:t>, </a:t>
            </a:r>
            <a:r>
              <a:rPr sz="1147" b="1" dirty="0">
                <a:solidFill>
                  <a:srgbClr val="0070C0"/>
                </a:solidFill>
                <a:latin typeface="Arial"/>
                <a:cs typeface="Arial"/>
              </a:rPr>
              <a:t>"child"</a:t>
            </a:r>
            <a:r>
              <a:rPr sz="1147" b="1" dirty="0">
                <a:latin typeface="Arial"/>
                <a:cs typeface="Arial"/>
              </a:rPr>
              <a:t>) { v =&gt; v.toList }</a:t>
            </a:r>
            <a:endParaRPr sz="1147">
              <a:latin typeface="Arial"/>
              <a:cs typeface="Arial"/>
            </a:endParaRPr>
          </a:p>
          <a:p>
            <a:pPr marL="11206"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scala&gt; </a:t>
            </a:r>
            <a:r>
              <a:rPr sz="1147" b="1" dirty="0">
                <a:latin typeface="Arial"/>
                <a:cs typeface="Arial"/>
              </a:rPr>
              <a:t>df2.show()</a:t>
            </a:r>
            <a:endParaRPr sz="1147">
              <a:latin typeface="Arial"/>
              <a:cs typeface="Arial"/>
            </a:endParaRPr>
          </a:p>
          <a:p>
            <a:pPr marL="11206">
              <a:lnSpc>
                <a:spcPts val="1350"/>
              </a:lnSpc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+-­‐-­‐-­‐+-­‐-­‐-­‐-­‐-­‐-­‐-­‐-­‐-­‐-­‐-­‐-­‐-­‐-­‐-­‐-­‐-­‐-­‐-­‐-­‐+-­‐-­‐-­‐-­‐-­‐-­‐-­‐-­‐-­‐-­‐-­‐-­‐-­‐-­‐-­‐-­‐-­‐-­‐-­‐-­‐+-­‐-­‐-­‐-­‐-­‐-­‐-­‐-­‐-­‐-­‐-­‐-­‐-­‐-­‐-­‐-­‐-­‐-­‐-­‐-­‐+-­‐-­‐-­‐-­‐-­‐-­‐-­‐-­‐-­‐-­‐-­‐-­‐-­‐-­‐-­‐-­‐-­‐-­‐-­‐-­‐+</a:t>
            </a:r>
            <a:endParaRPr sz="1147">
              <a:latin typeface="Arial"/>
              <a:cs typeface="Arial"/>
            </a:endParaRPr>
          </a:p>
          <a:p>
            <a:pPr marL="11206">
              <a:lnSpc>
                <a:spcPts val="1324"/>
              </a:lnSpc>
              <a:tabLst>
                <a:tab pos="1524081" algn="l"/>
                <a:tab pos="3182640" algn="l"/>
                <a:tab pos="4696075" algn="l"/>
                <a:tab pos="6601737" algn="l"/>
              </a:tabLst>
            </a:pPr>
            <a:r>
              <a:rPr sz="1147" dirty="0">
                <a:latin typeface="Arial"/>
                <a:cs typeface="Arial"/>
              </a:rPr>
              <a:t>|  id|	father|	mother|	children|	child|</a:t>
            </a:r>
            <a:endParaRPr sz="1147">
              <a:latin typeface="Arial"/>
              <a:cs typeface="Arial"/>
            </a:endParaRPr>
          </a:p>
          <a:p>
            <a:pPr marL="11206"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+-­‐-­‐-­‐+-­‐-­‐-­‐-­‐-­‐-­‐-­‐-­‐-­‐-­‐-­‐-­‐-­‐-­‐-­‐-­‐-­‐-­‐-­‐-­‐+-­‐-­‐-­‐-­‐-­‐-­‐-­‐-­‐-­‐-­‐-­‐-­‐-­‐-­‐-­‐-­‐-­‐-­‐-­‐-­‐+-­‐-­‐-­‐-­‐-­‐-­‐-­‐-­‐-­‐-­‐-­‐-­‐-­‐-­‐-­‐-­‐-­‐-­‐-­‐-­‐+-­‐-­‐-­‐-­‐-­‐-­‐-­‐-­‐-­‐-­‐-­‐-­‐-­‐-­‐-­‐-­‐-­‐-­‐-­‐-­‐+</a:t>
            </a:r>
            <a:endParaRPr sz="1147">
              <a:latin typeface="Arial"/>
              <a:cs typeface="Arial"/>
            </a:endParaRPr>
          </a:p>
          <a:p>
            <a:pPr marL="11206">
              <a:lnSpc>
                <a:spcPts val="1350"/>
              </a:lnSpc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|168|[Nicolas,Jorge,Tr...|[Jenette,Elouise,...|ArrayBuffer([Terr...|[Terri,Olene,Traf...|</a:t>
            </a:r>
            <a:endParaRPr sz="1147">
              <a:latin typeface="Arial"/>
              <a:cs typeface="Arial"/>
            </a:endParaRPr>
          </a:p>
          <a:p>
            <a:pPr marL="11206"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|168|[Nicolas,Jorge,Tr...|[Jenette,Elouise,...|ArrayBuffer([Terr...|[Bobbie,Lupe,Traf...|</a:t>
            </a:r>
            <a:endParaRPr sz="1147">
              <a:latin typeface="Arial"/>
              <a:cs typeface="Arial"/>
            </a:endParaRPr>
          </a:p>
          <a:p>
            <a:pPr marL="11206">
              <a:lnSpc>
                <a:spcPts val="1350"/>
              </a:lnSpc>
              <a:spcBef>
                <a:spcPts val="35"/>
              </a:spcBef>
            </a:pPr>
            <a:r>
              <a:rPr sz="1147" dirty="0">
                <a:latin typeface="Arial"/>
                <a:cs typeface="Arial"/>
              </a:rPr>
              <a:t>|168|[Nicolas,Jorge,Tr...|[Jenette,Elouise,...|ArrayBuffer([Terr...|[Liana,Ophelia,Tr...|</a:t>
            </a:r>
            <a:endParaRPr sz="1147">
              <a:latin typeface="Arial"/>
              <a:cs typeface="Arial"/>
            </a:endParaRPr>
          </a:p>
          <a:p>
            <a:pPr marL="11206">
              <a:lnSpc>
                <a:spcPts val="1324"/>
              </a:lnSpc>
            </a:pPr>
            <a:r>
              <a:rPr sz="1147" dirty="0">
                <a:latin typeface="Arial"/>
                <a:cs typeface="Arial"/>
              </a:rPr>
              <a:t>|168|[Nicolas,Jorge,Tr...|[Jenette,Elouise,...|ArrayBuffer([Terr...|[Pablo,Son,Trafto...|</a:t>
            </a:r>
            <a:endParaRPr sz="1147">
              <a:latin typeface="Arial"/>
              <a:cs typeface="Arial"/>
            </a:endParaRPr>
          </a:p>
          <a:p>
            <a:pPr marL="11206">
              <a:lnSpc>
                <a:spcPts val="1350"/>
              </a:lnSpc>
            </a:pPr>
            <a:r>
              <a:rPr sz="1147" dirty="0">
                <a:latin typeface="Arial"/>
                <a:cs typeface="Arial"/>
              </a:rPr>
              <a:t>+-­‐-­‐-­‐+-­‐-­‐-­‐-­‐-­‐-­‐-­‐-­‐-­‐-­‐-­‐-­‐-­‐-­‐-­‐-­‐-­‐-­‐-­‐-­‐+-­‐-­‐-­‐-­‐-­‐-­‐-­‐-­‐-­‐-­‐-­‐-­‐-­‐-­‐-­‐-­‐-­‐-­‐-­‐-­‐+-­‐-­‐-­‐-­‐-­‐-­‐-­‐-­‐-­‐-­‐-­‐-­‐-­‐-­‐-­‐-­‐-­‐-­‐-­‐-­‐+-­‐-­‐-­‐-­‐-­‐-­‐-­‐-­‐-­‐-­‐-­‐-­‐-­‐-­‐-­‐-­‐-­‐-­‐-­‐-­‐+</a:t>
            </a:r>
            <a:endParaRPr sz="114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78950" y="2788920"/>
            <a:ext cx="291351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626876" y="5483957"/>
            <a:ext cx="7669866" cy="77522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marR="4483">
              <a:lnSpc>
                <a:spcPct val="100899"/>
              </a:lnSpc>
              <a:spcBef>
                <a:spcPts val="71"/>
              </a:spcBef>
            </a:pPr>
            <a:r>
              <a:rPr sz="1677" dirty="0">
                <a:latin typeface="Trebuchet MS"/>
                <a:cs typeface="Trebuchet MS"/>
              </a:rPr>
              <a:t>Note what happened: A single children column value was exploded into multiple values,  one per row. The rest of the values in the original row were duplicated in the new rows.</a:t>
            </a:r>
            <a:endParaRPr sz="167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86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646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2254063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explode()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876" y="1257501"/>
            <a:ext cx="7465919" cy="8260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647" dirty="0">
                <a:latin typeface="Trebuchet MS"/>
                <a:cs typeface="Trebuchet MS"/>
              </a:rPr>
              <a:t>The resulting DataFrame has one child per row, and it's  easier to work with: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2195008"/>
            <a:ext cx="8606118" cy="438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67596" y="2340685"/>
            <a:ext cx="8516471" cy="3888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53346" y="2626435"/>
            <a:ext cx="8012206" cy="3384176"/>
          </a:xfrm>
          <a:custGeom>
            <a:avLst/>
            <a:gdLst/>
            <a:ahLst/>
            <a:cxnLst/>
            <a:rect l="l" t="t" r="r" b="b"/>
            <a:pathLst>
              <a:path w="9080500" h="3835400">
                <a:moveTo>
                  <a:pt x="0" y="0"/>
                </a:moveTo>
                <a:lnTo>
                  <a:pt x="9080500" y="0"/>
                </a:lnTo>
                <a:lnTo>
                  <a:pt x="9080500" y="3835400"/>
                </a:lnTo>
                <a:lnTo>
                  <a:pt x="0" y="3835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53346" y="2626434"/>
            <a:ext cx="8012206" cy="3384176"/>
          </a:xfrm>
          <a:custGeom>
            <a:avLst/>
            <a:gdLst/>
            <a:ahLst/>
            <a:cxnLst/>
            <a:rect l="l" t="t" r="r" b="b"/>
            <a:pathLst>
              <a:path w="9080500" h="3835400">
                <a:moveTo>
                  <a:pt x="0" y="0"/>
                </a:moveTo>
                <a:lnTo>
                  <a:pt x="9080501" y="0"/>
                </a:lnTo>
                <a:lnTo>
                  <a:pt x="9080501" y="3835402"/>
                </a:lnTo>
                <a:lnTo>
                  <a:pt x="0" y="38354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26876" y="2818974"/>
            <a:ext cx="6993030" cy="16656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750274" algn="l"/>
              </a:tabLst>
            </a:pPr>
            <a:r>
              <a:rPr sz="1500" dirty="0">
                <a:latin typeface="Arial"/>
                <a:cs typeface="Arial"/>
              </a:rPr>
              <a:t>scala&gt;	</a:t>
            </a:r>
            <a:r>
              <a:rPr sz="1500" b="1" dirty="0">
                <a:latin typeface="Arial"/>
                <a:cs typeface="Arial"/>
              </a:rPr>
              <a:t>df2.select($</a:t>
            </a:r>
            <a:r>
              <a:rPr sz="1500" b="1" dirty="0">
                <a:solidFill>
                  <a:srgbClr val="0070C0"/>
                </a:solidFill>
                <a:latin typeface="Arial"/>
                <a:cs typeface="Arial"/>
              </a:rPr>
              <a:t>"father.firstName"</a:t>
            </a:r>
            <a:r>
              <a:rPr sz="1500" b="1" dirty="0">
                <a:latin typeface="Arial"/>
                <a:cs typeface="Arial"/>
              </a:rPr>
              <a:t>.as(</a:t>
            </a:r>
            <a:r>
              <a:rPr sz="1500" b="1" dirty="0">
                <a:solidFill>
                  <a:srgbClr val="0070C0"/>
                </a:solidFill>
                <a:latin typeface="Arial"/>
                <a:cs typeface="Arial"/>
              </a:rPr>
              <a:t>"fatherFirstName"</a:t>
            </a:r>
            <a:r>
              <a:rPr sz="1500" b="1" dirty="0">
                <a:latin typeface="Arial"/>
                <a:cs typeface="Arial"/>
              </a:rPr>
              <a:t>),</a:t>
            </a:r>
            <a:endParaRPr sz="1500" dirty="0">
              <a:latin typeface="Arial"/>
              <a:cs typeface="Arial"/>
            </a:endParaRPr>
          </a:p>
          <a:p>
            <a:pPr marL="1893895">
              <a:lnSpc>
                <a:spcPts val="1782"/>
              </a:lnSpc>
              <a:spcBef>
                <a:spcPts val="53"/>
              </a:spcBef>
            </a:pPr>
            <a:r>
              <a:rPr sz="1500" b="1" dirty="0">
                <a:latin typeface="Arial"/>
                <a:cs typeface="Arial"/>
              </a:rPr>
              <a:t>$</a:t>
            </a:r>
            <a:r>
              <a:rPr sz="1500" b="1" dirty="0">
                <a:solidFill>
                  <a:srgbClr val="0070C0"/>
                </a:solidFill>
                <a:latin typeface="Arial"/>
                <a:cs typeface="Arial"/>
              </a:rPr>
              <a:t>"mother.firstName"</a:t>
            </a:r>
            <a:r>
              <a:rPr sz="1500" b="1" dirty="0">
                <a:latin typeface="Arial"/>
                <a:cs typeface="Arial"/>
              </a:rPr>
              <a:t>.as(</a:t>
            </a:r>
            <a:r>
              <a:rPr sz="1500" b="1" dirty="0">
                <a:solidFill>
                  <a:srgbClr val="0070C0"/>
                </a:solidFill>
                <a:latin typeface="Arial"/>
                <a:cs typeface="Arial"/>
              </a:rPr>
              <a:t>"motherFirstName"</a:t>
            </a:r>
            <a:r>
              <a:rPr sz="1500" b="1" dirty="0">
                <a:latin typeface="Arial"/>
                <a:cs typeface="Arial"/>
              </a:rPr>
              <a:t>),</a:t>
            </a:r>
            <a:endParaRPr sz="1500" dirty="0">
              <a:latin typeface="Arial"/>
              <a:cs typeface="Arial"/>
            </a:endParaRPr>
          </a:p>
          <a:p>
            <a:pPr marL="1893895">
              <a:lnSpc>
                <a:spcPts val="1782"/>
              </a:lnSpc>
            </a:pPr>
            <a:r>
              <a:rPr sz="1500" b="1" dirty="0">
                <a:latin typeface="Arial"/>
                <a:cs typeface="Arial"/>
              </a:rPr>
              <a:t>$</a:t>
            </a:r>
            <a:r>
              <a:rPr sz="1500" b="1" dirty="0">
                <a:solidFill>
                  <a:srgbClr val="0070C0"/>
                </a:solidFill>
                <a:latin typeface="Arial"/>
                <a:cs typeface="Arial"/>
              </a:rPr>
              <a:t>"child.firstName"</a:t>
            </a:r>
            <a:r>
              <a:rPr sz="1500" b="1" dirty="0">
                <a:latin typeface="Arial"/>
                <a:cs typeface="Arial"/>
              </a:rPr>
              <a:t>.as(</a:t>
            </a:r>
            <a:r>
              <a:rPr sz="1500" b="1" dirty="0">
                <a:solidFill>
                  <a:srgbClr val="0070C0"/>
                </a:solidFill>
                <a:latin typeface="Arial"/>
                <a:cs typeface="Arial"/>
              </a:rPr>
              <a:t>"childFirstName"</a:t>
            </a:r>
            <a:r>
              <a:rPr sz="1500" b="1" dirty="0">
                <a:latin typeface="Arial"/>
                <a:cs typeface="Arial"/>
              </a:rPr>
              <a:t>),</a:t>
            </a:r>
            <a:endParaRPr sz="1500" dirty="0">
              <a:latin typeface="Arial"/>
              <a:cs typeface="Arial"/>
            </a:endParaRPr>
          </a:p>
          <a:p>
            <a:pPr marL="1893895">
              <a:lnSpc>
                <a:spcPts val="1782"/>
              </a:lnSpc>
              <a:spcBef>
                <a:spcPts val="53"/>
              </a:spcBef>
            </a:pPr>
            <a:r>
              <a:rPr sz="1500" b="1" dirty="0">
                <a:latin typeface="Arial"/>
                <a:cs typeface="Arial"/>
              </a:rPr>
              <a:t>$</a:t>
            </a:r>
            <a:r>
              <a:rPr sz="1500" b="1" dirty="0">
                <a:solidFill>
                  <a:srgbClr val="0070C0"/>
                </a:solidFill>
                <a:latin typeface="Arial"/>
                <a:cs typeface="Arial"/>
              </a:rPr>
              <a:t>"child.middleName"</a:t>
            </a:r>
            <a:r>
              <a:rPr sz="1500" b="1" dirty="0">
                <a:latin typeface="Arial"/>
                <a:cs typeface="Arial"/>
              </a:rPr>
              <a:t>.as(</a:t>
            </a:r>
            <a:r>
              <a:rPr sz="1500" b="1" dirty="0">
                <a:solidFill>
                  <a:srgbClr val="0070C0"/>
                </a:solidFill>
                <a:latin typeface="Arial"/>
                <a:cs typeface="Arial"/>
              </a:rPr>
              <a:t>"childMiddleName"</a:t>
            </a:r>
            <a:r>
              <a:rPr sz="1500" b="1" dirty="0">
                <a:latin typeface="Arial"/>
                <a:cs typeface="Arial"/>
              </a:rPr>
              <a:t>)).show()</a:t>
            </a:r>
            <a:endParaRPr sz="1500" dirty="0">
              <a:latin typeface="Arial"/>
              <a:cs typeface="Arial"/>
            </a:endParaRPr>
          </a:p>
          <a:p>
            <a:pPr marL="11206">
              <a:lnSpc>
                <a:spcPts val="1782"/>
              </a:lnSpc>
            </a:pPr>
            <a:r>
              <a:rPr sz="1500" dirty="0">
                <a:latin typeface="Arial"/>
                <a:cs typeface="Arial"/>
              </a:rPr>
              <a:t>+-­‐-­‐-­‐-­‐-­‐-­‐-­‐-­‐-­‐-­‐-­‐-­‐-­‐-­‐-­‐+-­‐-­‐-­‐-­‐-­‐-­‐-­‐-­‐-­‐-­‐-­‐-­‐-­‐-­‐-­‐+-­‐-­‐-­‐-­‐-­‐-­‐-­‐-­‐-­‐-­‐-­‐-­‐-­‐-­‐+-­‐-­‐-­‐-­‐-­‐-­‐-­‐-­‐-­‐-­‐-­‐-­‐-­‐-­‐-­‐+</a:t>
            </a:r>
          </a:p>
          <a:p>
            <a:pPr marL="11206">
              <a:lnSpc>
                <a:spcPts val="1782"/>
              </a:lnSpc>
              <a:spcBef>
                <a:spcPts val="53"/>
              </a:spcBef>
            </a:pPr>
            <a:r>
              <a:rPr sz="1500" dirty="0">
                <a:latin typeface="Arial"/>
                <a:cs typeface="Arial"/>
              </a:rPr>
              <a:t>|fatherFirstName|motherFirstName|childFirstName|childMiddleName|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6876" y="4432621"/>
            <a:ext cx="127187" cy="96029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dirty="0">
                <a:latin typeface="Arial"/>
                <a:cs typeface="Arial"/>
              </a:rPr>
              <a:t>|</a:t>
            </a:r>
            <a:endParaRPr sz="1500">
              <a:latin typeface="Arial"/>
              <a:cs typeface="Arial"/>
            </a:endParaRPr>
          </a:p>
          <a:p>
            <a:pPr marL="11206">
              <a:lnSpc>
                <a:spcPts val="1782"/>
              </a:lnSpc>
              <a:spcBef>
                <a:spcPts val="53"/>
              </a:spcBef>
            </a:pPr>
            <a:r>
              <a:rPr sz="1500" dirty="0">
                <a:latin typeface="Arial"/>
                <a:cs typeface="Arial"/>
              </a:rPr>
              <a:t>|</a:t>
            </a:r>
            <a:endParaRPr sz="1500">
              <a:latin typeface="Arial"/>
              <a:cs typeface="Arial"/>
            </a:endParaRPr>
          </a:p>
          <a:p>
            <a:pPr marL="11206">
              <a:lnSpc>
                <a:spcPts val="1782"/>
              </a:lnSpc>
            </a:pPr>
            <a:r>
              <a:rPr sz="1500" dirty="0">
                <a:latin typeface="Arial"/>
                <a:cs typeface="Arial"/>
              </a:rPr>
              <a:t>|</a:t>
            </a:r>
            <a:endParaRPr sz="1500">
              <a:latin typeface="Arial"/>
              <a:cs typeface="Arial"/>
            </a:endParaRPr>
          </a:p>
          <a:p>
            <a:pPr marL="11206">
              <a:spcBef>
                <a:spcPts val="53"/>
              </a:spcBef>
            </a:pPr>
            <a:r>
              <a:rPr sz="1500" dirty="0">
                <a:latin typeface="Arial"/>
                <a:cs typeface="Arial"/>
              </a:rPr>
              <a:t>|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7597" y="4552502"/>
            <a:ext cx="829796" cy="925929"/>
          </a:xfrm>
          <a:prstGeom prst="rect">
            <a:avLst/>
          </a:prstGeom>
        </p:spPr>
        <p:txBody>
          <a:bodyPr vert="horz" wrap="square" lIns="0" tIns="7844" rIns="0" bIns="0" rtlCol="0">
            <a:spAutoFit/>
          </a:bodyPr>
          <a:lstStyle/>
          <a:p>
            <a:pPr marL="11206" marR="4483" algn="just">
              <a:lnSpc>
                <a:spcPct val="101299"/>
              </a:lnSpc>
              <a:spcBef>
                <a:spcPts val="62"/>
              </a:spcBef>
            </a:pPr>
            <a:r>
              <a:rPr sz="1500" dirty="0">
                <a:latin typeface="Arial"/>
                <a:cs typeface="Arial"/>
              </a:rPr>
              <a:t>Nicolas|  Nicolas|  Nicolas|  Nicolas|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249056" y="4432621"/>
            <a:ext cx="833156" cy="925929"/>
          </a:xfrm>
          <a:prstGeom prst="rect">
            <a:avLst/>
          </a:prstGeom>
        </p:spPr>
        <p:txBody>
          <a:bodyPr vert="horz" wrap="square" lIns="0" tIns="7844" rIns="0" bIns="0" rtlCol="0">
            <a:spAutoFit/>
          </a:bodyPr>
          <a:lstStyle/>
          <a:p>
            <a:pPr marL="11206" marR="4483" algn="just">
              <a:lnSpc>
                <a:spcPct val="101299"/>
              </a:lnSpc>
              <a:spcBef>
                <a:spcPts val="62"/>
              </a:spcBef>
            </a:pPr>
            <a:r>
              <a:rPr sz="1500" dirty="0">
                <a:latin typeface="Arial"/>
                <a:cs typeface="Arial"/>
              </a:rPr>
              <a:t>Jenette|  Jenette|  Jenette|  Jenette|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30157" y="4432621"/>
            <a:ext cx="728943" cy="925929"/>
          </a:xfrm>
          <a:prstGeom prst="rect">
            <a:avLst/>
          </a:prstGeom>
        </p:spPr>
        <p:txBody>
          <a:bodyPr vert="horz" wrap="square" lIns="0" tIns="7844" rIns="0" bIns="0" rtlCol="0">
            <a:spAutoFit/>
          </a:bodyPr>
          <a:lstStyle/>
          <a:p>
            <a:pPr marL="11206" marR="4483" indent="100858" algn="just">
              <a:lnSpc>
                <a:spcPct val="101299"/>
              </a:lnSpc>
              <a:spcBef>
                <a:spcPts val="62"/>
              </a:spcBef>
            </a:pPr>
            <a:r>
              <a:rPr sz="1500" dirty="0">
                <a:latin typeface="Arial"/>
                <a:cs typeface="Arial"/>
              </a:rPr>
              <a:t>Terri|  Bobbie|  Liana|  Pablo|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9339" y="4432622"/>
            <a:ext cx="843803" cy="94633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211802" algn="r">
              <a:lnSpc>
                <a:spcPct val="100499"/>
              </a:lnSpc>
              <a:spcBef>
                <a:spcPts val="79"/>
              </a:spcBef>
            </a:pPr>
            <a:r>
              <a:rPr sz="1500" dirty="0">
                <a:latin typeface="Arial"/>
                <a:cs typeface="Arial"/>
              </a:rPr>
              <a:t>Olene|  Lupe|  Ophelia|</a:t>
            </a:r>
            <a:endParaRPr sz="1500">
              <a:latin typeface="Arial"/>
              <a:cs typeface="Arial"/>
            </a:endParaRPr>
          </a:p>
          <a:p>
            <a:pPr marR="7284" algn="r">
              <a:spcBef>
                <a:spcPts val="53"/>
              </a:spcBef>
            </a:pPr>
            <a:r>
              <a:rPr sz="1500" dirty="0">
                <a:latin typeface="Arial"/>
                <a:cs typeface="Arial"/>
              </a:rPr>
              <a:t>Son|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6876" y="5351503"/>
            <a:ext cx="6682628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00" dirty="0">
                <a:latin typeface="Arial"/>
                <a:cs typeface="Arial"/>
              </a:rPr>
              <a:t>+-­‐-­‐-­‐-­‐-­‐-­‐-­‐-­‐-­‐-­‐-­‐-­‐-­‐-­‐-­‐+-­‐-­‐-­‐-­‐-­‐-­‐-­‐-­‐-­‐-­‐-­‐-­‐-­‐-­‐-­‐+-­‐-­‐-­‐-­‐-­‐-­‐-­‐-­‐-­‐-­‐-­‐-­‐-­‐-­‐+-­‐-­‐-­‐-­‐-­‐-­‐-­‐-­‐-­‐-­‐-­‐-­‐-­‐-­‐-­‐+</a:t>
            </a:r>
          </a:p>
        </p:txBody>
      </p:sp>
      <p:sp>
        <p:nvSpPr>
          <p:cNvPr id="15" name="object 15"/>
          <p:cNvSpPr/>
          <p:nvPr/>
        </p:nvSpPr>
        <p:spPr>
          <a:xfrm>
            <a:off x="8178950" y="2788920"/>
            <a:ext cx="291351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87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8368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3562126"/>
            <a:ext cx="8606118" cy="271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3707802"/>
            <a:ext cx="8516471" cy="2218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557212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4" dirty="0"/>
              <a:t>User </a:t>
            </a:r>
            <a:r>
              <a:rPr spc="185" dirty="0"/>
              <a:t>Defined</a:t>
            </a:r>
            <a:r>
              <a:rPr spc="-269" dirty="0"/>
              <a:t> </a:t>
            </a:r>
            <a:r>
              <a:rPr spc="216" dirty="0"/>
              <a:t>Functions</a:t>
            </a:r>
          </a:p>
        </p:txBody>
      </p:sp>
      <p:sp>
        <p:nvSpPr>
          <p:cNvPr id="5" name="object 5"/>
          <p:cNvSpPr/>
          <p:nvPr/>
        </p:nvSpPr>
        <p:spPr>
          <a:xfrm>
            <a:off x="418875" y="3859082"/>
            <a:ext cx="8258735" cy="1882588"/>
          </a:xfrm>
          <a:custGeom>
            <a:avLst/>
            <a:gdLst/>
            <a:ahLst/>
            <a:cxnLst/>
            <a:rect l="l" t="t" r="r" b="b"/>
            <a:pathLst>
              <a:path w="9359900" h="2133600">
                <a:moveTo>
                  <a:pt x="0" y="0"/>
                </a:moveTo>
                <a:lnTo>
                  <a:pt x="9359900" y="0"/>
                </a:lnTo>
                <a:lnTo>
                  <a:pt x="93599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18876" y="3859082"/>
            <a:ext cx="8258735" cy="1882588"/>
          </a:xfrm>
          <a:custGeom>
            <a:avLst/>
            <a:gdLst/>
            <a:ahLst/>
            <a:cxnLst/>
            <a:rect l="l" t="t" r="r" b="b"/>
            <a:pathLst>
              <a:path w="9359900" h="2133600">
                <a:moveTo>
                  <a:pt x="0" y="0"/>
                </a:moveTo>
                <a:lnTo>
                  <a:pt x="9359903" y="0"/>
                </a:lnTo>
                <a:lnTo>
                  <a:pt x="9359903" y="2133599"/>
                </a:lnTo>
                <a:lnTo>
                  <a:pt x="0" y="21335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7937799" y="4425864"/>
            <a:ext cx="541804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425286" algn="l"/>
              </a:tabLst>
            </a:pPr>
            <a:r>
              <a:rPr sz="1500" b="1" spc="-97" dirty="0">
                <a:solidFill>
                  <a:srgbClr val="8A2804"/>
                </a:solidFill>
                <a:latin typeface="Arial"/>
                <a:cs typeface="Arial"/>
              </a:rPr>
              <a:t>an</a:t>
            </a:r>
            <a:r>
              <a:rPr sz="1500" b="1" spc="-66" dirty="0">
                <a:solidFill>
                  <a:srgbClr val="8A2804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8A2804"/>
                </a:solidFill>
                <a:latin typeface="Arial"/>
                <a:cs typeface="Arial"/>
              </a:rPr>
              <a:t>	</a:t>
            </a:r>
            <a:r>
              <a:rPr sz="1500" b="1" spc="405" dirty="0">
                <a:latin typeface="Arial"/>
                <a:cs typeface="Arial"/>
              </a:rPr>
              <a:t>\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092" y="4425864"/>
            <a:ext cx="4777628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lnSpc>
                <a:spcPts val="1782"/>
              </a:lnSpc>
              <a:spcBef>
                <a:spcPts val="88"/>
              </a:spcBef>
              <a:tabLst>
                <a:tab pos="739067" algn="l"/>
                <a:tab pos="2723175" algn="l"/>
              </a:tabLst>
            </a:pPr>
            <a:r>
              <a:rPr sz="1500" spc="243" dirty="0">
                <a:solidFill>
                  <a:srgbClr val="0070C0"/>
                </a:solidFill>
                <a:latin typeface="Arial"/>
                <a:cs typeface="Arial"/>
              </a:rPr>
              <a:t>In[6]:	</a:t>
            </a:r>
            <a:r>
              <a:rPr sz="1500" b="1" spc="53" dirty="0">
                <a:latin typeface="Arial"/>
                <a:cs typeface="Arial"/>
              </a:rPr>
              <a:t>df3</a:t>
            </a:r>
            <a:r>
              <a:rPr sz="1500" b="1" spc="446" dirty="0">
                <a:latin typeface="Arial"/>
                <a:cs typeface="Arial"/>
              </a:rPr>
              <a:t> </a:t>
            </a:r>
            <a:r>
              <a:rPr sz="1500" b="1" spc="-53" dirty="0">
                <a:latin typeface="Arial"/>
                <a:cs typeface="Arial"/>
              </a:rPr>
              <a:t>= </a:t>
            </a:r>
            <a:r>
              <a:rPr sz="1500" b="1" spc="84" dirty="0">
                <a:latin typeface="Arial"/>
                <a:cs typeface="Arial"/>
              </a:rPr>
              <a:t> </a:t>
            </a:r>
            <a:r>
              <a:rPr sz="1500" b="1" spc="154" dirty="0">
                <a:latin typeface="Arial"/>
                <a:cs typeface="Arial"/>
              </a:rPr>
              <a:t>df.join(df2,	</a:t>
            </a:r>
            <a:r>
              <a:rPr sz="1500" b="1" spc="84" dirty="0">
                <a:latin typeface="Arial"/>
                <a:cs typeface="Arial"/>
              </a:rPr>
              <a:t>lower(df.first_name)</a:t>
            </a:r>
            <a:endParaRPr sz="1500">
              <a:latin typeface="Arial"/>
              <a:cs typeface="Arial"/>
            </a:endParaRPr>
          </a:p>
          <a:p>
            <a:pPr marL="2723175">
              <a:lnSpc>
                <a:spcPts val="1782"/>
              </a:lnSpc>
            </a:pPr>
            <a:r>
              <a:rPr sz="1500" b="1" spc="62" dirty="0">
                <a:latin typeface="Arial"/>
                <a:cs typeface="Arial"/>
              </a:rPr>
              <a:t>lower(df.last_name)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5633" y="4425864"/>
            <a:ext cx="2477060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5">
              <a:lnSpc>
                <a:spcPts val="1782"/>
              </a:lnSpc>
              <a:spcBef>
                <a:spcPts val="88"/>
              </a:spcBef>
            </a:pPr>
            <a:r>
              <a:rPr sz="1500" b="1" spc="-71" dirty="0">
                <a:latin typeface="Arial"/>
                <a:cs typeface="Arial"/>
              </a:rPr>
              <a:t>==</a:t>
            </a:r>
            <a:r>
              <a:rPr sz="1500" b="1" spc="57" dirty="0">
                <a:latin typeface="Arial"/>
                <a:cs typeface="Arial"/>
              </a:rPr>
              <a:t> </a:t>
            </a:r>
            <a:r>
              <a:rPr sz="1500" b="1" spc="75" dirty="0">
                <a:latin typeface="Arial"/>
                <a:cs typeface="Arial"/>
              </a:rPr>
              <a:t>lower(df2.firstName)</a:t>
            </a:r>
            <a:endParaRPr sz="1500">
              <a:latin typeface="Arial"/>
              <a:cs typeface="Arial"/>
            </a:endParaRPr>
          </a:p>
          <a:p>
            <a:pPr>
              <a:lnSpc>
                <a:spcPts val="1782"/>
              </a:lnSpc>
              <a:tabLst>
                <a:tab pos="324988" algn="l"/>
              </a:tabLst>
            </a:pPr>
            <a:r>
              <a:rPr sz="1500" b="1" spc="-71" dirty="0">
                <a:latin typeface="Arial"/>
                <a:cs typeface="Arial"/>
              </a:rPr>
              <a:t>==	</a:t>
            </a:r>
            <a:r>
              <a:rPr sz="1500" b="1" spc="66" dirty="0">
                <a:latin typeface="Arial"/>
                <a:cs typeface="Arial"/>
              </a:rPr>
              <a:t>lower(df2.lastName))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091" y="4874099"/>
            <a:ext cx="3967443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1153707" algn="l"/>
                <a:tab pos="1680972" algn="l"/>
                <a:tab pos="2521458" algn="l"/>
              </a:tabLst>
            </a:pPr>
            <a:r>
              <a:rPr sz="1500" spc="18" dirty="0">
                <a:solidFill>
                  <a:srgbClr val="DC3D08"/>
                </a:solidFill>
                <a:latin typeface="Arial"/>
                <a:cs typeface="Arial"/>
              </a:rPr>
              <a:t>NameError:	</a:t>
            </a:r>
            <a:r>
              <a:rPr sz="1500" spc="-137" dirty="0">
                <a:latin typeface="Arial"/>
                <a:cs typeface="Arial"/>
              </a:rPr>
              <a:t>name	</a:t>
            </a:r>
            <a:r>
              <a:rPr sz="1500" spc="202" dirty="0">
                <a:latin typeface="Arial"/>
                <a:cs typeface="Arial"/>
              </a:rPr>
              <a:t>'lower'	</a:t>
            </a:r>
            <a:r>
              <a:rPr sz="1500" spc="265" dirty="0">
                <a:latin typeface="Arial"/>
                <a:cs typeface="Arial"/>
              </a:rPr>
              <a:t>is </a:t>
            </a:r>
            <a:r>
              <a:rPr sz="1500" spc="106" dirty="0">
                <a:latin typeface="Arial"/>
                <a:cs typeface="Arial"/>
              </a:rPr>
              <a:t>not</a:t>
            </a:r>
            <a:r>
              <a:rPr sz="1500" spc="547" dirty="0">
                <a:latin typeface="Arial"/>
                <a:cs typeface="Arial"/>
              </a:rPr>
              <a:t> </a:t>
            </a:r>
            <a:r>
              <a:rPr sz="1500" spc="88" dirty="0">
                <a:latin typeface="Arial"/>
                <a:cs typeface="Arial"/>
              </a:rPr>
              <a:t>defined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181" y="1494730"/>
            <a:ext cx="7599829" cy="1851235"/>
          </a:xfrm>
          <a:prstGeom prst="rect">
            <a:avLst/>
          </a:prstGeom>
        </p:spPr>
        <p:txBody>
          <a:bodyPr vert="horz" wrap="square" lIns="0" tIns="56029" rIns="0" bIns="0" rtlCol="0">
            <a:spAutoFit/>
          </a:bodyPr>
          <a:lstStyle/>
          <a:p>
            <a:pPr marL="11206" marR="4483">
              <a:lnSpc>
                <a:spcPts val="2647"/>
              </a:lnSpc>
              <a:spcBef>
                <a:spcPts val="441"/>
              </a:spcBef>
            </a:pPr>
            <a:r>
              <a:rPr sz="2471" spc="-31" dirty="0">
                <a:latin typeface="Trebuchet MS"/>
                <a:cs typeface="Trebuchet MS"/>
              </a:rPr>
              <a:t>Suppose</a:t>
            </a:r>
            <a:r>
              <a:rPr sz="2471" spc="-353" dirty="0">
                <a:latin typeface="Trebuchet MS"/>
                <a:cs typeface="Trebuchet MS"/>
              </a:rPr>
              <a:t> </a:t>
            </a:r>
            <a:r>
              <a:rPr sz="2471" spc="-71" dirty="0">
                <a:latin typeface="Trebuchet MS"/>
                <a:cs typeface="Trebuchet MS"/>
              </a:rPr>
              <a:t>our</a:t>
            </a:r>
            <a:r>
              <a:rPr sz="2471" spc="-287" dirty="0">
                <a:latin typeface="Trebuchet MS"/>
                <a:cs typeface="Trebuchet MS"/>
              </a:rPr>
              <a:t> </a:t>
            </a:r>
            <a:r>
              <a:rPr sz="2471" dirty="0">
                <a:latin typeface="Trebuchet MS"/>
                <a:cs typeface="Trebuchet MS"/>
              </a:rPr>
              <a:t>JSON</a:t>
            </a:r>
            <a:r>
              <a:rPr sz="2471" spc="-282" dirty="0">
                <a:latin typeface="Trebuchet MS"/>
                <a:cs typeface="Trebuchet MS"/>
              </a:rPr>
              <a:t> </a:t>
            </a:r>
            <a:r>
              <a:rPr sz="2471" spc="-97" dirty="0">
                <a:latin typeface="Trebuchet MS"/>
                <a:cs typeface="Trebuchet MS"/>
              </a:rPr>
              <a:t>data</a:t>
            </a:r>
            <a:r>
              <a:rPr sz="2471" spc="-300" dirty="0">
                <a:latin typeface="Trebuchet MS"/>
                <a:cs typeface="Trebuchet MS"/>
              </a:rPr>
              <a:t> </a:t>
            </a:r>
            <a:r>
              <a:rPr sz="2471" spc="-185" dirty="0">
                <a:latin typeface="Trebuchet MS"/>
                <a:cs typeface="Trebuchet MS"/>
              </a:rPr>
              <a:t>file</a:t>
            </a:r>
            <a:r>
              <a:rPr sz="2471" spc="-260" dirty="0">
                <a:latin typeface="Trebuchet MS"/>
                <a:cs typeface="Trebuchet MS"/>
              </a:rPr>
              <a:t> </a:t>
            </a:r>
            <a:r>
              <a:rPr sz="2471" spc="-115" dirty="0">
                <a:latin typeface="Trebuchet MS"/>
                <a:cs typeface="Trebuchet MS"/>
              </a:rPr>
              <a:t>capitalizes</a:t>
            </a:r>
            <a:r>
              <a:rPr sz="2471" spc="-335" dirty="0">
                <a:latin typeface="Trebuchet MS"/>
                <a:cs typeface="Trebuchet MS"/>
              </a:rPr>
              <a:t> </a:t>
            </a:r>
            <a:r>
              <a:rPr sz="2471" spc="-124" dirty="0">
                <a:latin typeface="Trebuchet MS"/>
                <a:cs typeface="Trebuchet MS"/>
              </a:rPr>
              <a:t>the</a:t>
            </a:r>
            <a:r>
              <a:rPr sz="2471" spc="-349" dirty="0">
                <a:latin typeface="Trebuchet MS"/>
                <a:cs typeface="Trebuchet MS"/>
              </a:rPr>
              <a:t> </a:t>
            </a:r>
            <a:r>
              <a:rPr sz="2471" spc="-49" dirty="0">
                <a:latin typeface="Trebuchet MS"/>
                <a:cs typeface="Trebuchet MS"/>
              </a:rPr>
              <a:t>names</a:t>
            </a:r>
            <a:r>
              <a:rPr sz="2471" spc="-419" dirty="0">
                <a:latin typeface="Trebuchet MS"/>
                <a:cs typeface="Trebuchet MS"/>
              </a:rPr>
              <a:t> </a:t>
            </a:r>
            <a:r>
              <a:rPr sz="2471" spc="-154" dirty="0">
                <a:latin typeface="Trebuchet MS"/>
                <a:cs typeface="Trebuchet MS"/>
              </a:rPr>
              <a:t>differently  </a:t>
            </a:r>
            <a:r>
              <a:rPr sz="2471" spc="-79" dirty="0">
                <a:latin typeface="Trebuchet MS"/>
                <a:cs typeface="Trebuchet MS"/>
              </a:rPr>
              <a:t>than </a:t>
            </a:r>
            <a:r>
              <a:rPr sz="2471" spc="-71" dirty="0">
                <a:latin typeface="Trebuchet MS"/>
                <a:cs typeface="Trebuchet MS"/>
              </a:rPr>
              <a:t>our </a:t>
            </a:r>
            <a:r>
              <a:rPr sz="2471" spc="-180" dirty="0">
                <a:latin typeface="Trebuchet MS"/>
                <a:cs typeface="Trebuchet MS"/>
              </a:rPr>
              <a:t>first </a:t>
            </a:r>
            <a:r>
              <a:rPr sz="2471" spc="-97" dirty="0">
                <a:latin typeface="Trebuchet MS"/>
                <a:cs typeface="Trebuchet MS"/>
              </a:rPr>
              <a:t>data </a:t>
            </a:r>
            <a:r>
              <a:rPr sz="2471" spc="-216" dirty="0">
                <a:latin typeface="Trebuchet MS"/>
                <a:cs typeface="Trebuchet MS"/>
              </a:rPr>
              <a:t>file. </a:t>
            </a:r>
            <a:r>
              <a:rPr sz="2471" spc="-101" dirty="0">
                <a:latin typeface="Trebuchet MS"/>
                <a:cs typeface="Trebuchet MS"/>
              </a:rPr>
              <a:t>The </a:t>
            </a:r>
            <a:r>
              <a:rPr sz="2471" spc="-62" dirty="0">
                <a:latin typeface="Trebuchet MS"/>
                <a:cs typeface="Trebuchet MS"/>
              </a:rPr>
              <a:t>obvious </a:t>
            </a:r>
            <a:r>
              <a:rPr sz="2471" spc="-75" dirty="0">
                <a:latin typeface="Trebuchet MS"/>
                <a:cs typeface="Trebuchet MS"/>
              </a:rPr>
              <a:t>solution </a:t>
            </a:r>
            <a:r>
              <a:rPr sz="2471" spc="-93" dirty="0">
                <a:latin typeface="Trebuchet MS"/>
                <a:cs typeface="Trebuchet MS"/>
              </a:rPr>
              <a:t>is </a:t>
            </a:r>
            <a:r>
              <a:rPr sz="2471" spc="-97" dirty="0">
                <a:latin typeface="Trebuchet MS"/>
                <a:cs typeface="Trebuchet MS"/>
              </a:rPr>
              <a:t>to </a:t>
            </a:r>
            <a:r>
              <a:rPr sz="2471" spc="-141" dirty="0">
                <a:latin typeface="Trebuchet MS"/>
                <a:cs typeface="Trebuchet MS"/>
              </a:rPr>
              <a:t>force </a:t>
            </a:r>
            <a:r>
              <a:rPr sz="2471" spc="-110" dirty="0">
                <a:latin typeface="Trebuchet MS"/>
                <a:cs typeface="Trebuchet MS"/>
              </a:rPr>
              <a:t>all  </a:t>
            </a:r>
            <a:r>
              <a:rPr sz="2471" spc="-49" dirty="0">
                <a:latin typeface="Trebuchet MS"/>
                <a:cs typeface="Trebuchet MS"/>
              </a:rPr>
              <a:t>names</a:t>
            </a:r>
            <a:r>
              <a:rPr sz="2471" spc="-427" dirty="0">
                <a:latin typeface="Trebuchet MS"/>
                <a:cs typeface="Trebuchet MS"/>
              </a:rPr>
              <a:t> </a:t>
            </a:r>
            <a:r>
              <a:rPr sz="2471" spc="-97" dirty="0">
                <a:latin typeface="Trebuchet MS"/>
                <a:cs typeface="Trebuchet MS"/>
              </a:rPr>
              <a:t>to</a:t>
            </a:r>
            <a:r>
              <a:rPr sz="2471" spc="-304" dirty="0">
                <a:latin typeface="Trebuchet MS"/>
                <a:cs typeface="Trebuchet MS"/>
              </a:rPr>
              <a:t> </a:t>
            </a:r>
            <a:r>
              <a:rPr sz="2471" spc="-115" dirty="0">
                <a:latin typeface="Trebuchet MS"/>
                <a:cs typeface="Trebuchet MS"/>
              </a:rPr>
              <a:t>lower</a:t>
            </a:r>
            <a:r>
              <a:rPr sz="2471" spc="-383" dirty="0">
                <a:latin typeface="Trebuchet MS"/>
                <a:cs typeface="Trebuchet MS"/>
              </a:rPr>
              <a:t> </a:t>
            </a:r>
            <a:r>
              <a:rPr sz="2471" spc="-84" dirty="0">
                <a:latin typeface="Trebuchet MS"/>
                <a:cs typeface="Trebuchet MS"/>
              </a:rPr>
              <a:t>case</a:t>
            </a:r>
            <a:r>
              <a:rPr sz="2471" spc="-265" dirty="0">
                <a:latin typeface="Trebuchet MS"/>
                <a:cs typeface="Trebuchet MS"/>
              </a:rPr>
              <a:t> </a:t>
            </a:r>
            <a:r>
              <a:rPr sz="2471" spc="-132" dirty="0">
                <a:latin typeface="Trebuchet MS"/>
                <a:cs typeface="Trebuchet MS"/>
              </a:rPr>
              <a:t>before</a:t>
            </a:r>
            <a:r>
              <a:rPr sz="2471" spc="-353" dirty="0">
                <a:latin typeface="Trebuchet MS"/>
                <a:cs typeface="Trebuchet MS"/>
              </a:rPr>
              <a:t> </a:t>
            </a:r>
            <a:r>
              <a:rPr sz="2471" spc="-146" dirty="0">
                <a:latin typeface="Trebuchet MS"/>
                <a:cs typeface="Trebuchet MS"/>
              </a:rPr>
              <a:t>joining.</a:t>
            </a:r>
            <a:endParaRPr sz="2471"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2515">
              <a:latin typeface="Times New Roman"/>
              <a:cs typeface="Times New Roman"/>
            </a:endParaRPr>
          </a:p>
          <a:p>
            <a:pPr marL="11206"/>
            <a:r>
              <a:rPr sz="2647" spc="-159" dirty="0">
                <a:latin typeface="Trebuchet MS"/>
                <a:cs typeface="Trebuchet MS"/>
              </a:rPr>
              <a:t>Alas,</a:t>
            </a:r>
            <a:r>
              <a:rPr sz="2647" spc="-234" dirty="0">
                <a:latin typeface="Trebuchet MS"/>
                <a:cs typeface="Trebuchet MS"/>
              </a:rPr>
              <a:t> </a:t>
            </a:r>
            <a:r>
              <a:rPr sz="2647" spc="-168" dirty="0">
                <a:latin typeface="Trebuchet MS"/>
                <a:cs typeface="Trebuchet MS"/>
              </a:rPr>
              <a:t>there</a:t>
            </a:r>
            <a:r>
              <a:rPr sz="2647" spc="-313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is</a:t>
            </a:r>
            <a:r>
              <a:rPr sz="2647" spc="-282" dirty="0">
                <a:latin typeface="Trebuchet MS"/>
                <a:cs typeface="Trebuchet MS"/>
              </a:rPr>
              <a:t> </a:t>
            </a:r>
            <a:r>
              <a:rPr sz="2647" spc="-22" dirty="0">
                <a:latin typeface="Trebuchet MS"/>
                <a:cs typeface="Trebuchet MS"/>
              </a:rPr>
              <a:t>no</a:t>
            </a:r>
            <a:r>
              <a:rPr sz="2647" spc="-282" dirty="0">
                <a:latin typeface="Trebuchet MS"/>
                <a:cs typeface="Trebuchet MS"/>
              </a:rPr>
              <a:t> </a:t>
            </a:r>
            <a:r>
              <a:rPr sz="2647" spc="260" dirty="0">
                <a:solidFill>
                  <a:srgbClr val="0070C0"/>
                </a:solidFill>
                <a:latin typeface="Arial"/>
                <a:cs typeface="Arial"/>
              </a:rPr>
              <a:t>lower()</a:t>
            </a:r>
            <a:r>
              <a:rPr sz="2647" spc="13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47" spc="-49" dirty="0">
                <a:latin typeface="Trebuchet MS"/>
                <a:cs typeface="Trebuchet MS"/>
              </a:rPr>
              <a:t>function…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67743" y="3853479"/>
            <a:ext cx="414618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88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5526431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557212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4" dirty="0"/>
              <a:t>User </a:t>
            </a:r>
            <a:r>
              <a:rPr spc="185" dirty="0"/>
              <a:t>Defined</a:t>
            </a:r>
            <a:r>
              <a:rPr spc="-269" dirty="0"/>
              <a:t> </a:t>
            </a:r>
            <a:r>
              <a:rPr spc="216" dirty="0"/>
              <a:t>Functions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67596" y="2071743"/>
            <a:ext cx="8606118" cy="4504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67596" y="2217420"/>
            <a:ext cx="8516471" cy="401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553346" y="2391111"/>
            <a:ext cx="8012206" cy="3619500"/>
          </a:xfrm>
          <a:custGeom>
            <a:avLst/>
            <a:gdLst/>
            <a:ahLst/>
            <a:cxnLst/>
            <a:rect l="l" t="t" r="r" b="b"/>
            <a:pathLst>
              <a:path w="9080500" h="4102100">
                <a:moveTo>
                  <a:pt x="0" y="0"/>
                </a:moveTo>
                <a:lnTo>
                  <a:pt x="9080500" y="0"/>
                </a:lnTo>
                <a:lnTo>
                  <a:pt x="9080500" y="4102100"/>
                </a:lnTo>
                <a:lnTo>
                  <a:pt x="0" y="4102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53346" y="2391111"/>
            <a:ext cx="8012206" cy="3619500"/>
          </a:xfrm>
          <a:custGeom>
            <a:avLst/>
            <a:gdLst/>
            <a:ahLst/>
            <a:cxnLst/>
            <a:rect l="l" t="t" r="r" b="b"/>
            <a:pathLst>
              <a:path w="9080500" h="4102100">
                <a:moveTo>
                  <a:pt x="0" y="0"/>
                </a:moveTo>
                <a:lnTo>
                  <a:pt x="9080501" y="0"/>
                </a:lnTo>
                <a:lnTo>
                  <a:pt x="9080501" y="4102101"/>
                </a:lnTo>
                <a:lnTo>
                  <a:pt x="0" y="41021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38082" y="2486810"/>
            <a:ext cx="5322794" cy="79839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358047" algn="l"/>
                <a:tab pos="940784" algn="l"/>
                <a:tab pos="1534727" algn="l"/>
                <a:tab pos="4145837" algn="l"/>
                <a:tab pos="4975117" algn="l"/>
              </a:tabLst>
            </a:pPr>
            <a:r>
              <a:rPr sz="1677" spc="106" dirty="0">
                <a:solidFill>
                  <a:srgbClr val="0070C0"/>
                </a:solidFill>
                <a:latin typeface="Arial"/>
                <a:cs typeface="Arial"/>
              </a:rPr>
              <a:t>I</a:t>
            </a:r>
            <a:r>
              <a:rPr sz="1677" spc="296" dirty="0">
                <a:solidFill>
                  <a:srgbClr val="0070C0"/>
                </a:solidFill>
                <a:latin typeface="Arial"/>
                <a:cs typeface="Arial"/>
              </a:rPr>
              <a:t>n</a:t>
            </a:r>
            <a:r>
              <a:rPr sz="1677" dirty="0">
                <a:solidFill>
                  <a:srgbClr val="0070C0"/>
                </a:solidFill>
                <a:latin typeface="Arial"/>
                <a:cs typeface="Arial"/>
              </a:rPr>
              <a:t>	</a:t>
            </a:r>
            <a:r>
              <a:rPr sz="1677" spc="322" dirty="0">
                <a:solidFill>
                  <a:srgbClr val="0070C0"/>
                </a:solidFill>
                <a:latin typeface="Arial"/>
                <a:cs typeface="Arial"/>
              </a:rPr>
              <a:t>[8]</a:t>
            </a:r>
            <a:r>
              <a:rPr sz="1677" spc="269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sz="1677" dirty="0">
                <a:solidFill>
                  <a:srgbClr val="0070C0"/>
                </a:solidFill>
                <a:latin typeface="Arial"/>
                <a:cs typeface="Arial"/>
              </a:rPr>
              <a:t>	</a:t>
            </a:r>
            <a:r>
              <a:rPr sz="1677" b="1" spc="-49" dirty="0">
                <a:solidFill>
                  <a:srgbClr val="8A2804"/>
                </a:solidFill>
                <a:latin typeface="Arial"/>
                <a:cs typeface="Arial"/>
              </a:rPr>
              <a:t>fro</a:t>
            </a:r>
            <a:r>
              <a:rPr sz="1677" b="1" spc="-18" dirty="0">
                <a:solidFill>
                  <a:srgbClr val="8A2804"/>
                </a:solidFill>
                <a:latin typeface="Arial"/>
                <a:cs typeface="Arial"/>
              </a:rPr>
              <a:t>m</a:t>
            </a:r>
            <a:r>
              <a:rPr sz="1677" b="1" dirty="0">
                <a:solidFill>
                  <a:srgbClr val="8A2804"/>
                </a:solidFill>
                <a:latin typeface="Arial"/>
                <a:cs typeface="Arial"/>
              </a:rPr>
              <a:t>	</a:t>
            </a:r>
            <a:r>
              <a:rPr sz="1677" b="1" spc="9" dirty="0">
                <a:latin typeface="Arial"/>
                <a:cs typeface="Arial"/>
              </a:rPr>
              <a:t>pyspark.</a:t>
            </a:r>
            <a:r>
              <a:rPr sz="1677" b="1" spc="101" dirty="0">
                <a:latin typeface="Arial"/>
                <a:cs typeface="Arial"/>
              </a:rPr>
              <a:t>s</a:t>
            </a:r>
            <a:r>
              <a:rPr sz="1677" b="1" spc="202" dirty="0">
                <a:latin typeface="Arial"/>
                <a:cs typeface="Arial"/>
              </a:rPr>
              <a:t>q</a:t>
            </a:r>
            <a:r>
              <a:rPr sz="1677" b="1" spc="159" dirty="0">
                <a:latin typeface="Arial"/>
                <a:cs typeface="Arial"/>
              </a:rPr>
              <a:t>l</a:t>
            </a:r>
            <a:r>
              <a:rPr sz="1677" b="1" spc="503" dirty="0">
                <a:latin typeface="Arial"/>
                <a:cs typeface="Arial"/>
              </a:rPr>
              <a:t>.</a:t>
            </a:r>
            <a:r>
              <a:rPr sz="1677" b="1" spc="49" dirty="0">
                <a:latin typeface="Arial"/>
                <a:cs typeface="Arial"/>
              </a:rPr>
              <a:t>f</a:t>
            </a:r>
            <a:r>
              <a:rPr sz="1677" b="1" spc="216" dirty="0">
                <a:latin typeface="Arial"/>
                <a:cs typeface="Arial"/>
              </a:rPr>
              <a:t>u</a:t>
            </a:r>
            <a:r>
              <a:rPr sz="1677" b="1" spc="-101" dirty="0">
                <a:latin typeface="Arial"/>
                <a:cs typeface="Arial"/>
              </a:rPr>
              <a:t>n</a:t>
            </a:r>
            <a:r>
              <a:rPr sz="1677" b="1" spc="-9" dirty="0">
                <a:latin typeface="Arial"/>
                <a:cs typeface="Arial"/>
              </a:rPr>
              <a:t>c</a:t>
            </a:r>
            <a:r>
              <a:rPr sz="1677" b="1" spc="405" dirty="0">
                <a:latin typeface="Arial"/>
                <a:cs typeface="Arial"/>
              </a:rPr>
              <a:t>t</a:t>
            </a:r>
            <a:r>
              <a:rPr sz="1677" b="1" spc="419" dirty="0">
                <a:latin typeface="Arial"/>
                <a:cs typeface="Arial"/>
              </a:rPr>
              <a:t>i</a:t>
            </a:r>
            <a:r>
              <a:rPr sz="1677" b="1" spc="-57" dirty="0">
                <a:latin typeface="Arial"/>
                <a:cs typeface="Arial"/>
              </a:rPr>
              <a:t>o</a:t>
            </a:r>
            <a:r>
              <a:rPr sz="1677" b="1" spc="-101" dirty="0">
                <a:latin typeface="Arial"/>
                <a:cs typeface="Arial"/>
              </a:rPr>
              <a:t>n</a:t>
            </a:r>
            <a:r>
              <a:rPr sz="1677" b="1" spc="-57" dirty="0">
                <a:latin typeface="Arial"/>
                <a:cs typeface="Arial"/>
              </a:rPr>
              <a:t>s</a:t>
            </a:r>
            <a:r>
              <a:rPr sz="1677" b="1" dirty="0">
                <a:latin typeface="Arial"/>
                <a:cs typeface="Arial"/>
              </a:rPr>
              <a:t>	</a:t>
            </a:r>
            <a:r>
              <a:rPr sz="1677" b="1" spc="13" dirty="0">
                <a:solidFill>
                  <a:srgbClr val="8A2804"/>
                </a:solidFill>
                <a:latin typeface="Arial"/>
                <a:cs typeface="Arial"/>
              </a:rPr>
              <a:t>impor</a:t>
            </a:r>
            <a:r>
              <a:rPr sz="1677" b="1" spc="31" dirty="0">
                <a:solidFill>
                  <a:srgbClr val="8A2804"/>
                </a:solidFill>
                <a:latin typeface="Arial"/>
                <a:cs typeface="Arial"/>
              </a:rPr>
              <a:t>t</a:t>
            </a:r>
            <a:r>
              <a:rPr sz="1677" b="1" dirty="0">
                <a:solidFill>
                  <a:srgbClr val="8A2804"/>
                </a:solidFill>
                <a:latin typeface="Arial"/>
                <a:cs typeface="Arial"/>
              </a:rPr>
              <a:t>	</a:t>
            </a:r>
            <a:r>
              <a:rPr sz="1677" b="1" spc="13" dirty="0">
                <a:latin typeface="Arial"/>
                <a:cs typeface="Arial"/>
              </a:rPr>
              <a:t>udf</a:t>
            </a:r>
            <a:endParaRPr sz="1677">
              <a:latin typeface="Arial"/>
              <a:cs typeface="Arial"/>
            </a:endParaRPr>
          </a:p>
          <a:p>
            <a:pPr>
              <a:spcBef>
                <a:spcPts val="18"/>
              </a:spcBef>
              <a:tabLst>
                <a:tab pos="358047" algn="l"/>
                <a:tab pos="940784" algn="l"/>
                <a:tab pos="1658559" algn="l"/>
                <a:tab pos="1893335" algn="l"/>
                <a:tab pos="3193286" algn="l"/>
                <a:tab pos="3551894" algn="l"/>
              </a:tabLst>
            </a:pPr>
            <a:r>
              <a:rPr sz="1677" spc="199" dirty="0">
                <a:solidFill>
                  <a:srgbClr val="0070C0"/>
                </a:solidFill>
                <a:latin typeface="Arial"/>
                <a:cs typeface="Arial"/>
              </a:rPr>
              <a:t>In	</a:t>
            </a:r>
            <a:r>
              <a:rPr sz="1677" spc="309" dirty="0">
                <a:solidFill>
                  <a:srgbClr val="0070C0"/>
                </a:solidFill>
                <a:latin typeface="Arial"/>
                <a:cs typeface="Arial"/>
              </a:rPr>
              <a:t>[9]:	</a:t>
            </a:r>
            <a:r>
              <a:rPr sz="1677" b="1" spc="13" dirty="0">
                <a:latin typeface="Arial"/>
                <a:cs typeface="Arial"/>
              </a:rPr>
              <a:t>lower	</a:t>
            </a:r>
            <a:r>
              <a:rPr sz="1677" b="1" spc="-57" dirty="0">
                <a:latin typeface="Arial"/>
                <a:cs typeface="Arial"/>
              </a:rPr>
              <a:t>=	</a:t>
            </a:r>
            <a:r>
              <a:rPr sz="1677" b="1" spc="-9" dirty="0">
                <a:latin typeface="Arial"/>
                <a:cs typeface="Arial"/>
              </a:rPr>
              <a:t>udf(</a:t>
            </a:r>
            <a:r>
              <a:rPr sz="1677" b="1" spc="-9" dirty="0">
                <a:solidFill>
                  <a:srgbClr val="8A2804"/>
                </a:solidFill>
                <a:latin typeface="Arial"/>
                <a:cs typeface="Arial"/>
              </a:rPr>
              <a:t>lambda	</a:t>
            </a:r>
            <a:r>
              <a:rPr sz="1677" b="1" spc="154" dirty="0">
                <a:latin typeface="Arial"/>
                <a:cs typeface="Arial"/>
              </a:rPr>
              <a:t>s:	</a:t>
            </a:r>
            <a:r>
              <a:rPr sz="1677" b="1" spc="137" dirty="0">
                <a:latin typeface="Arial"/>
                <a:cs typeface="Arial"/>
              </a:rPr>
              <a:t>s.lower())</a:t>
            </a:r>
            <a:endParaRPr sz="1677">
              <a:latin typeface="Arial"/>
              <a:cs typeface="Arial"/>
            </a:endParaRPr>
          </a:p>
          <a:p>
            <a:pPr>
              <a:spcBef>
                <a:spcPts val="106"/>
              </a:spcBef>
            </a:pPr>
            <a:r>
              <a:rPr sz="1677" spc="180" dirty="0">
                <a:solidFill>
                  <a:srgbClr val="0070C0"/>
                </a:solidFill>
                <a:latin typeface="Arial"/>
                <a:cs typeface="Arial"/>
              </a:rPr>
              <a:t>In</a:t>
            </a:r>
            <a:endParaRPr sz="167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6687" y="3013486"/>
            <a:ext cx="552954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705448" algn="l"/>
              </a:tabLst>
            </a:pPr>
            <a:r>
              <a:rPr sz="1677" spc="234" dirty="0">
                <a:solidFill>
                  <a:srgbClr val="0070C0"/>
                </a:solidFill>
                <a:latin typeface="Arial"/>
                <a:cs typeface="Arial"/>
              </a:rPr>
              <a:t>[10]:	</a:t>
            </a:r>
            <a:r>
              <a:rPr sz="1677" b="1" spc="141" dirty="0">
                <a:latin typeface="Arial"/>
                <a:cs typeface="Arial"/>
              </a:rPr>
              <a:t>df.select(lower(df[</a:t>
            </a:r>
            <a:r>
              <a:rPr sz="1677" b="1" spc="141" dirty="0">
                <a:solidFill>
                  <a:srgbClr val="0070C0"/>
                </a:solidFill>
                <a:latin typeface="Courier New"/>
                <a:cs typeface="Courier New"/>
              </a:rPr>
              <a:t>'</a:t>
            </a:r>
            <a:r>
              <a:rPr sz="1677" b="1" spc="141" dirty="0">
                <a:solidFill>
                  <a:srgbClr val="0070C0"/>
                </a:solidFill>
                <a:latin typeface="Arial"/>
                <a:cs typeface="Arial"/>
              </a:rPr>
              <a:t>firstName'</a:t>
            </a:r>
            <a:r>
              <a:rPr sz="1677" b="1" spc="141" dirty="0">
                <a:latin typeface="Arial"/>
                <a:cs typeface="Arial"/>
              </a:rPr>
              <a:t>])).show(5)</a:t>
            </a:r>
            <a:endParaRPr sz="167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082" y="3246568"/>
            <a:ext cx="5098689" cy="2360469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>
              <a:spcBef>
                <a:spcPts val="193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+-­‐-­‐-­‐-­‐-­‐-­‐-­‐-­‐-­‐-­‐-­‐-­‐-­‐-­‐-­‐-­‐-­‐-­‐-­‐-­‐-­‐-­‐-­‐-­‐-­‐-­‐-­‐-­‐-­‐-­‐+</a:t>
            </a:r>
          </a:p>
          <a:p>
            <a:pPr>
              <a:spcBef>
                <a:spcPts val="106"/>
              </a:spcBef>
            </a:pPr>
            <a:r>
              <a:rPr sz="1677" spc="79" dirty="0">
                <a:latin typeface="Arial"/>
                <a:cs typeface="Arial"/>
              </a:rPr>
              <a:t>|PythonUDF#&lt;lambda&gt;(first_name)|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+-­‐-­‐-­‐-­‐-­‐-­‐-­‐-­‐-­‐-­‐-­‐-­‐-­‐-­‐-­‐-­‐-­‐-­‐-­‐-­‐-­‐-­‐-­‐-­‐-­‐-­‐-­‐-­‐-­‐-­‐+</a:t>
            </a:r>
          </a:p>
          <a:p>
            <a:pPr>
              <a:spcBef>
                <a:spcPts val="18"/>
              </a:spcBef>
              <a:tabLst>
                <a:tab pos="3193286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180" dirty="0">
                <a:latin typeface="Arial"/>
                <a:cs typeface="Arial"/>
              </a:rPr>
              <a:t>erin</a:t>
            </a:r>
            <a:r>
              <a:rPr sz="1677" spc="485" dirty="0">
                <a:latin typeface="Arial"/>
                <a:cs typeface="Arial"/>
              </a:rPr>
              <a:t>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  <a:tabLst>
                <a:tab pos="2957950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251" dirty="0">
                <a:latin typeface="Arial"/>
                <a:cs typeface="Arial"/>
              </a:rPr>
              <a:t>claire|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  <a:tabLst>
                <a:tab pos="2957950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13" dirty="0">
                <a:latin typeface="Arial"/>
                <a:cs typeface="Arial"/>
              </a:rPr>
              <a:t>norman|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  <a:tabLst>
                <a:tab pos="2957950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119" dirty="0">
                <a:latin typeface="Arial"/>
                <a:cs typeface="Arial"/>
              </a:rPr>
              <a:t>miguel|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  <a:tabLst>
                <a:tab pos="2722614" algn="l"/>
              </a:tabLst>
            </a:pPr>
            <a:r>
              <a:rPr sz="1677" spc="485" dirty="0">
                <a:latin typeface="Arial"/>
                <a:cs typeface="Arial"/>
              </a:rPr>
              <a:t>|	</a:t>
            </a:r>
            <a:r>
              <a:rPr sz="1677" spc="234" dirty="0">
                <a:latin typeface="Arial"/>
                <a:cs typeface="Arial"/>
              </a:rPr>
              <a:t>rosalita|</a:t>
            </a:r>
            <a:endParaRPr sz="1677"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r>
              <a:rPr sz="1677" dirty="0">
                <a:latin typeface="Arial"/>
                <a:cs typeface="Arial"/>
              </a:rPr>
              <a:t>+-­‐-­‐-­‐-­‐-­‐-­‐-­‐-­‐-­‐-­‐-­‐-­‐-­‐-­‐-­‐-­‐-­‐-­‐-­‐-­‐-­‐-­‐-­‐-­‐-­‐-­‐-­‐-­‐-­‐-­‐+</a:t>
            </a:r>
          </a:p>
        </p:txBody>
      </p:sp>
      <p:sp>
        <p:nvSpPr>
          <p:cNvPr id="10" name="object 10"/>
          <p:cNvSpPr/>
          <p:nvPr/>
        </p:nvSpPr>
        <p:spPr>
          <a:xfrm>
            <a:off x="8111714" y="2419126"/>
            <a:ext cx="414618" cy="42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665181" y="1494730"/>
            <a:ext cx="7323604" cy="779248"/>
          </a:xfrm>
          <a:prstGeom prst="rect">
            <a:avLst/>
          </a:prstGeom>
        </p:spPr>
        <p:txBody>
          <a:bodyPr vert="horz" wrap="square" lIns="0" tIns="60512" rIns="0" bIns="0" rtlCol="0">
            <a:spAutoFit/>
          </a:bodyPr>
          <a:lstStyle/>
          <a:p>
            <a:pPr marL="11206" marR="4483">
              <a:lnSpc>
                <a:spcPts val="2824"/>
              </a:lnSpc>
              <a:spcBef>
                <a:spcPts val="476"/>
              </a:spcBef>
            </a:pPr>
            <a:r>
              <a:rPr sz="2647" spc="-168" dirty="0">
                <a:latin typeface="Trebuchet MS"/>
                <a:cs typeface="Trebuchet MS"/>
              </a:rPr>
              <a:t>However,</a:t>
            </a:r>
            <a:r>
              <a:rPr sz="2647" spc="-234" dirty="0">
                <a:latin typeface="Trebuchet MS"/>
                <a:cs typeface="Trebuchet MS"/>
              </a:rPr>
              <a:t> </a:t>
            </a:r>
            <a:r>
              <a:rPr sz="2647" spc="-110" dirty="0">
                <a:latin typeface="Trebuchet MS"/>
                <a:cs typeface="Trebuchet MS"/>
              </a:rPr>
              <a:t>this</a:t>
            </a:r>
            <a:r>
              <a:rPr sz="2647" spc="-282" dirty="0">
                <a:latin typeface="Trebuchet MS"/>
                <a:cs typeface="Trebuchet MS"/>
              </a:rPr>
              <a:t> </a:t>
            </a:r>
            <a:r>
              <a:rPr sz="2647" spc="-159" dirty="0">
                <a:latin typeface="Trebuchet MS"/>
                <a:cs typeface="Trebuchet MS"/>
              </a:rPr>
              <a:t>deficiency</a:t>
            </a:r>
            <a:r>
              <a:rPr sz="2647" spc="-190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is</a:t>
            </a:r>
            <a:r>
              <a:rPr sz="2647" spc="-282" dirty="0">
                <a:latin typeface="Trebuchet MS"/>
                <a:cs typeface="Trebuchet MS"/>
              </a:rPr>
              <a:t> </a:t>
            </a:r>
            <a:r>
              <a:rPr sz="2647" spc="-128" dirty="0">
                <a:latin typeface="Trebuchet MS"/>
                <a:cs typeface="Trebuchet MS"/>
              </a:rPr>
              <a:t>easily</a:t>
            </a:r>
            <a:r>
              <a:rPr sz="2647" spc="-190" dirty="0">
                <a:latin typeface="Trebuchet MS"/>
                <a:cs typeface="Trebuchet MS"/>
              </a:rPr>
              <a:t> </a:t>
            </a:r>
            <a:r>
              <a:rPr sz="2647" spc="-141" dirty="0">
                <a:latin typeface="Trebuchet MS"/>
                <a:cs typeface="Trebuchet MS"/>
              </a:rPr>
              <a:t>remedied</a:t>
            </a:r>
            <a:r>
              <a:rPr sz="2647" spc="-124" dirty="0">
                <a:latin typeface="Trebuchet MS"/>
                <a:cs typeface="Trebuchet MS"/>
              </a:rPr>
              <a:t> </a:t>
            </a:r>
            <a:r>
              <a:rPr sz="2647" spc="-141" dirty="0">
                <a:latin typeface="Trebuchet MS"/>
                <a:cs typeface="Trebuchet MS"/>
              </a:rPr>
              <a:t>with</a:t>
            </a:r>
            <a:r>
              <a:rPr sz="2647" spc="-344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a</a:t>
            </a:r>
            <a:r>
              <a:rPr sz="2647" spc="-265" dirty="0">
                <a:latin typeface="Trebuchet MS"/>
                <a:cs typeface="Trebuchet MS"/>
              </a:rPr>
              <a:t> </a:t>
            </a:r>
            <a:r>
              <a:rPr sz="2647" i="1" spc="-132" dirty="0">
                <a:latin typeface="Trebuchet MS"/>
                <a:cs typeface="Trebuchet MS"/>
              </a:rPr>
              <a:t>user  </a:t>
            </a:r>
            <a:r>
              <a:rPr sz="2647" i="1" spc="-172" dirty="0">
                <a:latin typeface="Trebuchet MS"/>
                <a:cs typeface="Trebuchet MS"/>
              </a:rPr>
              <a:t>defined</a:t>
            </a:r>
            <a:r>
              <a:rPr sz="2647" i="1" spc="-349" dirty="0">
                <a:latin typeface="Trebuchet MS"/>
                <a:cs typeface="Trebuchet MS"/>
              </a:rPr>
              <a:t> </a:t>
            </a:r>
            <a:r>
              <a:rPr sz="2647" i="1" spc="-199" dirty="0">
                <a:latin typeface="Trebuchet MS"/>
                <a:cs typeface="Trebuchet MS"/>
              </a:rPr>
              <a:t>function</a:t>
            </a:r>
            <a:r>
              <a:rPr sz="2647" spc="-199" dirty="0">
                <a:latin typeface="Trebuchet MS"/>
                <a:cs typeface="Trebuchet MS"/>
              </a:rPr>
              <a:t>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91361" y="3237155"/>
            <a:ext cx="2644588" cy="1703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4637891" y="3438861"/>
            <a:ext cx="2431676" cy="14343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4447402" y="3273721"/>
            <a:ext cx="2524125" cy="1581710"/>
          </a:xfrm>
          <a:custGeom>
            <a:avLst/>
            <a:gdLst/>
            <a:ahLst/>
            <a:cxnLst/>
            <a:rect l="l" t="t" r="r" b="b"/>
            <a:pathLst>
              <a:path w="2860675" h="1792604">
                <a:moveTo>
                  <a:pt x="2783715" y="1233982"/>
                </a:moveTo>
                <a:lnTo>
                  <a:pt x="702945" y="1233982"/>
                </a:lnTo>
                <a:lnTo>
                  <a:pt x="2621267" y="1792211"/>
                </a:lnTo>
                <a:lnTo>
                  <a:pt x="2783715" y="1233982"/>
                </a:lnTo>
                <a:close/>
              </a:path>
              <a:path w="2860675" h="1792604">
                <a:moveTo>
                  <a:pt x="1062037" y="0"/>
                </a:moveTo>
                <a:lnTo>
                  <a:pt x="0" y="583260"/>
                </a:lnTo>
                <a:lnTo>
                  <a:pt x="583247" y="1645310"/>
                </a:lnTo>
                <a:lnTo>
                  <a:pt x="702945" y="1233982"/>
                </a:lnTo>
                <a:lnTo>
                  <a:pt x="2783715" y="1233982"/>
                </a:lnTo>
                <a:lnTo>
                  <a:pt x="2860662" y="969568"/>
                </a:lnTo>
                <a:lnTo>
                  <a:pt x="942340" y="411327"/>
                </a:lnTo>
                <a:lnTo>
                  <a:pt x="106203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4447403" y="3273719"/>
            <a:ext cx="2524125" cy="1581710"/>
          </a:xfrm>
          <a:custGeom>
            <a:avLst/>
            <a:gdLst/>
            <a:ahLst/>
            <a:cxnLst/>
            <a:rect l="l" t="t" r="r" b="b"/>
            <a:pathLst>
              <a:path w="2860675" h="1792604">
                <a:moveTo>
                  <a:pt x="0" y="583258"/>
                </a:moveTo>
                <a:lnTo>
                  <a:pt x="1062044" y="0"/>
                </a:lnTo>
                <a:lnTo>
                  <a:pt x="942348" y="411326"/>
                </a:lnTo>
                <a:lnTo>
                  <a:pt x="2860665" y="969561"/>
                </a:lnTo>
                <a:lnTo>
                  <a:pt x="2621271" y="1792211"/>
                </a:lnTo>
                <a:lnTo>
                  <a:pt x="702954" y="1233976"/>
                </a:lnTo>
                <a:lnTo>
                  <a:pt x="583256" y="1645308"/>
                </a:lnTo>
                <a:lnTo>
                  <a:pt x="0" y="583258"/>
                </a:lnTo>
                <a:close/>
              </a:path>
            </a:pathLst>
          </a:custGeom>
          <a:ln w="127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4899916" y="3647368"/>
            <a:ext cx="1878466" cy="93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89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368371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6288198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What are DataFrames?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19013" y="6278454"/>
            <a:ext cx="209629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>
              <a:spcBef>
                <a:spcPts val="18"/>
              </a:spcBef>
            </a:pPr>
            <a:fld id="{81D60167-4931-47E6-BA6A-407CBD079E47}" type="slidenum">
              <a:rPr sz="1147" dirty="0">
                <a:solidFill>
                  <a:srgbClr val="595959"/>
                </a:solidFill>
                <a:latin typeface="Trebuchet MS"/>
                <a:cs typeface="Trebuchet MS"/>
              </a:rPr>
              <a:pPr marL="22413">
                <a:spcBef>
                  <a:spcPts val="18"/>
                </a:spcBef>
              </a:pPr>
              <a:t>9</a:t>
            </a:fld>
            <a:endParaRPr sz="114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8487" y="1510900"/>
            <a:ext cx="7799455" cy="42048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DataFrames have the following features:</a:t>
            </a:r>
            <a:endParaRPr sz="2471" dirty="0">
              <a:latin typeface="Trebuchet MS"/>
              <a:cs typeface="Trebuchet MS"/>
            </a:endParaRPr>
          </a:p>
          <a:p>
            <a:pPr>
              <a:spcBef>
                <a:spcPts val="22"/>
              </a:spcBef>
            </a:pPr>
            <a:endParaRPr sz="3309" dirty="0">
              <a:latin typeface="Times New Roman"/>
              <a:cs typeface="Times New Roman"/>
            </a:endParaRPr>
          </a:p>
          <a:p>
            <a:pPr marL="168097" marR="553600" indent="-156891">
              <a:lnSpc>
                <a:spcPts val="2647"/>
              </a:lnSpc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Ability to scale from kilobytes of data on a single  laptop to petabytes on a large cluster</a:t>
            </a:r>
            <a:endParaRPr sz="2471" dirty="0">
              <a:latin typeface="Trebuchet MS"/>
              <a:cs typeface="Trebuchet MS"/>
            </a:endParaRPr>
          </a:p>
          <a:p>
            <a:pPr marL="168097" marR="4483" indent="-156891">
              <a:lnSpc>
                <a:spcPts val="2647"/>
              </a:lnSpc>
              <a:spcBef>
                <a:spcPts val="618"/>
              </a:spcBef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Support for a wide array of data formats and storage  systems</a:t>
            </a:r>
            <a:endParaRPr sz="2471" dirty="0">
              <a:latin typeface="Trebuchet MS"/>
              <a:cs typeface="Trebuchet MS"/>
            </a:endParaRPr>
          </a:p>
          <a:p>
            <a:pPr marL="168097" marR="269516" indent="-156891">
              <a:lnSpc>
                <a:spcPts val="2647"/>
              </a:lnSpc>
              <a:spcBef>
                <a:spcPts val="618"/>
              </a:spcBef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State-of-the-art optimization and code generation  through the Spark SQL</a:t>
            </a:r>
            <a:r>
              <a:rPr sz="2471" dirty="0">
                <a:solidFill>
                  <a:srgbClr val="1EA2B4"/>
                </a:solidFill>
                <a:latin typeface="Trebuchet MS"/>
                <a:cs typeface="Trebuchet MS"/>
              </a:rPr>
              <a:t> </a:t>
            </a:r>
            <a:r>
              <a:rPr sz="2471" u="sng" dirty="0">
                <a:solidFill>
                  <a:srgbClr val="1EA2B4"/>
                </a:solidFill>
                <a:uFill>
                  <a:solidFill>
                    <a:srgbClr val="1EA2B4"/>
                  </a:solidFill>
                </a:uFill>
                <a:latin typeface="Trebuchet MS"/>
                <a:cs typeface="Trebuchet MS"/>
              </a:rPr>
              <a:t>Catalyst</a:t>
            </a:r>
            <a:r>
              <a:rPr sz="2471" dirty="0">
                <a:solidFill>
                  <a:srgbClr val="1EA2B4"/>
                </a:solidFill>
                <a:latin typeface="Trebuchet MS"/>
                <a:cs typeface="Trebuchet MS"/>
              </a:rPr>
              <a:t> </a:t>
            </a: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optimizer</a:t>
            </a:r>
            <a:endParaRPr sz="2471" dirty="0">
              <a:latin typeface="Trebuchet MS"/>
              <a:cs typeface="Trebuchet MS"/>
            </a:endParaRPr>
          </a:p>
          <a:p>
            <a:pPr marL="168097" marR="378219" indent="-156891">
              <a:lnSpc>
                <a:spcPts val="2647"/>
              </a:lnSpc>
              <a:spcBef>
                <a:spcPts val="529"/>
              </a:spcBef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Seamless integration with all big data tooling and  infrastructure via Spark</a:t>
            </a:r>
            <a:endParaRPr sz="2471" dirty="0">
              <a:latin typeface="Trebuchet MS"/>
              <a:cs typeface="Trebuchet MS"/>
            </a:endParaRPr>
          </a:p>
          <a:p>
            <a:pPr marL="168097" indent="-156891">
              <a:spcBef>
                <a:spcPts val="265"/>
              </a:spcBef>
              <a:buSzPct val="89285"/>
              <a:buFont typeface="Arial"/>
              <a:buChar char="•"/>
              <a:tabLst>
                <a:tab pos="168097" algn="l"/>
              </a:tabLst>
            </a:pPr>
            <a:r>
              <a:rPr sz="2471" dirty="0">
                <a:solidFill>
                  <a:srgbClr val="404040"/>
                </a:solidFill>
                <a:latin typeface="Trebuchet MS"/>
                <a:cs typeface="Trebuchet MS"/>
              </a:rPr>
              <a:t>APIs for Python, Java, Scala, and R</a:t>
            </a:r>
            <a:endParaRPr sz="247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77638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2564802"/>
            <a:ext cx="8606118" cy="2790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2710479"/>
            <a:ext cx="8516471" cy="2297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557212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4" dirty="0"/>
              <a:t>User </a:t>
            </a:r>
            <a:r>
              <a:rPr spc="185" dirty="0"/>
              <a:t>Defined</a:t>
            </a:r>
            <a:r>
              <a:rPr spc="-269" dirty="0"/>
              <a:t> </a:t>
            </a:r>
            <a:r>
              <a:rPr spc="216" dirty="0"/>
              <a:t>Functions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5181" y="1517142"/>
            <a:ext cx="7283824" cy="812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2800"/>
              </a:lnSpc>
            </a:pPr>
            <a:r>
              <a:rPr sz="2647" spc="-137" dirty="0">
                <a:latin typeface="Trebuchet MS"/>
                <a:cs typeface="Trebuchet MS"/>
              </a:rPr>
              <a:t>Interestingly</a:t>
            </a:r>
            <a:r>
              <a:rPr sz="2647" spc="-194" dirty="0">
                <a:latin typeface="Trebuchet MS"/>
                <a:cs typeface="Trebuchet MS"/>
              </a:rPr>
              <a:t> </a:t>
            </a:r>
            <a:r>
              <a:rPr sz="2647" spc="-106" dirty="0">
                <a:latin typeface="Trebuchet MS"/>
                <a:cs typeface="Trebuchet MS"/>
              </a:rPr>
              <a:t>enough,</a:t>
            </a:r>
            <a:r>
              <a:rPr sz="2647" spc="-322" dirty="0">
                <a:latin typeface="Trebuchet MS"/>
                <a:cs typeface="Trebuchet MS"/>
              </a:rPr>
              <a:t> </a:t>
            </a:r>
            <a:r>
              <a:rPr sz="2647" spc="260" dirty="0">
                <a:solidFill>
                  <a:srgbClr val="0070C0"/>
                </a:solidFill>
                <a:latin typeface="Arial"/>
                <a:cs typeface="Arial"/>
              </a:rPr>
              <a:t>lower()</a:t>
            </a:r>
            <a:r>
              <a:rPr sz="2647" spc="9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47" spc="-75" dirty="0">
                <a:latin typeface="Trebuchet MS"/>
                <a:cs typeface="Trebuchet MS"/>
              </a:rPr>
              <a:t>does</a:t>
            </a:r>
            <a:r>
              <a:rPr sz="2647" spc="-194" dirty="0">
                <a:latin typeface="Trebuchet MS"/>
                <a:cs typeface="Trebuchet MS"/>
              </a:rPr>
              <a:t> </a:t>
            </a:r>
            <a:r>
              <a:rPr sz="2647" spc="-176" dirty="0">
                <a:latin typeface="Trebuchet MS"/>
                <a:cs typeface="Trebuchet MS"/>
              </a:rPr>
              <a:t>exist</a:t>
            </a:r>
            <a:r>
              <a:rPr sz="2647" spc="-212" dirty="0">
                <a:latin typeface="Trebuchet MS"/>
                <a:cs typeface="Trebuchet MS"/>
              </a:rPr>
              <a:t> </a:t>
            </a:r>
            <a:r>
              <a:rPr sz="2647" spc="-93" dirty="0">
                <a:latin typeface="Trebuchet MS"/>
                <a:cs typeface="Trebuchet MS"/>
              </a:rPr>
              <a:t>in</a:t>
            </a:r>
            <a:r>
              <a:rPr sz="2647" spc="-269" dirty="0">
                <a:latin typeface="Trebuchet MS"/>
                <a:cs typeface="Trebuchet MS"/>
              </a:rPr>
              <a:t> </a:t>
            </a:r>
            <a:r>
              <a:rPr sz="2647" spc="-154" dirty="0">
                <a:latin typeface="Trebuchet MS"/>
                <a:cs typeface="Trebuchet MS"/>
              </a:rPr>
              <a:t>the</a:t>
            </a:r>
            <a:r>
              <a:rPr sz="2647" spc="-313" dirty="0">
                <a:latin typeface="Trebuchet MS"/>
                <a:cs typeface="Trebuchet MS"/>
              </a:rPr>
              <a:t> </a:t>
            </a:r>
            <a:r>
              <a:rPr sz="2647" spc="-71" dirty="0">
                <a:latin typeface="Trebuchet MS"/>
                <a:cs typeface="Trebuchet MS"/>
              </a:rPr>
              <a:t>Scala  </a:t>
            </a:r>
            <a:r>
              <a:rPr sz="2647" spc="-163" dirty="0">
                <a:latin typeface="Trebuchet MS"/>
                <a:cs typeface="Trebuchet MS"/>
              </a:rPr>
              <a:t>API.</a:t>
            </a:r>
            <a:r>
              <a:rPr sz="2647" spc="-322" dirty="0">
                <a:latin typeface="Trebuchet MS"/>
                <a:cs typeface="Trebuchet MS"/>
              </a:rPr>
              <a:t> </a:t>
            </a:r>
            <a:r>
              <a:rPr sz="2647" spc="-93" dirty="0">
                <a:latin typeface="Trebuchet MS"/>
                <a:cs typeface="Trebuchet MS"/>
              </a:rPr>
              <a:t>So,</a:t>
            </a:r>
            <a:r>
              <a:rPr sz="2647" spc="-229" dirty="0">
                <a:latin typeface="Trebuchet MS"/>
                <a:cs typeface="Trebuchet MS"/>
              </a:rPr>
              <a:t> </a:t>
            </a:r>
            <a:r>
              <a:rPr sz="2647" spc="-202" dirty="0">
                <a:latin typeface="Trebuchet MS"/>
                <a:cs typeface="Trebuchet MS"/>
              </a:rPr>
              <a:t>let’s</a:t>
            </a:r>
            <a:r>
              <a:rPr sz="2647" spc="-282" dirty="0">
                <a:latin typeface="Trebuchet MS"/>
                <a:cs typeface="Trebuchet MS"/>
              </a:rPr>
              <a:t> </a:t>
            </a:r>
            <a:r>
              <a:rPr sz="2647" spc="-137" dirty="0">
                <a:latin typeface="Trebuchet MS"/>
                <a:cs typeface="Trebuchet MS"/>
              </a:rPr>
              <a:t>invent</a:t>
            </a:r>
            <a:r>
              <a:rPr sz="2647" spc="-207" dirty="0">
                <a:latin typeface="Trebuchet MS"/>
                <a:cs typeface="Trebuchet MS"/>
              </a:rPr>
              <a:t> </a:t>
            </a:r>
            <a:r>
              <a:rPr sz="2647" spc="-97" dirty="0">
                <a:latin typeface="Trebuchet MS"/>
                <a:cs typeface="Trebuchet MS"/>
              </a:rPr>
              <a:t>something</a:t>
            </a:r>
            <a:r>
              <a:rPr sz="2647" spc="-234" dirty="0">
                <a:latin typeface="Trebuchet MS"/>
                <a:cs typeface="Trebuchet MS"/>
              </a:rPr>
              <a:t> </a:t>
            </a:r>
            <a:r>
              <a:rPr sz="2647" spc="-150" dirty="0">
                <a:latin typeface="Trebuchet MS"/>
                <a:cs typeface="Trebuchet MS"/>
              </a:rPr>
              <a:t>that</a:t>
            </a:r>
            <a:r>
              <a:rPr sz="2647" spc="-300" dirty="0">
                <a:latin typeface="Trebuchet MS"/>
                <a:cs typeface="Trebuchet MS"/>
              </a:rPr>
              <a:t> </a:t>
            </a:r>
            <a:r>
              <a:rPr sz="2647" spc="-172" dirty="0">
                <a:latin typeface="Trebuchet MS"/>
                <a:cs typeface="Trebuchet MS"/>
              </a:rPr>
              <a:t>doesn’t: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3346" y="2906582"/>
            <a:ext cx="8012206" cy="1893794"/>
          </a:xfrm>
          <a:custGeom>
            <a:avLst/>
            <a:gdLst/>
            <a:ahLst/>
            <a:cxnLst/>
            <a:rect l="l" t="t" r="r" b="b"/>
            <a:pathLst>
              <a:path w="9080500" h="2146300">
                <a:moveTo>
                  <a:pt x="0" y="0"/>
                </a:moveTo>
                <a:lnTo>
                  <a:pt x="9080500" y="0"/>
                </a:lnTo>
                <a:lnTo>
                  <a:pt x="9080500" y="2146300"/>
                </a:lnTo>
                <a:lnTo>
                  <a:pt x="0" y="2146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553346" y="2906581"/>
            <a:ext cx="8012206" cy="1466748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77">
              <a:latin typeface="Times New Roman"/>
              <a:cs typeface="Times New Roman"/>
            </a:endParaRPr>
          </a:p>
          <a:p>
            <a:pPr marL="84609">
              <a:spcBef>
                <a:spcPts val="1262"/>
              </a:spcBef>
              <a:tabLst>
                <a:tab pos="913888" algn="l"/>
              </a:tabLst>
            </a:pPr>
            <a:r>
              <a:rPr sz="1677" spc="71" dirty="0">
                <a:latin typeface="Arial"/>
                <a:cs typeface="Arial"/>
              </a:rPr>
              <a:t>scala&gt;	</a:t>
            </a:r>
            <a:r>
              <a:rPr sz="1677" b="1" spc="168" dirty="0">
                <a:latin typeface="Arial"/>
                <a:cs typeface="Arial"/>
              </a:rPr>
              <a:t>df.select(double($(</a:t>
            </a:r>
            <a:r>
              <a:rPr sz="1677" b="1" spc="168" dirty="0">
                <a:solidFill>
                  <a:srgbClr val="0070C0"/>
                </a:solidFill>
                <a:latin typeface="Arial"/>
                <a:cs typeface="Arial"/>
              </a:rPr>
              <a:t>"total"</a:t>
            </a:r>
            <a:r>
              <a:rPr sz="1677" b="1" spc="168" dirty="0">
                <a:latin typeface="Arial"/>
                <a:cs typeface="Arial"/>
              </a:rPr>
              <a:t>)))</a:t>
            </a:r>
            <a:endParaRPr sz="1677">
              <a:latin typeface="Arial"/>
              <a:cs typeface="Arial"/>
            </a:endParaRPr>
          </a:p>
          <a:p>
            <a:pPr marL="84609">
              <a:spcBef>
                <a:spcPts val="18"/>
              </a:spcBef>
              <a:tabLst>
                <a:tab pos="1619897" algn="l"/>
                <a:tab pos="2449176" algn="l"/>
                <a:tab pos="2920409" algn="l"/>
                <a:tab pos="3749688" algn="l"/>
                <a:tab pos="4466343" algn="l"/>
              </a:tabLst>
            </a:pPr>
            <a:r>
              <a:rPr sz="1677" spc="101" dirty="0">
                <a:latin typeface="Arial"/>
                <a:cs typeface="Arial"/>
              </a:rPr>
              <a:t>console&gt;:23:	</a:t>
            </a:r>
            <a:r>
              <a:rPr sz="1677" spc="221" dirty="0">
                <a:latin typeface="Arial"/>
                <a:cs typeface="Arial"/>
              </a:rPr>
              <a:t>error:	</a:t>
            </a:r>
            <a:r>
              <a:rPr sz="1677" spc="115" dirty="0">
                <a:latin typeface="Arial"/>
                <a:cs typeface="Arial"/>
              </a:rPr>
              <a:t>not	</a:t>
            </a:r>
            <a:r>
              <a:rPr sz="1677" spc="110" dirty="0">
                <a:latin typeface="Arial"/>
                <a:cs typeface="Arial"/>
              </a:rPr>
              <a:t>found:	</a:t>
            </a:r>
            <a:r>
              <a:rPr sz="1677" spc="88" dirty="0">
                <a:latin typeface="Arial"/>
                <a:cs typeface="Arial"/>
              </a:rPr>
              <a:t>value	</a:t>
            </a:r>
            <a:r>
              <a:rPr sz="1677" spc="40" dirty="0">
                <a:latin typeface="Arial"/>
                <a:cs typeface="Arial"/>
              </a:rPr>
              <a:t>double</a:t>
            </a:r>
            <a:endParaRPr sz="1677">
              <a:latin typeface="Arial"/>
              <a:cs typeface="Arial"/>
            </a:endParaRPr>
          </a:p>
          <a:p>
            <a:pPr marL="1619897">
              <a:lnSpc>
                <a:spcPts val="1977"/>
              </a:lnSpc>
              <a:spcBef>
                <a:spcPts val="106"/>
              </a:spcBef>
            </a:pPr>
            <a:r>
              <a:rPr sz="1677" spc="212" dirty="0">
                <a:latin typeface="Arial"/>
                <a:cs typeface="Arial"/>
              </a:rPr>
              <a:t>df.select(double($("total"))).show()</a:t>
            </a:r>
            <a:endParaRPr sz="1677">
              <a:latin typeface="Arial"/>
              <a:cs typeface="Arial"/>
            </a:endParaRPr>
          </a:p>
          <a:p>
            <a:pPr marR="2272674" algn="ctr">
              <a:lnSpc>
                <a:spcPts val="1977"/>
              </a:lnSpc>
            </a:pPr>
            <a:r>
              <a:rPr sz="1677" spc="132" dirty="0">
                <a:latin typeface="Arial"/>
                <a:cs typeface="Arial"/>
              </a:rPr>
              <a:t>^</a:t>
            </a:r>
            <a:endParaRPr sz="167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45332" y="3001832"/>
            <a:ext cx="302559" cy="437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90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38449931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5572125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94" dirty="0"/>
              <a:t>User </a:t>
            </a:r>
            <a:r>
              <a:rPr spc="185" dirty="0"/>
              <a:t>Defined</a:t>
            </a:r>
            <a:r>
              <a:rPr spc="-269" dirty="0"/>
              <a:t> </a:t>
            </a:r>
            <a:r>
              <a:rPr spc="216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6028" y="1326260"/>
            <a:ext cx="2853018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137" dirty="0">
                <a:latin typeface="Trebuchet MS"/>
                <a:cs typeface="Trebuchet MS"/>
              </a:rPr>
              <a:t>Again,</a:t>
            </a:r>
            <a:r>
              <a:rPr sz="2647" spc="-335" dirty="0">
                <a:latin typeface="Trebuchet MS"/>
                <a:cs typeface="Trebuchet MS"/>
              </a:rPr>
              <a:t> </a:t>
            </a:r>
            <a:r>
              <a:rPr sz="2647" spc="-190" dirty="0">
                <a:latin typeface="Trebuchet MS"/>
                <a:cs typeface="Trebuchet MS"/>
              </a:rPr>
              <a:t>it’s</a:t>
            </a:r>
            <a:r>
              <a:rPr sz="2647" spc="-291" dirty="0">
                <a:latin typeface="Trebuchet MS"/>
                <a:cs typeface="Trebuchet MS"/>
              </a:rPr>
              <a:t> </a:t>
            </a:r>
            <a:r>
              <a:rPr sz="2647" spc="-57" dirty="0">
                <a:latin typeface="Trebuchet MS"/>
                <a:cs typeface="Trebuchet MS"/>
              </a:rPr>
              <a:t>an</a:t>
            </a:r>
            <a:r>
              <a:rPr sz="2647" spc="-361" dirty="0">
                <a:latin typeface="Trebuchet MS"/>
                <a:cs typeface="Trebuchet MS"/>
              </a:rPr>
              <a:t> </a:t>
            </a:r>
            <a:r>
              <a:rPr sz="2647" spc="-115" dirty="0">
                <a:latin typeface="Trebuchet MS"/>
                <a:cs typeface="Trebuchet MS"/>
              </a:rPr>
              <a:t>easy</a:t>
            </a:r>
            <a:r>
              <a:rPr sz="2647" spc="-199" dirty="0">
                <a:latin typeface="Trebuchet MS"/>
                <a:cs typeface="Trebuchet MS"/>
              </a:rPr>
              <a:t> </a:t>
            </a:r>
            <a:r>
              <a:rPr sz="2647" spc="-269" dirty="0">
                <a:latin typeface="Trebuchet MS"/>
                <a:cs typeface="Trebuchet MS"/>
              </a:rPr>
              <a:t>fix.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596" y="1903655"/>
            <a:ext cx="8606118" cy="4751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01214" y="2049332"/>
            <a:ext cx="8527676" cy="43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53346" y="2155788"/>
            <a:ext cx="8012206" cy="4056529"/>
          </a:xfrm>
          <a:custGeom>
            <a:avLst/>
            <a:gdLst/>
            <a:ahLst/>
            <a:cxnLst/>
            <a:rect l="l" t="t" r="r" b="b"/>
            <a:pathLst>
              <a:path w="9080500" h="4597400">
                <a:moveTo>
                  <a:pt x="0" y="0"/>
                </a:moveTo>
                <a:lnTo>
                  <a:pt x="9080500" y="0"/>
                </a:lnTo>
                <a:lnTo>
                  <a:pt x="9080500" y="4597400"/>
                </a:lnTo>
                <a:lnTo>
                  <a:pt x="0" y="4597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53346" y="2155788"/>
            <a:ext cx="8012206" cy="4056529"/>
          </a:xfrm>
          <a:custGeom>
            <a:avLst/>
            <a:gdLst/>
            <a:ahLst/>
            <a:cxnLst/>
            <a:rect l="l" t="t" r="r" b="b"/>
            <a:pathLst>
              <a:path w="9080500" h="4597400">
                <a:moveTo>
                  <a:pt x="0" y="0"/>
                </a:moveTo>
                <a:lnTo>
                  <a:pt x="9080501" y="0"/>
                </a:lnTo>
                <a:lnTo>
                  <a:pt x="9080501" y="4597396"/>
                </a:lnTo>
                <a:lnTo>
                  <a:pt x="0" y="45973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638082" y="2431676"/>
            <a:ext cx="6076390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500" spc="-18" dirty="0">
                <a:latin typeface="Courier New"/>
                <a:cs typeface="Courier New"/>
              </a:rPr>
              <a:t>scala&gt; </a:t>
            </a:r>
            <a:r>
              <a:rPr sz="1500" b="1" spc="-18" dirty="0">
                <a:solidFill>
                  <a:srgbClr val="8A2804"/>
                </a:solidFill>
                <a:latin typeface="Courier New"/>
                <a:cs typeface="Courier New"/>
              </a:rPr>
              <a:t>val </a:t>
            </a:r>
            <a:r>
              <a:rPr sz="1500" b="1" spc="-22" dirty="0">
                <a:latin typeface="Courier New"/>
                <a:cs typeface="Courier New"/>
              </a:rPr>
              <a:t>double </a:t>
            </a:r>
            <a:r>
              <a:rPr sz="1500" b="1" dirty="0">
                <a:latin typeface="Courier New"/>
                <a:cs typeface="Courier New"/>
              </a:rPr>
              <a:t>=</a:t>
            </a:r>
            <a:r>
              <a:rPr sz="1500" b="1" spc="432" dirty="0">
                <a:latin typeface="Courier New"/>
                <a:cs typeface="Courier New"/>
              </a:rPr>
              <a:t> </a:t>
            </a:r>
            <a:r>
              <a:rPr sz="1500" b="1" spc="-9" dirty="0">
                <a:latin typeface="Courier New"/>
                <a:cs typeface="Courier New"/>
              </a:rPr>
              <a:t>sqlContext.udf.register("double",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081" y="2902323"/>
            <a:ext cx="795618" cy="2421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500" spc="-22" dirty="0">
                <a:latin typeface="Courier New"/>
                <a:cs typeface="Courier New"/>
              </a:rPr>
              <a:t>double: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967" y="2667000"/>
            <a:ext cx="4572000" cy="48580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R="68920" algn="r">
              <a:spcBef>
                <a:spcPts val="88"/>
              </a:spcBef>
            </a:pPr>
            <a:r>
              <a:rPr sz="1500" b="1" spc="-22" dirty="0">
                <a:latin typeface="Courier New"/>
                <a:cs typeface="Courier New"/>
              </a:rPr>
              <a:t>(i</a:t>
            </a:r>
            <a:r>
              <a:rPr sz="1500" b="1" dirty="0">
                <a:latin typeface="Courier New"/>
                <a:cs typeface="Courier New"/>
              </a:rPr>
              <a:t>:</a:t>
            </a:r>
            <a:endParaRPr sz="1500">
              <a:latin typeface="Courier New"/>
              <a:cs typeface="Courier New"/>
            </a:endParaRPr>
          </a:p>
          <a:p>
            <a:pPr>
              <a:spcBef>
                <a:spcPts val="53"/>
              </a:spcBef>
            </a:pPr>
            <a:r>
              <a:rPr sz="1500" spc="-9" dirty="0">
                <a:latin typeface="Courier New"/>
                <a:cs typeface="Courier New"/>
              </a:rPr>
              <a:t>org.apache.spark.sql.UserDefinedFunction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73791" y="2667000"/>
            <a:ext cx="2165537" cy="48580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500" b="1" spc="-18" dirty="0">
                <a:latin typeface="Courier New"/>
                <a:cs typeface="Courier New"/>
              </a:rPr>
              <a:t>Int) </a:t>
            </a:r>
            <a:r>
              <a:rPr sz="1500" b="1" spc="-13" dirty="0">
                <a:latin typeface="Courier New"/>
                <a:cs typeface="Courier New"/>
              </a:rPr>
              <a:t>=&gt;</a:t>
            </a:r>
            <a:r>
              <a:rPr sz="1500" b="1" spc="71" dirty="0">
                <a:latin typeface="Courier New"/>
                <a:cs typeface="Courier New"/>
              </a:rPr>
              <a:t> </a:t>
            </a:r>
            <a:r>
              <a:rPr sz="1500" b="1" spc="-22" dirty="0">
                <a:latin typeface="Courier New"/>
                <a:cs typeface="Courier New"/>
              </a:rPr>
              <a:t>i.toDouble)</a:t>
            </a:r>
            <a:endParaRPr sz="1500">
              <a:latin typeface="Courier New"/>
              <a:cs typeface="Courier New"/>
            </a:endParaRPr>
          </a:p>
          <a:p>
            <a:pPr marL="112065">
              <a:spcBef>
                <a:spcPts val="53"/>
              </a:spcBef>
            </a:pPr>
            <a:r>
              <a:rPr sz="1500" dirty="0">
                <a:latin typeface="Courier New"/>
                <a:cs typeface="Courier New"/>
              </a:rPr>
              <a:t>=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082" y="3126441"/>
            <a:ext cx="5034243" cy="285222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500" spc="-4" dirty="0">
                <a:latin typeface="Courier New"/>
                <a:cs typeface="Courier New"/>
              </a:rPr>
              <a:t>UserDefinedFunction(&lt;function1&gt;,DoubleType)</a:t>
            </a:r>
            <a:endParaRPr sz="1500" dirty="0">
              <a:latin typeface="Courier New"/>
              <a:cs typeface="Courier New"/>
            </a:endParaRPr>
          </a:p>
          <a:p>
            <a:pPr>
              <a:spcBef>
                <a:spcPts val="40"/>
              </a:spcBef>
            </a:pPr>
            <a:endParaRPr sz="1544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18" dirty="0">
                <a:latin typeface="Courier New"/>
                <a:cs typeface="Courier New"/>
              </a:rPr>
              <a:t>scala&gt;</a:t>
            </a:r>
            <a:r>
              <a:rPr sz="1500" spc="128" dirty="0">
                <a:latin typeface="Courier New"/>
                <a:cs typeface="Courier New"/>
              </a:rPr>
              <a:t> </a:t>
            </a:r>
            <a:r>
              <a:rPr sz="1500" b="1" spc="-9" dirty="0">
                <a:latin typeface="Courier New"/>
                <a:cs typeface="Courier New"/>
              </a:rPr>
              <a:t>df.select(double($("total"))).show(5)</a:t>
            </a:r>
            <a:endParaRPr sz="1500" dirty="0">
              <a:latin typeface="Courier New"/>
              <a:cs typeface="Courier New"/>
            </a:endParaRPr>
          </a:p>
          <a:p>
            <a:pPr>
              <a:lnSpc>
                <a:spcPts val="1782"/>
              </a:lnSpc>
              <a:spcBef>
                <a:spcPts val="53"/>
              </a:spcBef>
            </a:pPr>
            <a:r>
              <a:rPr sz="1500" spc="-22" dirty="0">
                <a:latin typeface="Courier New"/>
                <a:cs typeface="Courier New"/>
              </a:rPr>
              <a:t>+---------------+</a:t>
            </a:r>
            <a:endParaRPr sz="1500" dirty="0">
              <a:latin typeface="Courier New"/>
              <a:cs typeface="Courier New"/>
            </a:endParaRPr>
          </a:p>
          <a:p>
            <a:pPr>
              <a:lnSpc>
                <a:spcPts val="1782"/>
              </a:lnSpc>
            </a:pPr>
            <a:r>
              <a:rPr sz="1500" spc="-22" dirty="0">
                <a:latin typeface="Courier New"/>
                <a:cs typeface="Courier New"/>
              </a:rPr>
              <a:t>|scalaUDF(total)|</a:t>
            </a:r>
            <a:endParaRPr sz="1500" dirty="0">
              <a:latin typeface="Courier New"/>
              <a:cs typeface="Courier New"/>
            </a:endParaRPr>
          </a:p>
          <a:p>
            <a:pPr>
              <a:lnSpc>
                <a:spcPts val="1782"/>
              </a:lnSpc>
              <a:spcBef>
                <a:spcPts val="53"/>
              </a:spcBef>
            </a:pPr>
            <a:r>
              <a:rPr sz="1500" spc="-22" dirty="0">
                <a:latin typeface="Courier New"/>
                <a:cs typeface="Courier New"/>
              </a:rPr>
              <a:t>+---------------+</a:t>
            </a:r>
            <a:endParaRPr sz="1500" dirty="0">
              <a:latin typeface="Courier New"/>
              <a:cs typeface="Courier New"/>
            </a:endParaRPr>
          </a:p>
          <a:p>
            <a:pPr>
              <a:lnSpc>
                <a:spcPts val="1782"/>
              </a:lnSpc>
              <a:tabLst>
                <a:tab pos="1153707" algn="l"/>
              </a:tabLst>
            </a:pPr>
            <a:r>
              <a:rPr sz="1500" dirty="0">
                <a:latin typeface="Courier New"/>
                <a:cs typeface="Courier New"/>
              </a:rPr>
              <a:t>|	</a:t>
            </a:r>
            <a:r>
              <a:rPr sz="1500" spc="-22" dirty="0">
                <a:latin typeface="Courier New"/>
                <a:cs typeface="Courier New"/>
              </a:rPr>
              <a:t>7065.0|</a:t>
            </a:r>
            <a:endParaRPr sz="1500" dirty="0">
              <a:latin typeface="Courier New"/>
              <a:cs typeface="Courier New"/>
            </a:endParaRPr>
          </a:p>
          <a:p>
            <a:pPr>
              <a:lnSpc>
                <a:spcPts val="1782"/>
              </a:lnSpc>
              <a:spcBef>
                <a:spcPts val="53"/>
              </a:spcBef>
              <a:tabLst>
                <a:tab pos="1153707" algn="l"/>
              </a:tabLst>
            </a:pPr>
            <a:r>
              <a:rPr sz="1500" dirty="0">
                <a:latin typeface="Courier New"/>
                <a:cs typeface="Courier New"/>
              </a:rPr>
              <a:t>|	</a:t>
            </a:r>
            <a:r>
              <a:rPr sz="1500" spc="-22" dirty="0">
                <a:latin typeface="Courier New"/>
                <a:cs typeface="Courier New"/>
              </a:rPr>
              <a:t>2604.0|</a:t>
            </a:r>
            <a:endParaRPr sz="1500" dirty="0">
              <a:latin typeface="Courier New"/>
              <a:cs typeface="Courier New"/>
            </a:endParaRPr>
          </a:p>
          <a:p>
            <a:pPr>
              <a:lnSpc>
                <a:spcPts val="1782"/>
              </a:lnSpc>
              <a:tabLst>
                <a:tab pos="1153707" algn="l"/>
              </a:tabLst>
            </a:pPr>
            <a:r>
              <a:rPr sz="1500" dirty="0">
                <a:latin typeface="Courier New"/>
                <a:cs typeface="Courier New"/>
              </a:rPr>
              <a:t>|	</a:t>
            </a:r>
            <a:r>
              <a:rPr sz="1500" spc="-22" dirty="0">
                <a:latin typeface="Courier New"/>
                <a:cs typeface="Courier New"/>
              </a:rPr>
              <a:t>2003.0|</a:t>
            </a:r>
            <a:endParaRPr sz="1500" dirty="0">
              <a:latin typeface="Courier New"/>
              <a:cs typeface="Courier New"/>
            </a:endParaRPr>
          </a:p>
          <a:p>
            <a:pPr>
              <a:lnSpc>
                <a:spcPts val="1782"/>
              </a:lnSpc>
              <a:spcBef>
                <a:spcPts val="53"/>
              </a:spcBef>
              <a:tabLst>
                <a:tab pos="1153707" algn="l"/>
              </a:tabLst>
            </a:pPr>
            <a:r>
              <a:rPr sz="1500" dirty="0">
                <a:latin typeface="Courier New"/>
                <a:cs typeface="Courier New"/>
              </a:rPr>
              <a:t>|	</a:t>
            </a:r>
            <a:r>
              <a:rPr sz="1500" spc="-22" dirty="0">
                <a:latin typeface="Courier New"/>
                <a:cs typeface="Courier New"/>
              </a:rPr>
              <a:t>1939.0|</a:t>
            </a:r>
            <a:endParaRPr sz="1500" dirty="0">
              <a:latin typeface="Courier New"/>
              <a:cs typeface="Courier New"/>
            </a:endParaRPr>
          </a:p>
          <a:p>
            <a:pPr>
              <a:lnSpc>
                <a:spcPts val="1782"/>
              </a:lnSpc>
              <a:tabLst>
                <a:tab pos="1153707" algn="l"/>
              </a:tabLst>
            </a:pPr>
            <a:r>
              <a:rPr sz="1500" dirty="0">
                <a:latin typeface="Courier New"/>
                <a:cs typeface="Courier New"/>
              </a:rPr>
              <a:t>|	</a:t>
            </a:r>
            <a:r>
              <a:rPr sz="1500" spc="-22" dirty="0">
                <a:latin typeface="Courier New"/>
                <a:cs typeface="Courier New"/>
              </a:rPr>
              <a:t>1746.0|</a:t>
            </a:r>
            <a:endParaRPr sz="1500" dirty="0">
              <a:latin typeface="Courier New"/>
              <a:cs typeface="Courier New"/>
            </a:endParaRPr>
          </a:p>
          <a:p>
            <a:pPr>
              <a:spcBef>
                <a:spcPts val="53"/>
              </a:spcBef>
            </a:pPr>
            <a:r>
              <a:rPr sz="1500" spc="-22" dirty="0">
                <a:latin typeface="Courier New"/>
                <a:cs typeface="Courier New"/>
              </a:rPr>
              <a:t>+---------------+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45332" y="2228626"/>
            <a:ext cx="302559" cy="437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pc="-60" smtClean="0"/>
              <a:pPr marL="101600">
                <a:spcBef>
                  <a:spcPts val="20"/>
                </a:spcBef>
              </a:pPr>
              <a:t>91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1802037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4832537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Writing DataFrames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92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6876" y="1638916"/>
            <a:ext cx="7716931" cy="301669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8097" marR="4483" indent="-156891">
              <a:spcBef>
                <a:spcPts val="8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latin typeface="Trebuchet MS"/>
                <a:cs typeface="Trebuchet MS"/>
              </a:rPr>
              <a:t>You can write DataFrames out, as well. When doing ETL,  this is a </a:t>
            </a:r>
            <a:r>
              <a:rPr sz="2647" i="1" dirty="0">
                <a:latin typeface="Trebuchet MS"/>
                <a:cs typeface="Trebuchet MS"/>
              </a:rPr>
              <a:t>very </a:t>
            </a:r>
            <a:r>
              <a:rPr sz="2647" dirty="0">
                <a:latin typeface="Trebuchet MS"/>
                <a:cs typeface="Trebuchet MS"/>
              </a:rPr>
              <a:t>common requirement.</a:t>
            </a:r>
            <a:endParaRPr sz="2647">
              <a:latin typeface="Trebuchet MS"/>
              <a:cs typeface="Trebuchet MS"/>
            </a:endParaRPr>
          </a:p>
          <a:p>
            <a:pPr marL="168097" marR="458345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latin typeface="Trebuchet MS"/>
                <a:cs typeface="Trebuchet MS"/>
              </a:rPr>
              <a:t>In most cases, if you can read a data format, you can  write that data format, as well.</a:t>
            </a:r>
            <a:endParaRPr sz="2647">
              <a:latin typeface="Trebuchet MS"/>
              <a:cs typeface="Trebuchet MS"/>
            </a:endParaRPr>
          </a:p>
          <a:p>
            <a:pPr marL="168097" marR="323867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latin typeface="Trebuchet MS"/>
                <a:cs typeface="Trebuchet MS"/>
              </a:rPr>
              <a:t>If you're writing to a text file format (e.g., JSON), you'll  typically get multiple output files.</a:t>
            </a:r>
            <a:endParaRPr sz="26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371360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502773"/>
            <a:ext cx="4832537" cy="51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50" dirty="0"/>
              <a:t>Writing</a:t>
            </a:r>
            <a:r>
              <a:rPr spc="-79" dirty="0"/>
              <a:t> </a:t>
            </a:r>
            <a:r>
              <a:rPr spc="282" dirty="0"/>
              <a:t>DataFrames</a:t>
            </a:r>
          </a:p>
        </p:txBody>
      </p:sp>
      <p:sp>
        <p:nvSpPr>
          <p:cNvPr id="3" name="object 3"/>
          <p:cNvSpPr/>
          <p:nvPr/>
        </p:nvSpPr>
        <p:spPr>
          <a:xfrm>
            <a:off x="267596" y="973566"/>
            <a:ext cx="8606118" cy="2790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67596" y="1119243"/>
            <a:ext cx="8516471" cy="2297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542141" y="1348963"/>
            <a:ext cx="8012206" cy="1905000"/>
          </a:xfrm>
          <a:custGeom>
            <a:avLst/>
            <a:gdLst/>
            <a:ahLst/>
            <a:cxnLst/>
            <a:rect l="l" t="t" r="r" b="b"/>
            <a:pathLst>
              <a:path w="9080500" h="2159000">
                <a:moveTo>
                  <a:pt x="0" y="0"/>
                </a:moveTo>
                <a:lnTo>
                  <a:pt x="9080500" y="0"/>
                </a:lnTo>
                <a:lnTo>
                  <a:pt x="9080500" y="2159000"/>
                </a:lnTo>
                <a:lnTo>
                  <a:pt x="0" y="2159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542140" y="1348964"/>
            <a:ext cx="8012206" cy="1211870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7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77">
              <a:latin typeface="Times New Roman"/>
              <a:cs typeface="Times New Roman"/>
            </a:endParaRPr>
          </a:p>
          <a:p>
            <a:pPr marL="83488">
              <a:spcBef>
                <a:spcPts val="1403"/>
              </a:spcBef>
              <a:tabLst>
                <a:tab pos="912768" algn="l"/>
              </a:tabLst>
            </a:pPr>
            <a:r>
              <a:rPr sz="1677" spc="71" dirty="0">
                <a:latin typeface="Arial"/>
                <a:cs typeface="Arial"/>
              </a:rPr>
              <a:t>scala&gt;	</a:t>
            </a:r>
            <a:r>
              <a:rPr sz="1677" b="1" spc="154" dirty="0">
                <a:latin typeface="Arial"/>
                <a:cs typeface="Arial"/>
              </a:rPr>
              <a:t>df.write.format(</a:t>
            </a:r>
            <a:r>
              <a:rPr sz="1677" b="1" spc="154" dirty="0">
                <a:solidFill>
                  <a:srgbClr val="0070C0"/>
                </a:solidFill>
                <a:latin typeface="Arial"/>
                <a:cs typeface="Arial"/>
              </a:rPr>
              <a:t>"json"</a:t>
            </a:r>
            <a:r>
              <a:rPr sz="1677" b="1" spc="154" dirty="0">
                <a:latin typeface="Arial"/>
                <a:cs typeface="Arial"/>
              </a:rPr>
              <a:t>).save(</a:t>
            </a:r>
            <a:r>
              <a:rPr sz="1677" b="1" spc="154" dirty="0">
                <a:solidFill>
                  <a:srgbClr val="0070C0"/>
                </a:solidFill>
                <a:latin typeface="Arial"/>
                <a:cs typeface="Arial"/>
              </a:rPr>
              <a:t>"/path/to/directory"</a:t>
            </a:r>
            <a:r>
              <a:rPr sz="1677" b="1" spc="154" dirty="0">
                <a:latin typeface="Arial"/>
                <a:cs typeface="Arial"/>
              </a:rPr>
              <a:t>)</a:t>
            </a:r>
            <a:endParaRPr sz="1677">
              <a:latin typeface="Arial"/>
              <a:cs typeface="Arial"/>
            </a:endParaRPr>
          </a:p>
          <a:p>
            <a:pPr marL="83488">
              <a:spcBef>
                <a:spcPts val="18"/>
              </a:spcBef>
              <a:tabLst>
                <a:tab pos="912768" algn="l"/>
              </a:tabLst>
            </a:pPr>
            <a:r>
              <a:rPr sz="1677" spc="71" dirty="0">
                <a:latin typeface="Arial"/>
                <a:cs typeface="Arial"/>
              </a:rPr>
              <a:t>scala&gt;	</a:t>
            </a:r>
            <a:r>
              <a:rPr sz="1677" b="1" spc="146" dirty="0">
                <a:latin typeface="Arial"/>
                <a:cs typeface="Arial"/>
              </a:rPr>
              <a:t>df.write.format(</a:t>
            </a:r>
            <a:r>
              <a:rPr sz="1677" b="1" spc="146" dirty="0">
                <a:solidFill>
                  <a:srgbClr val="0070C0"/>
                </a:solidFill>
                <a:latin typeface="Arial"/>
                <a:cs typeface="Arial"/>
              </a:rPr>
              <a:t>"parquet"</a:t>
            </a:r>
            <a:r>
              <a:rPr sz="1677" b="1" spc="146" dirty="0">
                <a:latin typeface="Arial"/>
                <a:cs typeface="Arial"/>
              </a:rPr>
              <a:t>).save(</a:t>
            </a:r>
            <a:r>
              <a:rPr sz="1677" b="1" spc="146" dirty="0">
                <a:solidFill>
                  <a:srgbClr val="0070C0"/>
                </a:solidFill>
                <a:latin typeface="Arial"/>
                <a:cs typeface="Arial"/>
              </a:rPr>
              <a:t>"/path/to/directory"</a:t>
            </a:r>
            <a:r>
              <a:rPr sz="1677" b="1" spc="146" dirty="0">
                <a:latin typeface="Arial"/>
                <a:cs typeface="Arial"/>
              </a:rPr>
              <a:t>)</a:t>
            </a:r>
            <a:endParaRPr sz="167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89302" y="1433007"/>
            <a:ext cx="291351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267596" y="3506096"/>
            <a:ext cx="8606118" cy="2779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267596" y="3651773"/>
            <a:ext cx="8516471" cy="228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542141" y="3881494"/>
            <a:ext cx="8012206" cy="1905000"/>
          </a:xfrm>
          <a:custGeom>
            <a:avLst/>
            <a:gdLst/>
            <a:ahLst/>
            <a:cxnLst/>
            <a:rect l="l" t="t" r="r" b="b"/>
            <a:pathLst>
              <a:path w="9080500" h="2159000">
                <a:moveTo>
                  <a:pt x="0" y="0"/>
                </a:moveTo>
                <a:lnTo>
                  <a:pt x="9080500" y="0"/>
                </a:lnTo>
                <a:lnTo>
                  <a:pt x="9080500" y="2159000"/>
                </a:lnTo>
                <a:lnTo>
                  <a:pt x="0" y="2159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542140" y="3881494"/>
            <a:ext cx="8012206" cy="1211870"/>
          </a:xfrm>
          <a:prstGeom prst="rect">
            <a:avLst/>
          </a:prstGeom>
          <a:ln w="12700">
            <a:solidFill>
              <a:srgbClr val="C4C0A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7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77">
              <a:latin typeface="Times New Roman"/>
              <a:cs typeface="Times New Roman"/>
            </a:endParaRPr>
          </a:p>
          <a:p>
            <a:pPr marL="83488">
              <a:spcBef>
                <a:spcPts val="1385"/>
              </a:spcBef>
              <a:tabLst>
                <a:tab pos="442096" algn="l"/>
                <a:tab pos="1148104" algn="l"/>
              </a:tabLst>
            </a:pPr>
            <a:r>
              <a:rPr sz="1677" spc="199" dirty="0">
                <a:solidFill>
                  <a:srgbClr val="0070C0"/>
                </a:solidFill>
                <a:latin typeface="Arial"/>
                <a:cs typeface="Arial"/>
              </a:rPr>
              <a:t>In	</a:t>
            </a:r>
            <a:r>
              <a:rPr sz="1677" spc="234" dirty="0">
                <a:solidFill>
                  <a:srgbClr val="0070C0"/>
                </a:solidFill>
                <a:latin typeface="Arial"/>
                <a:cs typeface="Arial"/>
              </a:rPr>
              <a:t>[20]:	</a:t>
            </a:r>
            <a:r>
              <a:rPr sz="1677" b="1" spc="154" dirty="0">
                <a:latin typeface="Arial"/>
                <a:cs typeface="Arial"/>
              </a:rPr>
              <a:t>df.write.format(</a:t>
            </a:r>
            <a:r>
              <a:rPr sz="1677" b="1" spc="154" dirty="0">
                <a:solidFill>
                  <a:srgbClr val="0070C0"/>
                </a:solidFill>
                <a:latin typeface="Arial"/>
                <a:cs typeface="Arial"/>
              </a:rPr>
              <a:t>"json"</a:t>
            </a:r>
            <a:r>
              <a:rPr sz="1677" b="1" spc="154" dirty="0">
                <a:latin typeface="Arial"/>
                <a:cs typeface="Arial"/>
              </a:rPr>
              <a:t>).save(</a:t>
            </a:r>
            <a:r>
              <a:rPr sz="1677" b="1" spc="154" dirty="0">
                <a:solidFill>
                  <a:srgbClr val="0070C0"/>
                </a:solidFill>
                <a:latin typeface="Arial"/>
                <a:cs typeface="Arial"/>
              </a:rPr>
              <a:t>"/path/to/directory"</a:t>
            </a:r>
            <a:r>
              <a:rPr sz="1677" b="1" spc="154" dirty="0">
                <a:latin typeface="Arial"/>
                <a:cs typeface="Arial"/>
              </a:rPr>
              <a:t>)</a:t>
            </a:r>
            <a:endParaRPr sz="1677">
              <a:latin typeface="Arial"/>
              <a:cs typeface="Arial"/>
            </a:endParaRPr>
          </a:p>
          <a:p>
            <a:pPr marL="83488">
              <a:spcBef>
                <a:spcPts val="18"/>
              </a:spcBef>
              <a:tabLst>
                <a:tab pos="442096" algn="l"/>
                <a:tab pos="1148104" algn="l"/>
              </a:tabLst>
            </a:pPr>
            <a:r>
              <a:rPr sz="1677" spc="199" dirty="0">
                <a:solidFill>
                  <a:srgbClr val="0070C0"/>
                </a:solidFill>
                <a:latin typeface="Arial"/>
                <a:cs typeface="Arial"/>
              </a:rPr>
              <a:t>In	</a:t>
            </a:r>
            <a:r>
              <a:rPr sz="1677" spc="234" dirty="0">
                <a:solidFill>
                  <a:srgbClr val="0070C0"/>
                </a:solidFill>
                <a:latin typeface="Arial"/>
                <a:cs typeface="Arial"/>
              </a:rPr>
              <a:t>[21]:	</a:t>
            </a:r>
            <a:r>
              <a:rPr sz="1677" b="1" spc="146" dirty="0">
                <a:latin typeface="Arial"/>
                <a:cs typeface="Arial"/>
              </a:rPr>
              <a:t>df.write.format(</a:t>
            </a:r>
            <a:r>
              <a:rPr sz="1677" b="1" spc="146" dirty="0">
                <a:solidFill>
                  <a:srgbClr val="0070C0"/>
                </a:solidFill>
                <a:latin typeface="Arial"/>
                <a:cs typeface="Arial"/>
              </a:rPr>
              <a:t>"parquet"</a:t>
            </a:r>
            <a:r>
              <a:rPr sz="1677" b="1" spc="146" dirty="0">
                <a:latin typeface="Arial"/>
                <a:cs typeface="Arial"/>
              </a:rPr>
              <a:t>).save(</a:t>
            </a:r>
            <a:r>
              <a:rPr sz="1677" b="1" spc="146" dirty="0">
                <a:solidFill>
                  <a:srgbClr val="0070C0"/>
                </a:solidFill>
                <a:latin typeface="Arial"/>
                <a:cs typeface="Arial"/>
              </a:rPr>
              <a:t>"/path/to/directory"</a:t>
            </a:r>
            <a:r>
              <a:rPr sz="1677" b="1" spc="146" dirty="0">
                <a:latin typeface="Arial"/>
                <a:cs typeface="Arial"/>
              </a:rPr>
              <a:t>)</a:t>
            </a:r>
            <a:endParaRPr sz="167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34126" y="3943126"/>
            <a:ext cx="414618" cy="4146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8462984" y="6278454"/>
            <a:ext cx="224118" cy="178786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11206">
              <a:spcBef>
                <a:spcPts val="18"/>
              </a:spcBef>
            </a:pPr>
            <a:r>
              <a:rPr sz="1147" spc="-75" dirty="0">
                <a:solidFill>
                  <a:srgbClr val="595959"/>
                </a:solidFill>
                <a:latin typeface="Trebuchet MS"/>
                <a:cs typeface="Trebuchet MS"/>
              </a:rPr>
              <a:t>120</a:t>
            </a:r>
            <a:endParaRPr sz="11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89080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9063"/>
            <a:ext cx="7242361" cy="59519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794" dirty="0"/>
              <a:t>Writing DataFrames: Save modes</a:t>
            </a:r>
            <a:endParaRPr sz="3794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94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6877" y="1372373"/>
            <a:ext cx="8190552" cy="812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2800"/>
              </a:lnSpc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Save operations can optionally take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SaveMode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that  specifies how to handle existing data if present.</a:t>
            </a:r>
            <a:endParaRPr sz="2647" dirty="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46046" y="2364180"/>
          <a:ext cx="8012206" cy="3530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503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Scala/Java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1EA3B5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Python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1EA3B5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00" b="1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Meaning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3193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1EA3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051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120" dirty="0">
                          <a:latin typeface="Arial"/>
                          <a:cs typeface="Arial"/>
                        </a:rPr>
                        <a:t>SaveMode.ErrorIfExists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04139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700" spc="-130" dirty="0">
                          <a:latin typeface="Trebuchet MS"/>
                          <a:cs typeface="Trebuchet MS"/>
                        </a:rPr>
                        <a:t>(default)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E0E5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229" dirty="0">
                          <a:latin typeface="Arial"/>
                          <a:cs typeface="Arial"/>
                        </a:rPr>
                        <a:t>"error"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E0E5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86360">
                        <a:lnSpc>
                          <a:spcPct val="100899"/>
                        </a:lnSpc>
                        <a:spcBef>
                          <a:spcPts val="260"/>
                        </a:spcBef>
                      </a:pPr>
                      <a:r>
                        <a:rPr sz="1700" spc="-120" dirty="0">
                          <a:latin typeface="Trebuchet MS"/>
                          <a:cs typeface="Trebuchet MS"/>
                        </a:rPr>
                        <a:t>If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output 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or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table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already 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exists, 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an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exception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spc="-110" dirty="0">
                          <a:latin typeface="Trebuchet MS"/>
                          <a:cs typeface="Trebuchet MS"/>
                        </a:rPr>
                        <a:t>expected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700" spc="-90" dirty="0">
                          <a:latin typeface="Trebuchet MS"/>
                          <a:cs typeface="Trebuchet MS"/>
                        </a:rPr>
                        <a:t>be  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thrown.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91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E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051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60" dirty="0">
                          <a:latin typeface="Arial"/>
                          <a:cs typeface="Arial"/>
                        </a:rPr>
                        <a:t>SaveMode.Append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3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35" dirty="0">
                          <a:latin typeface="Arial"/>
                          <a:cs typeface="Arial"/>
                        </a:rPr>
                        <a:t>"append"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3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86360">
                        <a:lnSpc>
                          <a:spcPct val="100899"/>
                        </a:lnSpc>
                        <a:spcBef>
                          <a:spcPts val="260"/>
                        </a:spcBef>
                      </a:pPr>
                      <a:r>
                        <a:rPr sz="1700" spc="-120" dirty="0">
                          <a:latin typeface="Trebuchet MS"/>
                          <a:cs typeface="Trebuchet MS"/>
                        </a:rPr>
                        <a:t>If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output 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or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table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already 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exists, 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append contents 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-110" dirty="0">
                          <a:latin typeface="Trebuchet MS"/>
                          <a:cs typeface="Trebuchet MS"/>
                        </a:rPr>
                        <a:t>DataFrame 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existing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40" dirty="0">
                          <a:latin typeface="Trebuchet MS"/>
                          <a:cs typeface="Trebuchet MS"/>
                        </a:rPr>
                        <a:t>data.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91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051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40" dirty="0">
                          <a:latin typeface="Arial"/>
                          <a:cs typeface="Arial"/>
                        </a:rPr>
                        <a:t>SaveMode.Overwrite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E0E5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185" dirty="0">
                          <a:latin typeface="Arial"/>
                          <a:cs typeface="Arial"/>
                        </a:rPr>
                        <a:t>"overwrite"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E0E5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86360">
                        <a:lnSpc>
                          <a:spcPct val="100899"/>
                        </a:lnSpc>
                        <a:spcBef>
                          <a:spcPts val="260"/>
                        </a:spcBef>
                      </a:pPr>
                      <a:r>
                        <a:rPr sz="1700" spc="-120" dirty="0">
                          <a:latin typeface="Trebuchet MS"/>
                          <a:cs typeface="Trebuchet MS"/>
                        </a:rPr>
                        <a:t>If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output 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or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table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already 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exists, 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replace existing 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contents  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7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30" dirty="0">
                          <a:latin typeface="Trebuchet MS"/>
                          <a:cs typeface="Trebuchet MS"/>
                        </a:rPr>
                        <a:t>DataFrame.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91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E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316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15" dirty="0">
                          <a:latin typeface="Arial"/>
                          <a:cs typeface="Arial"/>
                        </a:rPr>
                        <a:t>SaveMode.Ignore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3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170" dirty="0">
                          <a:latin typeface="Arial"/>
                          <a:cs typeface="Arial"/>
                        </a:rPr>
                        <a:t>"ignore"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17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3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86360">
                        <a:lnSpc>
                          <a:spcPct val="100899"/>
                        </a:lnSpc>
                        <a:spcBef>
                          <a:spcPts val="260"/>
                        </a:spcBef>
                      </a:pPr>
                      <a:r>
                        <a:rPr sz="1700" spc="-120" dirty="0">
                          <a:latin typeface="Trebuchet MS"/>
                          <a:cs typeface="Trebuchet MS"/>
                        </a:rPr>
                        <a:t>If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output 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or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table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already 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exists,  </a:t>
                      </a:r>
                      <a:r>
                        <a:rPr sz="1700" spc="-35" dirty="0">
                          <a:latin typeface="Trebuchet MS"/>
                          <a:cs typeface="Trebuchet MS"/>
                        </a:rPr>
                        <a:t>do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1700" spc="-140" dirty="0">
                          <a:latin typeface="Trebuchet MS"/>
                          <a:cs typeface="Trebuchet MS"/>
                        </a:rPr>
                        <a:t>write </a:t>
                      </a:r>
                      <a:r>
                        <a:rPr sz="1700" spc="-110" dirty="0">
                          <a:latin typeface="Trebuchet MS"/>
                          <a:cs typeface="Trebuchet MS"/>
                        </a:rPr>
                        <a:t>DataFrame </a:t>
                      </a:r>
                      <a:r>
                        <a:rPr sz="1700" spc="-135" dirty="0"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1700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30" dirty="0">
                          <a:latin typeface="Trebuchet MS"/>
                          <a:cs typeface="Trebuchet MS"/>
                        </a:rPr>
                        <a:t>all.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91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9462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9063"/>
            <a:ext cx="7242361" cy="59519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794" dirty="0"/>
              <a:t>Writing DataFrames: Save modes</a:t>
            </a:r>
            <a:endParaRPr sz="3794"/>
          </a:p>
        </p:txBody>
      </p:sp>
      <p:sp>
        <p:nvSpPr>
          <p:cNvPr id="3" name="object 3"/>
          <p:cNvSpPr/>
          <p:nvPr/>
        </p:nvSpPr>
        <p:spPr>
          <a:xfrm>
            <a:off x="603773" y="1847626"/>
            <a:ext cx="672352" cy="605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665182" y="1689712"/>
            <a:ext cx="7839075" cy="3514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925655" marR="220206">
              <a:spcBef>
                <a:spcPts val="88"/>
              </a:spcBef>
            </a:pPr>
            <a:r>
              <a:rPr sz="2647" b="1" dirty="0">
                <a:solidFill>
                  <a:srgbClr val="404040"/>
                </a:solidFill>
                <a:latin typeface="Trebuchet MS"/>
                <a:cs typeface="Trebuchet MS"/>
              </a:rPr>
              <a:t>Warning: These save modes do </a:t>
            </a:r>
            <a:r>
              <a:rPr sz="2647" i="1" dirty="0">
                <a:solidFill>
                  <a:srgbClr val="404040"/>
                </a:solidFill>
                <a:latin typeface="Arial"/>
                <a:cs typeface="Arial"/>
              </a:rPr>
              <a:t>not </a:t>
            </a:r>
            <a:r>
              <a:rPr sz="2647" b="1" dirty="0">
                <a:solidFill>
                  <a:srgbClr val="404040"/>
                </a:solidFill>
                <a:latin typeface="Trebuchet MS"/>
                <a:cs typeface="Trebuchet MS"/>
              </a:rPr>
              <a:t>utilize any  locking and are </a:t>
            </a:r>
            <a:r>
              <a:rPr sz="2647" i="1" dirty="0">
                <a:solidFill>
                  <a:srgbClr val="404040"/>
                </a:solidFill>
                <a:latin typeface="Arial"/>
                <a:cs typeface="Arial"/>
              </a:rPr>
              <a:t>not </a:t>
            </a:r>
            <a:r>
              <a:rPr sz="2647" b="1" dirty="0">
                <a:solidFill>
                  <a:srgbClr val="404040"/>
                </a:solidFill>
                <a:latin typeface="Trebuchet MS"/>
                <a:cs typeface="Trebuchet MS"/>
              </a:rPr>
              <a:t>atomic.</a:t>
            </a:r>
            <a:endParaRPr sz="2647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236">
              <a:latin typeface="Times New Roman"/>
              <a:cs typeface="Times New Roman"/>
            </a:endParaRPr>
          </a:p>
          <a:p>
            <a:pPr marL="11206" marR="4483"/>
            <a:r>
              <a:rPr sz="2647" dirty="0">
                <a:latin typeface="Trebuchet MS"/>
                <a:cs typeface="Trebuchet MS"/>
              </a:rPr>
              <a:t>Thus, it is </a:t>
            </a:r>
            <a:r>
              <a:rPr sz="2647" i="1" dirty="0">
                <a:latin typeface="Trebuchet MS"/>
                <a:cs typeface="Trebuchet MS"/>
              </a:rPr>
              <a:t>not </a:t>
            </a:r>
            <a:r>
              <a:rPr sz="2647" dirty="0">
                <a:latin typeface="Trebuchet MS"/>
                <a:cs typeface="Trebuchet MS"/>
              </a:rPr>
              <a:t>safe to have multiple writers attempting to  write to the same location. Additionally, when performing  a overwrite, the data will be deleted before writing out the  new data.</a:t>
            </a:r>
            <a:endParaRPr sz="264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95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50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6194051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Writing DataFrames: Hive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96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8" y="1346050"/>
            <a:ext cx="6998633" cy="384781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8097" marR="15689" indent="-156891">
              <a:spcBef>
                <a:spcPts val="8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When working with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HiveContext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, you can save  a DataFrame as a persistent table, with the </a:t>
            </a:r>
            <a:r>
              <a:rPr sz="2647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saveAsTable()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method.</a:t>
            </a:r>
            <a:endParaRPr sz="2647">
              <a:latin typeface="Trebuchet MS"/>
              <a:cs typeface="Trebuchet MS"/>
            </a:endParaRPr>
          </a:p>
          <a:p>
            <a:pPr marL="168097" marR="4483" indent="-156891">
              <a:lnSpc>
                <a:spcPct val="100899"/>
              </a:lnSpc>
              <a:spcBef>
                <a:spcPts val="587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Unlike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registerTempTable()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, </a:t>
            </a:r>
            <a:r>
              <a:rPr sz="2647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saveAsTable()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materializes the DataFrame (i.e.,  runs the DAG) and creates a pointer to the data in  the Hive metastore.</a:t>
            </a:r>
            <a:endParaRPr sz="2647">
              <a:latin typeface="Trebuchet MS"/>
              <a:cs typeface="Trebuchet MS"/>
            </a:endParaRPr>
          </a:p>
          <a:p>
            <a:pPr marL="168097" marR="402313" indent="-156891">
              <a:spcBef>
                <a:spcPts val="618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Persistent tables will exist even after your Spark  program has restarted.</a:t>
            </a:r>
            <a:endParaRPr sz="2647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082454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89" y="448912"/>
            <a:ext cx="6327962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Writing Data Frames: Hive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97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8487" y="1733325"/>
            <a:ext cx="7026569" cy="2040902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168097" marR="4483" indent="-156891">
              <a:lnSpc>
                <a:spcPct val="100699"/>
              </a:lnSpc>
              <a:spcBef>
                <a:spcPts val="66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By default,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saveAsTable()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will create a  </a:t>
            </a:r>
            <a:r>
              <a:rPr sz="2647" i="1" dirty="0">
                <a:solidFill>
                  <a:srgbClr val="404040"/>
                </a:solidFill>
                <a:latin typeface="Trebuchet MS"/>
                <a:cs typeface="Trebuchet MS"/>
              </a:rPr>
              <a:t>managed table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: the metastore controls the  location of the data. Data in a managed table is  also deleted automatically when the table is  dropped.</a:t>
            </a:r>
            <a:endParaRPr sz="264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121787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490" y="448912"/>
            <a:ext cx="6702238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Other Hive Table Operations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98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7604" y="1610510"/>
            <a:ext cx="7777443" cy="2734592"/>
          </a:xfrm>
          <a:prstGeom prst="rect">
            <a:avLst/>
          </a:prstGeom>
        </p:spPr>
        <p:txBody>
          <a:bodyPr vert="horz" wrap="square" lIns="0" tIns="60512" rIns="0" bIns="0" rtlCol="0">
            <a:spAutoFit/>
          </a:bodyPr>
          <a:lstStyle/>
          <a:p>
            <a:pPr marL="168097" marR="103660" indent="-156891">
              <a:lnSpc>
                <a:spcPts val="2824"/>
              </a:lnSpc>
              <a:spcBef>
                <a:spcPts val="476"/>
              </a:spcBef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To create a DataFrame from a persistent Hive table, call  the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table() 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method on a </a:t>
            </a:r>
            <a:r>
              <a:rPr sz="2647" dirty="0">
                <a:solidFill>
                  <a:srgbClr val="0070C0"/>
                </a:solidFill>
                <a:latin typeface="Arial"/>
                <a:cs typeface="Arial"/>
              </a:rPr>
              <a:t>SQLContext</a:t>
            </a: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, passing the  table name.</a:t>
            </a:r>
            <a:endParaRPr sz="2647" dirty="0">
              <a:latin typeface="Trebuchet MS"/>
              <a:cs typeface="Trebuchet MS"/>
            </a:endParaRPr>
          </a:p>
          <a:p>
            <a:pPr>
              <a:spcBef>
                <a:spcPts val="4"/>
              </a:spcBef>
              <a:buClr>
                <a:srgbClr val="404040"/>
              </a:buClr>
              <a:buFont typeface="Arial"/>
              <a:buChar char="•"/>
            </a:pPr>
            <a:endParaRPr sz="3265" dirty="0">
              <a:latin typeface="Times New Roman"/>
              <a:cs typeface="Times New Roman"/>
            </a:endParaRPr>
          </a:p>
          <a:p>
            <a:pPr marL="168097" indent="-156891">
              <a:buSzPct val="90000"/>
              <a:buFont typeface="Arial"/>
              <a:buChar char="•"/>
              <a:tabLst>
                <a:tab pos="168097" algn="l"/>
              </a:tabLst>
            </a:pPr>
            <a:r>
              <a:rPr sz="2647" dirty="0">
                <a:solidFill>
                  <a:srgbClr val="404040"/>
                </a:solidFill>
                <a:latin typeface="Trebuchet MS"/>
                <a:cs typeface="Trebuchet MS"/>
              </a:rPr>
              <a:t>To delete an existing Hive table, just use SQL:</a:t>
            </a:r>
            <a:endParaRPr sz="2647" dirty="0">
              <a:latin typeface="Trebuchet MS"/>
              <a:cs typeface="Trebuchet MS"/>
            </a:endParaRPr>
          </a:p>
          <a:p>
            <a:pPr marL="168097">
              <a:spcBef>
                <a:spcPts val="2559"/>
              </a:spcBef>
              <a:tabLst>
                <a:tab pos="3507628" algn="l"/>
                <a:tab pos="4460739" algn="l"/>
                <a:tab pos="4931412" algn="l"/>
                <a:tab pos="6039732" algn="l"/>
              </a:tabLst>
            </a:pPr>
            <a:r>
              <a:rPr sz="2294" dirty="0">
                <a:solidFill>
                  <a:srgbClr val="0070C0"/>
                </a:solidFill>
                <a:latin typeface="Arial"/>
                <a:cs typeface="Arial"/>
              </a:rPr>
              <a:t>sqlContext.sql("DROP</a:t>
            </a:r>
            <a:r>
              <a:rPr lang="en-US" sz="2294" dirty="0">
                <a:solidFill>
                  <a:srgbClr val="0070C0"/>
                </a:solidFill>
                <a:latin typeface="Arial"/>
                <a:cs typeface="Arial"/>
              </a:rPr>
              <a:t>    </a:t>
            </a:r>
            <a:r>
              <a:rPr sz="2294" dirty="0">
                <a:solidFill>
                  <a:srgbClr val="0070C0"/>
                </a:solidFill>
                <a:latin typeface="Arial"/>
                <a:cs typeface="Arial"/>
              </a:rPr>
              <a:t>TABLE	IF	EXISTS	tablename")</a:t>
            </a:r>
            <a:endParaRPr sz="229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2026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596" y="2363096"/>
            <a:ext cx="8606118" cy="412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67596" y="2508773"/>
            <a:ext cx="8606118" cy="3630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8489" y="448912"/>
            <a:ext cx="1788459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Explain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8490" y="1291534"/>
            <a:ext cx="6575611" cy="1056850"/>
          </a:xfrm>
          <a:prstGeom prst="rect">
            <a:avLst/>
          </a:prstGeom>
        </p:spPr>
        <p:txBody>
          <a:bodyPr vert="horz" wrap="square" lIns="0" tIns="56029" rIns="0" bIns="0" rtlCol="0">
            <a:spAutoFit/>
          </a:bodyPr>
          <a:lstStyle/>
          <a:p>
            <a:pPr marL="11206" marR="4483">
              <a:lnSpc>
                <a:spcPts val="2647"/>
              </a:lnSpc>
              <a:spcBef>
                <a:spcPts val="441"/>
              </a:spcBef>
            </a:pPr>
            <a:r>
              <a:rPr sz="2471" dirty="0">
                <a:latin typeface="Trebuchet MS"/>
                <a:cs typeface="Trebuchet MS"/>
              </a:rPr>
              <a:t>You can dump the query plan to standard output, so  you can get an idea of how Spark will execute your  query.</a:t>
            </a:r>
          </a:p>
        </p:txBody>
      </p:sp>
      <p:sp>
        <p:nvSpPr>
          <p:cNvPr id="6" name="object 6"/>
          <p:cNvSpPr/>
          <p:nvPr/>
        </p:nvSpPr>
        <p:spPr>
          <a:xfrm>
            <a:off x="385258" y="2749700"/>
            <a:ext cx="8348382" cy="3126441"/>
          </a:xfrm>
          <a:custGeom>
            <a:avLst/>
            <a:gdLst/>
            <a:ahLst/>
            <a:cxnLst/>
            <a:rect l="l" t="t" r="r" b="b"/>
            <a:pathLst>
              <a:path w="9461500" h="3543300">
                <a:moveTo>
                  <a:pt x="0" y="0"/>
                </a:moveTo>
                <a:lnTo>
                  <a:pt x="9461500" y="0"/>
                </a:lnTo>
                <a:lnTo>
                  <a:pt x="94615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85258" y="2749700"/>
            <a:ext cx="8348382" cy="3126441"/>
          </a:xfrm>
          <a:custGeom>
            <a:avLst/>
            <a:gdLst/>
            <a:ahLst/>
            <a:cxnLst/>
            <a:rect l="l" t="t" r="r" b="b"/>
            <a:pathLst>
              <a:path w="9461500" h="3543300">
                <a:moveTo>
                  <a:pt x="0" y="0"/>
                </a:moveTo>
                <a:lnTo>
                  <a:pt x="9461503" y="0"/>
                </a:lnTo>
                <a:lnTo>
                  <a:pt x="9461503" y="3543295"/>
                </a:lnTo>
                <a:lnTo>
                  <a:pt x="0" y="35432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C0A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50029" y="3100443"/>
            <a:ext cx="8169088" cy="221634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1685"/>
              </a:lnSpc>
              <a:spcBef>
                <a:spcPts val="88"/>
              </a:spcBef>
            </a:pPr>
            <a:r>
              <a:rPr sz="1412" dirty="0">
                <a:solidFill>
                  <a:srgbClr val="0070C0"/>
                </a:solidFill>
                <a:latin typeface="Arial"/>
                <a:cs typeface="Arial"/>
              </a:rPr>
              <a:t>In[3]: </a:t>
            </a:r>
            <a:r>
              <a:rPr sz="1412" b="1" dirty="0">
                <a:latin typeface="Arial"/>
                <a:cs typeface="Arial"/>
              </a:rPr>
              <a:t>df3 = df.join(df2,</a:t>
            </a:r>
            <a:endParaRPr sz="1412" dirty="0">
              <a:latin typeface="Arial"/>
              <a:cs typeface="Arial"/>
            </a:endParaRPr>
          </a:p>
          <a:p>
            <a:pPr marL="1489901">
              <a:lnSpc>
                <a:spcPts val="1677"/>
              </a:lnSpc>
            </a:pPr>
            <a:r>
              <a:rPr sz="1412" b="1" dirty="0">
                <a:latin typeface="Arial"/>
                <a:cs typeface="Arial"/>
              </a:rPr>
              <a:t>df.first_name == df2.firstName and df.last_name == df2.lastName)</a:t>
            </a:r>
            <a:endParaRPr sz="1412" dirty="0">
              <a:latin typeface="Arial"/>
              <a:cs typeface="Arial"/>
            </a:endParaRPr>
          </a:p>
          <a:p>
            <a:pPr marL="11206">
              <a:lnSpc>
                <a:spcPts val="1677"/>
              </a:lnSpc>
            </a:pPr>
            <a:r>
              <a:rPr sz="1412" dirty="0">
                <a:solidFill>
                  <a:srgbClr val="0070C0"/>
                </a:solidFill>
                <a:latin typeface="Arial"/>
                <a:cs typeface="Arial"/>
              </a:rPr>
              <a:t>In[4]: </a:t>
            </a:r>
            <a:r>
              <a:rPr sz="1412" b="1" dirty="0">
                <a:latin typeface="Arial"/>
                <a:cs typeface="Arial"/>
              </a:rPr>
              <a:t>df3.explain()</a:t>
            </a:r>
            <a:endParaRPr sz="1412" dirty="0">
              <a:latin typeface="Arial"/>
              <a:cs typeface="Arial"/>
            </a:endParaRPr>
          </a:p>
          <a:p>
            <a:pPr marL="112065" marR="2392023" indent="-100858">
              <a:lnSpc>
                <a:spcPts val="1677"/>
              </a:lnSpc>
              <a:spcBef>
                <a:spcPts val="62"/>
              </a:spcBef>
            </a:pPr>
            <a:r>
              <a:rPr sz="1412" dirty="0">
                <a:solidFill>
                  <a:srgbClr val="666666"/>
                </a:solidFill>
                <a:latin typeface="Arial"/>
                <a:cs typeface="Arial"/>
              </a:rPr>
              <a:t>ShuffledHashJoin [last_name#18], [lastName#36], BuildRight  Exchange (HashPartitioning 200)</a:t>
            </a:r>
            <a:endParaRPr sz="1412" dirty="0">
              <a:latin typeface="Arial"/>
              <a:cs typeface="Arial"/>
            </a:endParaRPr>
          </a:p>
          <a:p>
            <a:pPr marL="11206" marR="4483" indent="201717">
              <a:lnSpc>
                <a:spcPts val="1677"/>
              </a:lnSpc>
              <a:spcBef>
                <a:spcPts val="88"/>
              </a:spcBef>
            </a:pPr>
            <a:r>
              <a:rPr sz="1412" dirty="0">
                <a:solidFill>
                  <a:srgbClr val="666666"/>
                </a:solidFill>
                <a:latin typeface="Arial"/>
                <a:cs typeface="Arial"/>
              </a:rPr>
              <a:t>PhysicalRDD [first_name#17,last_name#18,gender#19,age#20L], MapPartitionsRDD[41]  at applySchemaToPythonRDD at NativeMethodAccessorImpl.java:-­‐2</a:t>
            </a:r>
            <a:endParaRPr sz="1412" dirty="0">
              <a:latin typeface="Arial"/>
              <a:cs typeface="Arial"/>
            </a:endParaRPr>
          </a:p>
          <a:p>
            <a:pPr marL="112065">
              <a:lnSpc>
                <a:spcPts val="1615"/>
              </a:lnSpc>
            </a:pPr>
            <a:r>
              <a:rPr sz="1412" dirty="0">
                <a:solidFill>
                  <a:srgbClr val="666666"/>
                </a:solidFill>
                <a:latin typeface="Arial"/>
                <a:cs typeface="Arial"/>
              </a:rPr>
              <a:t>Exchange (HashPartitioning 200)</a:t>
            </a:r>
            <a:endParaRPr sz="1412" dirty="0">
              <a:latin typeface="Arial"/>
              <a:cs typeface="Arial"/>
            </a:endParaRPr>
          </a:p>
          <a:p>
            <a:pPr marL="212923">
              <a:lnSpc>
                <a:spcPts val="1685"/>
              </a:lnSpc>
            </a:pPr>
            <a:r>
              <a:rPr sz="1412" dirty="0">
                <a:solidFill>
                  <a:srgbClr val="666666"/>
                </a:solidFill>
                <a:latin typeface="Arial"/>
                <a:cs typeface="Arial"/>
              </a:rPr>
              <a:t>PhysicalRDD [firstName#35,lastName#36,medium#37], MapPartitionsRDD[118] at</a:t>
            </a:r>
            <a:endParaRPr sz="1412" dirty="0">
              <a:latin typeface="Arial"/>
              <a:cs typeface="Arial"/>
            </a:endParaRPr>
          </a:p>
          <a:p>
            <a:pPr marL="11206">
              <a:spcBef>
                <a:spcPts val="71"/>
              </a:spcBef>
            </a:pPr>
            <a:r>
              <a:rPr sz="1412" dirty="0">
                <a:solidFill>
                  <a:srgbClr val="666666"/>
                </a:solidFill>
                <a:latin typeface="Arial"/>
                <a:cs typeface="Arial"/>
              </a:rPr>
              <a:t>executedPlan at NativeMethodAccessorImpl.java:-­‐2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13420" y="2856155"/>
            <a:ext cx="414618" cy="41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426282" y="7115581"/>
            <a:ext cx="2794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>
              <a:spcBef>
                <a:spcPts val="20"/>
              </a:spcBef>
            </a:pPr>
            <a:fld id="{81D60167-4931-47E6-BA6A-407CBD079E47}" type="slidenum">
              <a:rPr lang="en-US" smtClean="0"/>
              <a:pPr marL="101600">
                <a:spcBef>
                  <a:spcPts val="20"/>
                </a:spcBef>
              </a:pPr>
              <a:t>99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52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</TotalTime>
  <Words>9279</Words>
  <Application>Microsoft Macintosh PowerPoint</Application>
  <PresentationFormat>On-screen Show (4:3)</PresentationFormat>
  <Paragraphs>1382</Paragraphs>
  <Slides>113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3" baseType="lpstr">
      <vt:lpstr>Arial</vt:lpstr>
      <vt:lpstr>Calibri</vt:lpstr>
      <vt:lpstr>Calibri Light</vt:lpstr>
      <vt:lpstr>Courier New</vt:lpstr>
      <vt:lpstr>Georgia</vt:lpstr>
      <vt:lpstr>Times New Roman</vt:lpstr>
      <vt:lpstr>Trebuchet MS</vt:lpstr>
      <vt:lpstr>Verdana</vt:lpstr>
      <vt:lpstr>Wingdings</vt:lpstr>
      <vt:lpstr>Office Theme</vt:lpstr>
      <vt:lpstr>IDS 561 Big Data Analytics: Lecture 8: Query processing using Spark SQL and Dataframes  </vt:lpstr>
      <vt:lpstr>Prior Query Processing on Big data</vt:lpstr>
      <vt:lpstr>Apache Spark(2010)</vt:lpstr>
      <vt:lpstr>Shark (2013)</vt:lpstr>
      <vt:lpstr>Spark SQL(2015)</vt:lpstr>
      <vt:lpstr>Goals for Spark SQL</vt:lpstr>
      <vt:lpstr>Programming Interface</vt:lpstr>
      <vt:lpstr>What are DataFrames?</vt:lpstr>
      <vt:lpstr>What are DataFrames?</vt:lpstr>
      <vt:lpstr>What are DataFrames?</vt:lpstr>
      <vt:lpstr>In Spark’s own words</vt:lpstr>
      <vt:lpstr>Construct a DataFrame</vt:lpstr>
      <vt:lpstr>Use DataFrames</vt:lpstr>
      <vt:lpstr>DataFrames &amp; Spark SQL</vt:lpstr>
      <vt:lpstr>What, exactly, is Spark SQL?</vt:lpstr>
      <vt:lpstr>Spark SQL</vt:lpstr>
      <vt:lpstr>Dataframe vs. Spark SQL</vt:lpstr>
      <vt:lpstr>Transformations, Actions, Laziness</vt:lpstr>
      <vt:lpstr>Transformations, Actions, Laziness</vt:lpstr>
      <vt:lpstr>All Actions on a DataFrame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DataFrames &amp; Resilient Distributed  Datasets (RDDs)</vt:lpstr>
      <vt:lpstr>DataFrames can be significantly faster than RDDs.  And they perform the same, regardless of language.</vt:lpstr>
      <vt:lpstr>Plan Optimization &amp; Execution</vt:lpstr>
      <vt:lpstr>Plan Optimization &amp; Execution</vt:lpstr>
      <vt:lpstr>Plan Optimization &amp; Execution</vt:lpstr>
      <vt:lpstr>Plan Optimization: "Intelligent" Data Sources</vt:lpstr>
      <vt:lpstr>Plan Optimization: "Intelligent" Data Sources</vt:lpstr>
      <vt:lpstr>Catalyst Internals</vt:lpstr>
      <vt:lpstr>Creating a DataFrame</vt:lpstr>
      <vt:lpstr>Creating a DataFrame in Scala</vt:lpstr>
      <vt:lpstr>Creating a DataFrame in Python</vt:lpstr>
      <vt:lpstr>SQLContext and HiveContext</vt:lpstr>
      <vt:lpstr>HiveContext</vt:lpstr>
      <vt:lpstr>HiveContext</vt:lpstr>
      <vt:lpstr>DataFrames Have Schemas</vt:lpstr>
      <vt:lpstr>Data Sources supported by  DataFrames</vt:lpstr>
      <vt:lpstr>Schema Inference</vt:lpstr>
      <vt:lpstr>Schema Inference Example</vt:lpstr>
      <vt:lpstr>Schema Inference :: Python</vt:lpstr>
      <vt:lpstr>Schema Inference</vt:lpstr>
      <vt:lpstr>Schema Inference :: Python</vt:lpstr>
      <vt:lpstr>Input Formats of Dataframes</vt:lpstr>
      <vt:lpstr>A brief look at spark-csv</vt:lpstr>
      <vt:lpstr>A brief look at spark-csv</vt:lpstr>
      <vt:lpstr>A brief look at spark-csv</vt:lpstr>
      <vt:lpstr>A brief look at spark-csv Here’s the same thing in Python:</vt:lpstr>
      <vt:lpstr>What can I do with a DataFrame?</vt:lpstr>
      <vt:lpstr>Columns</vt:lpstr>
      <vt:lpstr>Columns</vt:lpstr>
      <vt:lpstr>Columns</vt:lpstr>
      <vt:lpstr>Columns When we say “column” here, what do we mean?</vt:lpstr>
      <vt:lpstr>Columns</vt:lpstr>
      <vt:lpstr>printSchema()</vt:lpstr>
      <vt:lpstr>printSchema()</vt:lpstr>
      <vt:lpstr>show()</vt:lpstr>
      <vt:lpstr>show()</vt:lpstr>
      <vt:lpstr>select()</vt:lpstr>
      <vt:lpstr>select()</vt:lpstr>
      <vt:lpstr>select()</vt:lpstr>
      <vt:lpstr>select()</vt:lpstr>
      <vt:lpstr>filter()</vt:lpstr>
      <vt:lpstr>filter()</vt:lpstr>
      <vt:lpstr>filter()</vt:lpstr>
      <vt:lpstr>orderBy()</vt:lpstr>
      <vt:lpstr>orderBy()</vt:lpstr>
      <vt:lpstr>orderBy()</vt:lpstr>
      <vt:lpstr>orderBy()</vt:lpstr>
      <vt:lpstr>groupBy()</vt:lpstr>
      <vt:lpstr>groupBy()</vt:lpstr>
      <vt:lpstr>as() or alias()</vt:lpstr>
      <vt:lpstr>as() or alias()</vt:lpstr>
      <vt:lpstr>alias()</vt:lpstr>
      <vt:lpstr>as()</vt:lpstr>
      <vt:lpstr>Other Useful Transformations</vt:lpstr>
      <vt:lpstr>Joins</vt:lpstr>
      <vt:lpstr>Joins</vt:lpstr>
      <vt:lpstr>Joins</vt:lpstr>
      <vt:lpstr>explode()</vt:lpstr>
      <vt:lpstr>explode()</vt:lpstr>
      <vt:lpstr>explode()</vt:lpstr>
      <vt:lpstr>explode()</vt:lpstr>
      <vt:lpstr>explode()</vt:lpstr>
      <vt:lpstr>User Defined Functions</vt:lpstr>
      <vt:lpstr>User Defined Functions</vt:lpstr>
      <vt:lpstr>User Defined Functions</vt:lpstr>
      <vt:lpstr>User Defined Functions</vt:lpstr>
      <vt:lpstr>Writing DataFrames</vt:lpstr>
      <vt:lpstr>Writing DataFrames</vt:lpstr>
      <vt:lpstr>Writing DataFrames: Save modes</vt:lpstr>
      <vt:lpstr>Writing DataFrames: Save modes</vt:lpstr>
      <vt:lpstr>Writing DataFrames: Hive</vt:lpstr>
      <vt:lpstr>Writing Data Frames: Hive</vt:lpstr>
      <vt:lpstr>Other Hive Table Operations</vt:lpstr>
      <vt:lpstr>Explain</vt:lpstr>
      <vt:lpstr>Explain</vt:lpstr>
      <vt:lpstr>Machine Learning Integration</vt:lpstr>
      <vt:lpstr>Machine Learning Integration</vt:lpstr>
      <vt:lpstr>ML: Transformer</vt:lpstr>
      <vt:lpstr>ML: Transformer</vt:lpstr>
      <vt:lpstr>ML: Transformer</vt:lpstr>
      <vt:lpstr>ML: Estimator</vt:lpstr>
      <vt:lpstr>ML: Estimator</vt:lpstr>
      <vt:lpstr>ML: Pipeline</vt:lpstr>
      <vt:lpstr>ML: Python Example</vt:lpstr>
      <vt:lpstr>ML: Scala Example</vt:lpstr>
      <vt:lpstr>SQL Performance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SQL:</dc:title>
  <dc:creator>Lou, Junting</dc:creator>
  <cp:lastModifiedBy>Srivastava, Prakhar</cp:lastModifiedBy>
  <cp:revision>108</cp:revision>
  <dcterms:created xsi:type="dcterms:W3CDTF">2017-09-29T18:57:47Z</dcterms:created>
  <dcterms:modified xsi:type="dcterms:W3CDTF">2021-11-04T21:11:14Z</dcterms:modified>
</cp:coreProperties>
</file>